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6" r:id="rId2"/>
  </p:sldMasterIdLst>
  <p:notesMasterIdLst>
    <p:notesMasterId r:id="rId12"/>
  </p:notesMasterIdLst>
  <p:sldIdLst>
    <p:sldId id="268" r:id="rId3"/>
    <p:sldId id="403" r:id="rId4"/>
    <p:sldId id="415" r:id="rId5"/>
    <p:sldId id="256" r:id="rId6"/>
    <p:sldId id="417" r:id="rId7"/>
    <p:sldId id="416" r:id="rId8"/>
    <p:sldId id="422" r:id="rId9"/>
    <p:sldId id="420" r:id="rId10"/>
    <p:sldId id="421" r:id="rId11"/>
  </p:sldIdLst>
  <p:sldSz cx="12192000" cy="6858000"/>
  <p:notesSz cx="6858000" cy="9945688"/>
  <p:custDataLst>
    <p:tags r:id="rId13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452"/>
    <a:srgbClr val="FFFF00"/>
    <a:srgbClr val="E30A0A"/>
    <a:srgbClr val="6E6E6E"/>
    <a:srgbClr val="E95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9FC70C-A4CF-46A5-8378-BF85EDB7F007}" v="5" dt="2025-09-04T16:51:53.01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446" autoAdjust="0"/>
  </p:normalViewPr>
  <p:slideViewPr>
    <p:cSldViewPr snapToGrid="0">
      <p:cViewPr varScale="1">
        <p:scale>
          <a:sx n="87" d="100"/>
          <a:sy n="87" d="100"/>
        </p:scale>
        <p:origin x="142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xfrm>
            <a:off x="914400" y="4724202"/>
            <a:ext cx="5029200" cy="44755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441492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26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661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12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9469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764A7-43A1-6068-02EA-622DD7CC5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80BF0C-A8C5-3DB7-18FD-CD530E0DF9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5B55A-A101-37C8-8CD9-6E7FD99160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332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 - No image (indi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"/>
          <p:cNvSpPr/>
          <p:nvPr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2E24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7" name="Rectangle 4"/>
          <p:cNvSpPr/>
          <p:nvPr/>
        </p:nvSpPr>
        <p:spPr>
          <a:xfrm rot="720000">
            <a:off x="-579732" y="-1276191"/>
            <a:ext cx="11275070" cy="9117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687"/>
                </a:moveTo>
                <a:lnTo>
                  <a:pt x="21573" y="0"/>
                </a:lnTo>
                <a:cubicBezTo>
                  <a:pt x="21576" y="5764"/>
                  <a:pt x="21597" y="10893"/>
                  <a:pt x="21600" y="16658"/>
                </a:cubicBezTo>
                <a:lnTo>
                  <a:pt x="2732" y="21600"/>
                </a:lnTo>
                <a:lnTo>
                  <a:pt x="0" y="5687"/>
                </a:lnTo>
                <a:close/>
              </a:path>
            </a:pathLst>
          </a:custGeom>
          <a:solidFill>
            <a:srgbClr val="E30A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1266626" y="2691039"/>
            <a:ext cx="8512061" cy="1325564"/>
          </a:xfrm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66626" y="4241946"/>
            <a:ext cx="8509001" cy="204804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2286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4572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6858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9144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1" y="387166"/>
            <a:ext cx="2197504" cy="997668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22843" y="6397508"/>
            <a:ext cx="307440" cy="3073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9752-9B5E-42BE-9590-CE70DDB4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551BC-BA05-4F8C-A1F2-1B4F6205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479CFD-2604-4E5E-8FFA-91E8EEED9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9D6A8-8EC2-4CB3-A97E-5F975059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57B4E-53E6-4805-BFA5-FC518A90C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B88B3-8EBE-46FD-B774-5E093B74A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17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E6076-44EE-41C0-AEAB-D691DC17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F70B04-32EA-4AB8-9C29-C137BCDBA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96BD8-63A2-4F04-95CA-3834E8E5F6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6885B-2EF3-45A8-88E0-710EC398A0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204B41-2EB9-4294-A75E-DB4CEB2CE8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946DF-8A04-4257-9D6C-95D74986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EC51A-6139-4B0A-BF9B-227FE12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42F77B-9BB2-4294-AE76-434B5DD8D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3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D7C9-D26E-4130-B416-2681769AB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2D02F9-FB38-4095-B9E0-6CEDF97B8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999D4-F7DF-4ED0-BAD2-8385644E8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3E87D-9BAC-4347-AA3B-6942EC085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16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F35A1-274A-494E-9BF3-3E668BDB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4F307-0D87-44E3-BB0D-E6DB9BA19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EA5B3-FD38-4272-ACFD-9D4968B4B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61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4851B-D8A6-4939-8753-0EF22BA7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6D9C3-47F4-468B-8271-793837FBB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C5C1F6-9ED5-4842-A5D3-206F68486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91F76-9633-434A-8DF3-5CC0C1459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941D-F1A8-4A64-920A-CDDEBBDAC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C8C93A-D75E-4AFE-BF8A-BCCAF1E1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939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28E4-3A33-4BD2-AB6F-AAC3CA096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2019EC-CF4F-4930-85CE-1D8C746C2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C8882-6A2C-4E04-BF5E-D5A1C10C1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C976E6-AD68-4372-9EA0-27C099E4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60623-36FC-4E4D-B0D3-1E50BF0A1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7B5FD-A218-4AAE-A562-6390865FD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070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4862F-EF63-45B0-9BC9-4BD014F08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268C00-ECB8-4861-8A54-B6490D9116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3238A-D2E6-46BF-AD2B-07E27C8B4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ADE32-AC29-41EE-A011-1BDD67FB3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8CA02-34D5-4898-ABAA-B22C58A5A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823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AD2DCC-2A88-4D04-8DF5-85F8B02AC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A37D0-3F7F-4C6A-944C-A3F2B260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A50BC-912D-4460-9555-732973A7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37D73-B507-472A-ABF3-DA6E97DCF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693F3-6708-4696-A769-B672C2CD3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116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- No image (indi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30A0A"/>
          </a:solidFill>
          <a:ln w="12700">
            <a:solidFill>
              <a:srgbClr val="32538F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698500" y="439817"/>
            <a:ext cx="8512060" cy="1325564"/>
          </a:xfrm>
          <a:prstGeom prst="rect">
            <a:avLst/>
          </a:prstGeom>
        </p:spPr>
        <p:txBody>
          <a:bodyPr lIns="0" tIns="0" rIns="0" bIns="0"/>
          <a:lstStyle/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98500" y="1879600"/>
            <a:ext cx="8509000" cy="20480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1pPr>
            <a:lvl2pPr marL="0" indent="2286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2pPr>
            <a:lvl3pPr marL="0" indent="4572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3pPr>
            <a:lvl4pPr marL="0" indent="6858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4pPr>
            <a:lvl5pPr marL="0" indent="914400">
              <a:lnSpc>
                <a:spcPct val="70000"/>
              </a:lnSpc>
              <a:spcBef>
                <a:spcPts val="1000"/>
              </a:spcBef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Rectangle 3"/>
          <p:cNvSpPr/>
          <p:nvPr/>
        </p:nvSpPr>
        <p:spPr>
          <a:xfrm rot="360000">
            <a:off x="-66031" y="5731918"/>
            <a:ext cx="12324061" cy="1755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3"/>
                </a:moveTo>
                <a:lnTo>
                  <a:pt x="21487" y="0"/>
                </a:lnTo>
                <a:lnTo>
                  <a:pt x="21600" y="6489"/>
                </a:lnTo>
                <a:lnTo>
                  <a:pt x="295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2E24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6489700"/>
            <a:ext cx="273557" cy="26924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option 2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698500" y="439817"/>
            <a:ext cx="10160000" cy="762001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90000"/>
              </a:lnSpc>
              <a:defRPr sz="3400">
                <a:solidFill>
                  <a:srgbClr val="E30A0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9" name="Rectangle 4"/>
          <p:cNvSpPr/>
          <p:nvPr/>
        </p:nvSpPr>
        <p:spPr>
          <a:xfrm rot="16926037">
            <a:off x="1806675" y="4346416"/>
            <a:ext cx="1060837" cy="50225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7"/>
                </a:moveTo>
                <a:lnTo>
                  <a:pt x="21392" y="0"/>
                </a:lnTo>
                <a:cubicBezTo>
                  <a:pt x="21414" y="7443"/>
                  <a:pt x="21578" y="14157"/>
                  <a:pt x="21600" y="21600"/>
                </a:cubicBezTo>
                <a:lnTo>
                  <a:pt x="21434" y="21581"/>
                </a:lnTo>
                <a:lnTo>
                  <a:pt x="0" y="927"/>
                </a:lnTo>
                <a:close/>
              </a:path>
            </a:pathLst>
          </a:custGeom>
          <a:solidFill>
            <a:srgbClr val="E30A0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140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99" y="6185420"/>
            <a:ext cx="1154487" cy="524138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Rectangle 4"/>
          <p:cNvSpPr/>
          <p:nvPr/>
        </p:nvSpPr>
        <p:spPr>
          <a:xfrm rot="11529462">
            <a:off x="11920735" y="4342954"/>
            <a:ext cx="543465" cy="2620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27"/>
                </a:moveTo>
                <a:lnTo>
                  <a:pt x="21392" y="0"/>
                </a:lnTo>
                <a:cubicBezTo>
                  <a:pt x="21414" y="7443"/>
                  <a:pt x="21578" y="14157"/>
                  <a:pt x="21600" y="21600"/>
                </a:cubicBezTo>
                <a:lnTo>
                  <a:pt x="21434" y="21581"/>
                </a:lnTo>
                <a:lnTo>
                  <a:pt x="0" y="927"/>
                </a:lnTo>
                <a:close/>
              </a:path>
            </a:pathLst>
          </a:custGeom>
          <a:solidFill>
            <a:srgbClr val="2E245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3726" y="6492758"/>
            <a:ext cx="273557" cy="2692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presentation title here"/>
          <p:cNvSpPr txBox="1">
            <a:spLocks noGrp="1"/>
          </p:cNvSpPr>
          <p:nvPr>
            <p:ph type="body" sz="quarter" idx="21"/>
          </p:nvPr>
        </p:nvSpPr>
        <p:spPr>
          <a:xfrm>
            <a:off x="7679198" y="6505458"/>
            <a:ext cx="3944150" cy="26924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100000"/>
              </a:lnSpc>
              <a:buSzTx/>
              <a:buFontTx/>
              <a:buNone/>
              <a:defRPr sz="1000" cap="all">
                <a:solidFill>
                  <a:srgbClr val="2E245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presentation title here</a:t>
            </a:r>
          </a:p>
        </p:txBody>
      </p:sp>
      <p:sp>
        <p:nvSpPr>
          <p:cNvPr id="144" name="TextBox 6"/>
          <p:cNvSpPr txBox="1"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320479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Larger bullet points go here using an arrow which has been added as an image at 135% of text size, can be more two or three lines long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Bullet points can be shorter too, leave a space between bullets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Add more bullets as you go, as long as they fit comfortably on the page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Larger bullet points go here using an arrow which has been added as an image at 150% of text size, can be more two or three lines long</a:t>
            </a:r>
            <a:br/>
            <a:endParaRPr/>
          </a:p>
          <a:p>
            <a:pPr marL="457200" indent="-457200">
              <a:lnSpc>
                <a:spcPct val="100000"/>
              </a:lnSpc>
              <a:buSzPct val="135000"/>
              <a:buFontTx/>
              <a:buBlip>
                <a:blip r:embed="rId3"/>
              </a:buBlip>
              <a:defRPr sz="2000">
                <a:solidFill>
                  <a:srgbClr val="000000"/>
                </a:solidFill>
              </a:defRPr>
            </a:pPr>
            <a:r>
              <a:t>Bullet points can be shorter too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2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3200" cap="none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1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marL="0" indent="1828800">
              <a:lnSpc>
                <a:spcPct val="90000"/>
              </a:lnSpc>
              <a:spcBef>
                <a:spcPts val="1000"/>
              </a:spcBef>
              <a:buSzTx/>
              <a:buFontTx/>
              <a:buNone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A0ECD-4801-44FF-B0CB-19AD0D35A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69E1E-E78D-4705-9472-C4C75722B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810E9-8C4D-406B-A26B-01275A5F6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71FB9-8FAD-4630-8193-F7E177524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5DD3F-B5DF-46F3-9877-06821866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6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CF53F-5CA2-4C3E-8E4E-EACAB089E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A4155-BBB6-4952-B214-F1BE1CB0E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AB799-B6E0-42A3-8946-05C56A43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93830-153A-4303-AAEF-A3EC629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B4553-BCE3-426E-917C-424BE248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3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A2864-FE18-4C52-A501-34F667C0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D9948-74AA-4823-BDD3-0E01CD684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11859-3F0A-4369-AA4D-7BFDD95B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BFC65-70DC-4069-BB0F-2D0B18F9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C6327-7BA4-4DEC-9800-055B51A7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181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8" r:id="rId2"/>
    <p:sldLayoutId id="2147483659" r:id="rId3"/>
    <p:sldLayoutId id="2147483669" r:id="rId4"/>
    <p:sldLayoutId id="2147483670" r:id="rId5"/>
    <p:sldLayoutId id="2147483674" r:id="rId6"/>
  </p:sldLayoutIdLst>
  <p:transition spd="med"/>
  <p:hf sldNum="0" hdr="0" dt="0"/>
  <p:txStyles>
    <p:titleStyle>
      <a:lvl1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1pPr>
      <a:lvl2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2pPr>
      <a:lvl3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3pPr>
      <a:lvl4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4pPr>
      <a:lvl5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5pPr>
      <a:lvl6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6pPr>
      <a:lvl7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7pPr>
      <a:lvl8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8pPr>
      <a:lvl9pPr marL="0" marR="0" indent="0" algn="l" defTabSz="914400" rtl="0" latinLnBrk="0">
        <a:lnSpc>
          <a:spcPct val="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all" spc="0" baseline="0">
          <a:solidFill>
            <a:srgbClr val="FFFFFF"/>
          </a:solidFill>
          <a:uFillTx/>
          <a:latin typeface="Arial Black"/>
          <a:ea typeface="Arial Black"/>
          <a:cs typeface="Arial Black"/>
          <a:sym typeface="Arial Black"/>
        </a:defRPr>
      </a:lvl9pPr>
    </p:titleStyle>
    <p:bodyStyle>
      <a:lvl1pPr marL="171450" marR="0" indent="-17145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657225" marR="0" indent="-200025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154430" marR="0" indent="-24003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6383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0955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25527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0099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4671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3924300" marR="0" indent="-266700" algn="l" defTabSz="9144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F09618-CAF0-4961-A5A1-F6BF5049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E523A-E520-42E1-AAD4-458C33722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FFFC0-0E0D-41CE-B686-53900BE8C4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C1305-82D1-46D4-B4C1-E3C8D88CD363}" type="datetimeFigureOut">
              <a:rPr lang="en-GB" smtClean="0"/>
              <a:t>04/09/2025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8832-AF2E-4964-B26C-400F4FC9E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460AB-D02E-4F21-9601-F7555E7DE1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1FD4B-0433-4759-86E5-20FBDA348A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4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meshresearch.org/2000-1-a-space-maths-odysse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8.sv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over page title here arial black"/>
          <p:cNvSpPr txBox="1">
            <a:spLocks noGrp="1"/>
          </p:cNvSpPr>
          <p:nvPr>
            <p:ph type="title"/>
          </p:nvPr>
        </p:nvSpPr>
        <p:spPr>
          <a:xfrm>
            <a:off x="682007" y="2044359"/>
            <a:ext cx="10696055" cy="122590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4000" cap="none" dirty="0"/>
              <a:t>Lightning talk: Space maths school visits</a:t>
            </a:r>
          </a:p>
        </p:txBody>
      </p:sp>
      <p:pic>
        <p:nvPicPr>
          <p:cNvPr id="427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91" y="387166"/>
            <a:ext cx="2197504" cy="997668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79F9B3E-6C65-4208-9852-2DEB6A150342}"/>
              </a:ext>
            </a:extLst>
          </p:cNvPr>
          <p:cNvCxnSpPr>
            <a:cxnSpLocks/>
          </p:cNvCxnSpPr>
          <p:nvPr/>
        </p:nvCxnSpPr>
        <p:spPr>
          <a:xfrm>
            <a:off x="644575" y="3408456"/>
            <a:ext cx="9779229" cy="0"/>
          </a:xfrm>
          <a:prstGeom prst="line">
            <a:avLst/>
          </a:prstGeom>
          <a:noFill/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Cover page title here arial black">
            <a:extLst>
              <a:ext uri="{FF2B5EF4-FFF2-40B4-BE49-F238E27FC236}">
                <a16:creationId xmlns:a16="http://schemas.microsoft.com/office/drawing/2014/main" id="{AD7AE000-2766-4306-9DDD-BCA44D8337A2}"/>
              </a:ext>
            </a:extLst>
          </p:cNvPr>
          <p:cNvSpPr txBox="1">
            <a:spLocks/>
          </p:cNvSpPr>
          <p:nvPr/>
        </p:nvSpPr>
        <p:spPr>
          <a:xfrm>
            <a:off x="622340" y="4067421"/>
            <a:ext cx="7902681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en-GB" sz="2800" cap="none" dirty="0">
                <a:solidFill>
                  <a:schemeClr val="bg1"/>
                </a:solidFill>
                <a:latin typeface="Dax-Medium" pitchFamily="2" charset="0"/>
              </a:rPr>
              <a:t>CETL-MSOR 2025</a:t>
            </a:r>
          </a:p>
          <a:p>
            <a:pPr hangingPunct="1">
              <a:lnSpc>
                <a:spcPct val="100000"/>
              </a:lnSpc>
            </a:pPr>
            <a:r>
              <a:rPr lang="en-GB" sz="2800" cap="none" dirty="0">
                <a:solidFill>
                  <a:schemeClr val="bg1"/>
                </a:solidFill>
                <a:latin typeface="Dax-Medium" pitchFamily="2" charset="0"/>
              </a:rPr>
              <a:t>Liverpool University</a:t>
            </a:r>
            <a:endParaRPr lang="en-GB" sz="2800" cap="none" dirty="0">
              <a:solidFill>
                <a:schemeClr val="bg1">
                  <a:lumMod val="65000"/>
                </a:schemeClr>
              </a:solidFill>
              <a:latin typeface="Dax-Medium" pitchFamily="2" charset="0"/>
            </a:endParaRPr>
          </a:p>
        </p:txBody>
      </p:sp>
      <p:sp>
        <p:nvSpPr>
          <p:cNvPr id="11" name="Subtitle here in Arial regular, indigo angle in place…">
            <a:extLst>
              <a:ext uri="{FF2B5EF4-FFF2-40B4-BE49-F238E27FC236}">
                <a16:creationId xmlns:a16="http://schemas.microsoft.com/office/drawing/2014/main" id="{10B44BE8-0904-4BF9-8C5F-1DB750893D48}"/>
              </a:ext>
            </a:extLst>
          </p:cNvPr>
          <p:cNvSpPr txBox="1">
            <a:spLocks/>
          </p:cNvSpPr>
          <p:nvPr/>
        </p:nvSpPr>
        <p:spPr>
          <a:xfrm>
            <a:off x="4769230" y="5373411"/>
            <a:ext cx="2653539" cy="1046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2520000" algn="l"/>
              </a:tabLst>
            </a:pPr>
            <a:endParaRPr lang="en-GB" sz="800" dirty="0">
              <a:latin typeface="Arial" panose="020B0604020202020204" pitchFamily="34" charset="0"/>
              <a:ea typeface="Adobe Ming Std L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Dr Nick Sharples</a:t>
            </a:r>
            <a:endParaRPr lang="en-GB" sz="1800" dirty="0">
              <a:latin typeface="Arial" panose="020B0604020202020204" pitchFamily="34" charset="0"/>
              <a:ea typeface="Adobe Ming Std L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Alison Megeney</a:t>
            </a:r>
            <a:endParaRPr lang="en-GB" sz="1800" dirty="0"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Brendan Masterson</a:t>
            </a:r>
            <a:endParaRPr lang="en-GB" sz="1800" dirty="0"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14" name="Subtitle here in Arial regular, indigo angle in place…">
            <a:extLst>
              <a:ext uri="{FF2B5EF4-FFF2-40B4-BE49-F238E27FC236}">
                <a16:creationId xmlns:a16="http://schemas.microsoft.com/office/drawing/2014/main" id="{DC09B640-E7C2-4D5B-A542-09F81F7B4EC5}"/>
              </a:ext>
            </a:extLst>
          </p:cNvPr>
          <p:cNvSpPr txBox="1">
            <a:spLocks/>
          </p:cNvSpPr>
          <p:nvPr/>
        </p:nvSpPr>
        <p:spPr>
          <a:xfrm>
            <a:off x="7611296" y="5508631"/>
            <a:ext cx="2970449" cy="1046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2286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4572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6858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914400" algn="l" defTabSz="914400" rtl="0" latinLnBrk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Zainab Kazim Ali</a:t>
            </a: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Matthew Jones</a:t>
            </a: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r>
              <a:rPr lang="en-GB" sz="1800" dirty="0"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Dr Snezana Lawrence</a:t>
            </a:r>
            <a:endParaRPr lang="en-US" sz="1800" dirty="0">
              <a:latin typeface="Arial" panose="020B0604020202020204" pitchFamily="34" charset="0"/>
              <a:ea typeface="Adobe Ming Std L"/>
              <a:cs typeface="Arial" panose="020B0604020202020204" pitchFamily="34" charset="0"/>
            </a:endParaRPr>
          </a:p>
          <a:p>
            <a:pPr marL="285750" indent="-28575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520000" algn="l"/>
              </a:tabLst>
            </a:pPr>
            <a:endParaRPr lang="en-GB" sz="1600" dirty="0">
              <a:latin typeface="Arial" panose="020B0604020202020204" pitchFamily="34" charset="0"/>
              <a:ea typeface="Adobe Ming Std L"/>
              <a:cs typeface="Arial" panose="020B0604020202020204" pitchFamily="34" charset="0"/>
            </a:endParaRPr>
          </a:p>
          <a:p>
            <a:pPr hangingPunct="1">
              <a:spcAft>
                <a:spcPts val="600"/>
              </a:spcAft>
              <a:tabLst>
                <a:tab pos="2520000" algn="l"/>
              </a:tabLst>
            </a:pPr>
            <a:endParaRPr lang="en-GB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2EDB1-CE5E-F176-46D1-5675FA21CD54}"/>
              </a:ext>
            </a:extLst>
          </p:cNvPr>
          <p:cNvSpPr txBox="1"/>
          <p:nvPr/>
        </p:nvSpPr>
        <p:spPr>
          <a:xfrm>
            <a:off x="4769230" y="5018858"/>
            <a:ext cx="2970449" cy="40011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hangingPunct="1">
              <a:lnSpc>
                <a:spcPct val="100000"/>
              </a:lnSpc>
              <a:spcBef>
                <a:spcPts val="0"/>
              </a:spcBef>
              <a:tabLst>
                <a:tab pos="2520000" algn="l"/>
              </a:tabLst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ea typeface="Adobe Ming Std L"/>
                <a:cs typeface="Arial" panose="020B0604020202020204" pitchFamily="34" charset="0"/>
              </a:rPr>
              <a:t>MESH Research Group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553F9-B3CD-1288-704D-DFCB941F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E2452"/>
                </a:solidFill>
              </a:rPr>
              <a:t>2000 + 1 A Space </a:t>
            </a:r>
            <a:r>
              <a:rPr lang="en-US" dirty="0" err="1">
                <a:solidFill>
                  <a:srgbClr val="2E2452"/>
                </a:solidFill>
              </a:rPr>
              <a:t>Maths</a:t>
            </a:r>
            <a:r>
              <a:rPr lang="en-US" dirty="0">
                <a:solidFill>
                  <a:srgbClr val="2E2452"/>
                </a:solidFill>
              </a:rPr>
              <a:t> Odyssey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E5285-20FF-A6A8-BA2D-D05105A24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CC390-F5E3-C2D3-C092-82BF80221603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25853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STFC Public Engagement Spark Award </a:t>
            </a:r>
          </a:p>
        </p:txBody>
      </p:sp>
      <p:pic>
        <p:nvPicPr>
          <p:cNvPr id="9" name="Picture 8" descr="A logo with blue and white letters&#10;&#10;AI-generated content may be incorrect.">
            <a:extLst>
              <a:ext uri="{FF2B5EF4-FFF2-40B4-BE49-F238E27FC236}">
                <a16:creationId xmlns:a16="http://schemas.microsoft.com/office/drawing/2014/main" id="{49C4931F-8509-CE23-E527-E05409E7CC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095" y="1492790"/>
            <a:ext cx="1319787" cy="12374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ED6838-5D12-939F-5C27-5ED0E4F1E9EB}"/>
              </a:ext>
            </a:extLst>
          </p:cNvPr>
          <p:cNvSpPr txBox="1"/>
          <p:nvPr/>
        </p:nvSpPr>
        <p:spPr>
          <a:xfrm>
            <a:off x="698500" y="3113450"/>
            <a:ext cx="10821872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Aim: produce a publicly accessible digital game that challenges players to perform astronautical manoeuvres through completing relevant Key Stage 2 to Key Stage 3 (ages 8-14) mathematics questions</a:t>
            </a:r>
            <a:r>
              <a:rPr lang="en-GB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1800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F0A3D47A-B996-1815-1B99-6B82997D39CD}"/>
              </a:ext>
            </a:extLst>
          </p:cNvPr>
          <p:cNvSpPr txBox="1">
            <a:spLocks/>
          </p:cNvSpPr>
          <p:nvPr/>
        </p:nvSpPr>
        <p:spPr>
          <a:xfrm>
            <a:off x="698500" y="4179092"/>
            <a:ext cx="9528175" cy="517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GB" dirty="0">
                <a:solidFill>
                  <a:schemeClr val="tx1"/>
                </a:solidFill>
              </a:rPr>
              <a:t>Co-designed with target audience at outreach events.</a:t>
            </a:r>
          </a:p>
          <a:p>
            <a:pPr hangingPunct="1"/>
            <a:r>
              <a:rPr lang="en-GB" dirty="0">
                <a:solidFill>
                  <a:schemeClr val="tx1"/>
                </a:solidFill>
              </a:rPr>
              <a:t>Including school visits.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04AAF81-3F48-A7AD-6FEF-522BF56FB23D}"/>
              </a:ext>
            </a:extLst>
          </p:cNvPr>
          <p:cNvSpPr txBox="1">
            <a:spLocks/>
          </p:cNvSpPr>
          <p:nvPr/>
        </p:nvSpPr>
        <p:spPr>
          <a:xfrm>
            <a:off x="698500" y="5106677"/>
            <a:ext cx="9885993" cy="7755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>
            <a:lvl1pPr marL="171450" marR="0" indent="-17145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57225" marR="0" indent="-200025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154430" marR="0" indent="-24003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638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0955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527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099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671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924300" marR="0" indent="-266700" algn="l" defTabSz="914400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1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buNone/>
            </a:pPr>
            <a:r>
              <a:rPr lang="en-GB" dirty="0">
                <a:solidFill>
                  <a:schemeClr val="tx1"/>
                </a:solidFill>
              </a:rPr>
              <a:t>Our offer for schools:</a:t>
            </a:r>
          </a:p>
          <a:p>
            <a:pPr hangingPunct="1"/>
            <a:r>
              <a:rPr lang="en-GB" dirty="0">
                <a:solidFill>
                  <a:schemeClr val="tx1"/>
                </a:solidFill>
              </a:rPr>
              <a:t>We will design a maths session that builds on your most recent curriculum topic.</a:t>
            </a:r>
          </a:p>
          <a:p>
            <a:pPr hangingPunct="1"/>
            <a:r>
              <a:rPr lang="en-GB" dirty="0">
                <a:solidFill>
                  <a:schemeClr val="tx1"/>
                </a:solidFill>
              </a:rPr>
              <a:t>This session will have a design element to contribute to the game.</a:t>
            </a:r>
          </a:p>
        </p:txBody>
      </p:sp>
    </p:spTree>
    <p:extLst>
      <p:ext uri="{BB962C8B-B14F-4D97-AF65-F5344CB8AC3E}">
        <p14:creationId xmlns:p14="http://schemas.microsoft.com/office/powerpoint/2010/main" val="89791888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A86089-DB37-8F95-936D-974540EAE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Resources:</a:t>
            </a:r>
            <a:br>
              <a:rPr lang="en-GB" dirty="0"/>
            </a:br>
            <a:r>
              <a:rPr lang="en-GB" dirty="0"/>
              <a:t>Slides and Handouts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D67D29-7C9A-D6E2-71F5-D2806DD2F6BE}"/>
              </a:ext>
            </a:extLst>
          </p:cNvPr>
          <p:cNvSpPr txBox="1"/>
          <p:nvPr/>
        </p:nvSpPr>
        <p:spPr>
          <a:xfrm>
            <a:off x="1540702" y="6433809"/>
            <a:ext cx="6131490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2000 + 1: A Space Maths Odyssey – MESH Research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F0429A-83A8-4618-D24C-14A2DC329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9" y="5389150"/>
            <a:ext cx="1383213" cy="138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843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024B01-5AD0-4167-944D-98339CA35105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6E163-8F7B-4415-92BD-2377F866C9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Landing page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0577B-E9AB-49F4-A2A0-D199277EA8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2E2FC-CEA9-4DBA-A9BF-8C91CADE9C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71AA45-FB33-4E29-B167-417B8C4ECB37}"/>
              </a:ext>
            </a:extLst>
          </p:cNvPr>
          <p:cNvSpPr txBox="1"/>
          <p:nvPr/>
        </p:nvSpPr>
        <p:spPr>
          <a:xfrm>
            <a:off x="11120493" y="154545"/>
            <a:ext cx="622927" cy="670345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OCR A Extended" panose="02010509020102010303" pitchFamily="50" charset="0"/>
                <a:ea typeface="+mn-ea"/>
                <a:cs typeface="+mn-cs"/>
              </a:rPr>
              <a:t>7&amp;8 July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90E611-2735-4CF8-B029-F719464EECC6}"/>
              </a:ext>
            </a:extLst>
          </p:cNvPr>
          <p:cNvSpPr txBox="1"/>
          <p:nvPr/>
        </p:nvSpPr>
        <p:spPr>
          <a:xfrm>
            <a:off x="366725" y="120948"/>
            <a:ext cx="549894" cy="638431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OCR A Extended" panose="02010509020102010303" pitchFamily="50" charset="0"/>
                <a:ea typeface="+mn-ea"/>
                <a:cs typeface="+mn-cs"/>
              </a:rPr>
              <a:t>Wren Academy</a:t>
            </a:r>
          </a:p>
        </p:txBody>
      </p:sp>
    </p:spTree>
    <p:extLst>
      <p:ext uri="{BB962C8B-B14F-4D97-AF65-F5344CB8AC3E}">
        <p14:creationId xmlns:p14="http://schemas.microsoft.com/office/powerpoint/2010/main" val="3517227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bit">
            <a:extLst>
              <a:ext uri="{FF2B5EF4-FFF2-40B4-BE49-F238E27FC236}">
                <a16:creationId xmlns:a16="http://schemas.microsoft.com/office/drawing/2014/main" id="{FC72DB6C-E0D5-44F0-9C1E-B77C2BB2C6F8}"/>
              </a:ext>
            </a:extLst>
          </p:cNvPr>
          <p:cNvSpPr/>
          <p:nvPr/>
        </p:nvSpPr>
        <p:spPr>
          <a:xfrm>
            <a:off x="1371600" y="2237874"/>
            <a:ext cx="1997242" cy="2382252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C2B3A-3C01-49BE-8601-A0152F11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Maths in space: mapping out the universe</a:t>
            </a:r>
          </a:p>
        </p:txBody>
      </p:sp>
      <p:sp>
        <p:nvSpPr>
          <p:cNvPr id="5" name="Sun">
            <a:extLst>
              <a:ext uri="{FF2B5EF4-FFF2-40B4-BE49-F238E27FC236}">
                <a16:creationId xmlns:a16="http://schemas.microsoft.com/office/drawing/2014/main" id="{44AE8D27-454F-435A-8EBD-5315FF7F5CF2}"/>
              </a:ext>
            </a:extLst>
          </p:cNvPr>
          <p:cNvSpPr/>
          <p:nvPr/>
        </p:nvSpPr>
        <p:spPr>
          <a:xfrm>
            <a:off x="2105526" y="3164305"/>
            <a:ext cx="529390" cy="52939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Earth">
            <a:extLst>
              <a:ext uri="{FF2B5EF4-FFF2-40B4-BE49-F238E27FC236}">
                <a16:creationId xmlns:a16="http://schemas.microsoft.com/office/drawing/2014/main" id="{C286ABFB-EA78-4FB1-A455-BDF3A807ECB1}"/>
              </a:ext>
            </a:extLst>
          </p:cNvPr>
          <p:cNvGrpSpPr/>
          <p:nvPr/>
        </p:nvGrpSpPr>
        <p:grpSpPr>
          <a:xfrm>
            <a:off x="2105526" y="4367463"/>
            <a:ext cx="529390" cy="529390"/>
            <a:chOff x="5049253" y="3693695"/>
            <a:chExt cx="914400" cy="9144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7A5A69-CCC9-4082-A709-D0CE9B846D36}"/>
                </a:ext>
              </a:extLst>
            </p:cNvPr>
            <p:cNvSpPr/>
            <p:nvPr/>
          </p:nvSpPr>
          <p:spPr>
            <a:xfrm>
              <a:off x="5151521" y="3795963"/>
              <a:ext cx="709863" cy="70986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9" descr="Earth globe Africa and Europe">
              <a:extLst>
                <a:ext uri="{FF2B5EF4-FFF2-40B4-BE49-F238E27FC236}">
                  <a16:creationId xmlns:a16="http://schemas.microsoft.com/office/drawing/2014/main" id="{8E9D5AEC-F533-4C93-889C-40B26C9C8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49253" y="3693695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Earth">
            <a:extLst>
              <a:ext uri="{FF2B5EF4-FFF2-40B4-BE49-F238E27FC236}">
                <a16:creationId xmlns:a16="http://schemas.microsoft.com/office/drawing/2014/main" id="{253F7D1D-3CA9-4846-B8BB-DB6418477D0F}"/>
              </a:ext>
            </a:extLst>
          </p:cNvPr>
          <p:cNvGrpSpPr/>
          <p:nvPr/>
        </p:nvGrpSpPr>
        <p:grpSpPr>
          <a:xfrm>
            <a:off x="2105526" y="4367463"/>
            <a:ext cx="529390" cy="529390"/>
            <a:chOff x="5049253" y="3693695"/>
            <a:chExt cx="914400" cy="9144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3427173-BE32-4CDD-AECC-DA7345FF736A}"/>
                </a:ext>
              </a:extLst>
            </p:cNvPr>
            <p:cNvSpPr/>
            <p:nvPr/>
          </p:nvSpPr>
          <p:spPr>
            <a:xfrm>
              <a:off x="5151521" y="3795963"/>
              <a:ext cx="709863" cy="709863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Graphic 14" descr="Earth globe Africa and Europe">
              <a:extLst>
                <a:ext uri="{FF2B5EF4-FFF2-40B4-BE49-F238E27FC236}">
                  <a16:creationId xmlns:a16="http://schemas.microsoft.com/office/drawing/2014/main" id="{BC5D39E7-C617-43D5-8FE0-130FEE405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49253" y="3693695"/>
              <a:ext cx="914400" cy="914400"/>
            </a:xfrm>
            <a:prstGeom prst="rect">
              <a:avLst/>
            </a:prstGeom>
          </p:spPr>
        </p:pic>
      </p:grpSp>
      <p:sp>
        <p:nvSpPr>
          <p:cNvPr id="16" name="Star: 4 Points 15">
            <a:extLst>
              <a:ext uri="{FF2B5EF4-FFF2-40B4-BE49-F238E27FC236}">
                <a16:creationId xmlns:a16="http://schemas.microsoft.com/office/drawing/2014/main" id="{61CCFF5B-AD79-4CD4-8CF3-AB040EE419BB}"/>
              </a:ext>
            </a:extLst>
          </p:cNvPr>
          <p:cNvSpPr/>
          <p:nvPr/>
        </p:nvSpPr>
        <p:spPr>
          <a:xfrm>
            <a:off x="10086474" y="3092591"/>
            <a:ext cx="433137" cy="433137"/>
          </a:xfrm>
          <a:prstGeom prst="star4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Triangle side 3">
            <a:extLst>
              <a:ext uri="{FF2B5EF4-FFF2-40B4-BE49-F238E27FC236}">
                <a16:creationId xmlns:a16="http://schemas.microsoft.com/office/drawing/2014/main" id="{EBF3CE96-1FAE-4EA7-BA21-0C385B5B64F4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346158" y="2225842"/>
            <a:ext cx="7740316" cy="10833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Triangle side 2">
            <a:extLst>
              <a:ext uri="{FF2B5EF4-FFF2-40B4-BE49-F238E27FC236}">
                <a16:creationId xmlns:a16="http://schemas.microsoft.com/office/drawing/2014/main" id="{3133FABA-2CF1-49AA-81E5-385A2CB3634D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346158" y="3309160"/>
            <a:ext cx="7740316" cy="131096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Triangle side 1">
            <a:extLst>
              <a:ext uri="{FF2B5EF4-FFF2-40B4-BE49-F238E27FC236}">
                <a16:creationId xmlns:a16="http://schemas.microsoft.com/office/drawing/2014/main" id="{32088AC9-7FE0-4E02-9AB8-FAD9064C510B}"/>
              </a:ext>
            </a:extLst>
          </p:cNvPr>
          <p:cNvCxnSpPr>
            <a:cxnSpLocks/>
          </p:cNvCxnSpPr>
          <p:nvPr/>
        </p:nvCxnSpPr>
        <p:spPr>
          <a:xfrm>
            <a:off x="2346158" y="2237874"/>
            <a:ext cx="24063" cy="239428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Bisector">
            <a:extLst>
              <a:ext uri="{FF2B5EF4-FFF2-40B4-BE49-F238E27FC236}">
                <a16:creationId xmlns:a16="http://schemas.microsoft.com/office/drawing/2014/main" id="{41E4F060-8CA1-4838-AB5C-8EDE765E7239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370221" y="3309160"/>
            <a:ext cx="7716253" cy="1323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ight angle">
            <a:extLst>
              <a:ext uri="{FF2B5EF4-FFF2-40B4-BE49-F238E27FC236}">
                <a16:creationId xmlns:a16="http://schemas.microsoft.com/office/drawing/2014/main" id="{0B63427D-9A07-45E9-93EE-0C50A097DF1B}"/>
              </a:ext>
            </a:extLst>
          </p:cNvPr>
          <p:cNvCxnSpPr>
            <a:cxnSpLocks/>
          </p:cNvCxnSpPr>
          <p:nvPr/>
        </p:nvCxnSpPr>
        <p:spPr>
          <a:xfrm>
            <a:off x="2349664" y="3286358"/>
            <a:ext cx="152437" cy="151200"/>
          </a:xfrm>
          <a:prstGeom prst="bentConnector3">
            <a:avLst>
              <a:gd name="adj1" fmla="val 10737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Triangle half side 1">
            <a:extLst>
              <a:ext uri="{FF2B5EF4-FFF2-40B4-BE49-F238E27FC236}">
                <a16:creationId xmlns:a16="http://schemas.microsoft.com/office/drawing/2014/main" id="{76BF607A-975A-4D32-AE48-E794F46855D9}"/>
              </a:ext>
            </a:extLst>
          </p:cNvPr>
          <p:cNvCxnSpPr>
            <a:cxnSpLocks/>
          </p:cNvCxnSpPr>
          <p:nvPr/>
        </p:nvCxnSpPr>
        <p:spPr>
          <a:xfrm>
            <a:off x="2344284" y="2237874"/>
            <a:ext cx="24306" cy="12364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Q1">
            <a:extLst>
              <a:ext uri="{FF2B5EF4-FFF2-40B4-BE49-F238E27FC236}">
                <a16:creationId xmlns:a16="http://schemas.microsoft.com/office/drawing/2014/main" id="{9B50F22F-94BB-4337-A123-BD7CD664CDDB}"/>
              </a:ext>
            </a:extLst>
          </p:cNvPr>
          <p:cNvGrpSpPr/>
          <p:nvPr/>
        </p:nvGrpSpPr>
        <p:grpSpPr>
          <a:xfrm>
            <a:off x="3798878" y="4424998"/>
            <a:ext cx="3545942" cy="679965"/>
            <a:chOff x="5039623" y="4986669"/>
            <a:chExt cx="3545942" cy="679965"/>
          </a:xfrm>
        </p:grpSpPr>
        <p:pic>
          <p:nvPicPr>
            <p:cNvPr id="60" name="Graphic 59" descr="Questions">
              <a:extLst>
                <a:ext uri="{FF2B5EF4-FFF2-40B4-BE49-F238E27FC236}">
                  <a16:creationId xmlns:a16="http://schemas.microsoft.com/office/drawing/2014/main" id="{B5396202-AE57-4428-8BD2-D44AFB7DF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9623" y="4986669"/>
              <a:ext cx="679965" cy="679965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B3CD8A8-2B23-4D5D-8315-491DDEA91E07}"/>
                </a:ext>
              </a:extLst>
            </p:cNvPr>
            <p:cNvSpPr txBox="1"/>
            <p:nvPr/>
          </p:nvSpPr>
          <p:spPr>
            <a:xfrm>
              <a:off x="5719588" y="5141985"/>
              <a:ext cx="2865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kind of triangle is this?</a:t>
              </a:r>
            </a:p>
          </p:txBody>
        </p:sp>
      </p:grpSp>
      <p:grpSp>
        <p:nvGrpSpPr>
          <p:cNvPr id="63" name="Q2">
            <a:extLst>
              <a:ext uri="{FF2B5EF4-FFF2-40B4-BE49-F238E27FC236}">
                <a16:creationId xmlns:a16="http://schemas.microsoft.com/office/drawing/2014/main" id="{7576A092-391C-4D17-8117-46044B8D0A4E}"/>
              </a:ext>
            </a:extLst>
          </p:cNvPr>
          <p:cNvGrpSpPr/>
          <p:nvPr/>
        </p:nvGrpSpPr>
        <p:grpSpPr>
          <a:xfrm>
            <a:off x="3798878" y="5197023"/>
            <a:ext cx="3074980" cy="679965"/>
            <a:chOff x="5039623" y="4986669"/>
            <a:chExt cx="3074980" cy="679965"/>
          </a:xfrm>
        </p:grpSpPr>
        <p:pic>
          <p:nvPicPr>
            <p:cNvPr id="64" name="Graphic 63" descr="Questions">
              <a:extLst>
                <a:ext uri="{FF2B5EF4-FFF2-40B4-BE49-F238E27FC236}">
                  <a16:creationId xmlns:a16="http://schemas.microsoft.com/office/drawing/2014/main" id="{ACA2D1EC-4C94-4E98-9D04-C97BA51A8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9623" y="4986669"/>
              <a:ext cx="679965" cy="6799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74BBD36-B787-40A9-B9B0-340865BB3BBF}"/>
                    </a:ext>
                  </a:extLst>
                </p:cNvPr>
                <p:cNvSpPr txBox="1"/>
                <p:nvPr/>
              </p:nvSpPr>
              <p:spPr>
                <a:xfrm>
                  <a:off x="5719588" y="5141985"/>
                  <a:ext cx="23950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What is the distance </a:t>
                  </a:r>
                  <a14:m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a14:m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474BBD36-B787-40A9-B9B0-340865BB3B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9588" y="5141985"/>
                  <a:ext cx="2395015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105" t="-6667" r="-105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Distance d">
                <a:extLst>
                  <a:ext uri="{FF2B5EF4-FFF2-40B4-BE49-F238E27FC236}">
                    <a16:creationId xmlns:a16="http://schemas.microsoft.com/office/drawing/2014/main" id="{066CD0C8-D4D5-4E0B-A605-5861114FFD44}"/>
                  </a:ext>
                </a:extLst>
              </p:cNvPr>
              <p:cNvSpPr txBox="1"/>
              <p:nvPr/>
            </p:nvSpPr>
            <p:spPr>
              <a:xfrm>
                <a:off x="2017472" y="2577589"/>
                <a:ext cx="350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𝑑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6" name="Distance d">
                <a:extLst>
                  <a:ext uri="{FF2B5EF4-FFF2-40B4-BE49-F238E27FC236}">
                    <a16:creationId xmlns:a16="http://schemas.microsoft.com/office/drawing/2014/main" id="{066CD0C8-D4D5-4E0B-A605-5861114FFD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472" y="2577589"/>
                <a:ext cx="3508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Q1 answer">
            <a:extLst>
              <a:ext uri="{FF2B5EF4-FFF2-40B4-BE49-F238E27FC236}">
                <a16:creationId xmlns:a16="http://schemas.microsoft.com/office/drawing/2014/main" id="{E459CA45-3807-4165-A659-427EDE8C375B}"/>
              </a:ext>
            </a:extLst>
          </p:cNvPr>
          <p:cNvSpPr txBox="1"/>
          <p:nvPr/>
        </p:nvSpPr>
        <p:spPr>
          <a:xfrm>
            <a:off x="7855199" y="4579195"/>
            <a:ext cx="299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Right angled, scalene triangle.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Q2 answer">
                <a:extLst>
                  <a:ext uri="{FF2B5EF4-FFF2-40B4-BE49-F238E27FC236}">
                    <a16:creationId xmlns:a16="http://schemas.microsoft.com/office/drawing/2014/main" id="{1E7ECF44-61B0-403B-8E7E-730C328EDDE0}"/>
                  </a:ext>
                </a:extLst>
              </p:cNvPr>
              <p:cNvSpPr txBox="1"/>
              <p:nvPr/>
            </p:nvSpPr>
            <p:spPr>
              <a:xfrm>
                <a:off x="7813778" y="5304261"/>
                <a:ext cx="24039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≈</m:t>
                      </m:r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150,000,000,000 </m:t>
                      </m:r>
                      <m:r>
                        <m:rPr>
                          <m:nor/>
                        </m:rP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8" name="Q2 answer">
                <a:extLst>
                  <a:ext uri="{FF2B5EF4-FFF2-40B4-BE49-F238E27FC236}">
                    <a16:creationId xmlns:a16="http://schemas.microsoft.com/office/drawing/2014/main" id="{1E7ECF44-61B0-403B-8E7E-730C328ED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778" y="5304261"/>
                <a:ext cx="2403991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Angle">
            <a:extLst>
              <a:ext uri="{FF2B5EF4-FFF2-40B4-BE49-F238E27FC236}">
                <a16:creationId xmlns:a16="http://schemas.microsoft.com/office/drawing/2014/main" id="{FFB0F925-3EB6-4BF7-995E-C51077389BB6}"/>
              </a:ext>
            </a:extLst>
          </p:cNvPr>
          <p:cNvSpPr/>
          <p:nvPr/>
        </p:nvSpPr>
        <p:spPr>
          <a:xfrm flipV="1">
            <a:off x="2017472" y="1988125"/>
            <a:ext cx="701750" cy="580542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0" name="Q3">
            <a:extLst>
              <a:ext uri="{FF2B5EF4-FFF2-40B4-BE49-F238E27FC236}">
                <a16:creationId xmlns:a16="http://schemas.microsoft.com/office/drawing/2014/main" id="{53DB010B-576D-4534-80BE-CC1CC6D8086B}"/>
              </a:ext>
            </a:extLst>
          </p:cNvPr>
          <p:cNvGrpSpPr/>
          <p:nvPr/>
        </p:nvGrpSpPr>
        <p:grpSpPr>
          <a:xfrm>
            <a:off x="3798878" y="6072436"/>
            <a:ext cx="2803047" cy="679965"/>
            <a:chOff x="5039623" y="4986669"/>
            <a:chExt cx="2803047" cy="679965"/>
          </a:xfrm>
        </p:grpSpPr>
        <p:pic>
          <p:nvPicPr>
            <p:cNvPr id="71" name="Graphic 70" descr="Questions">
              <a:extLst>
                <a:ext uri="{FF2B5EF4-FFF2-40B4-BE49-F238E27FC236}">
                  <a16:creationId xmlns:a16="http://schemas.microsoft.com/office/drawing/2014/main" id="{F6520574-1A5C-4D41-A94F-5BDADE663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39623" y="4986669"/>
              <a:ext cx="679965" cy="67996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538C59F-3DC9-4373-B169-2A9B66D295D1}"/>
                    </a:ext>
                  </a:extLst>
                </p:cNvPr>
                <p:cNvSpPr txBox="1"/>
                <p:nvPr/>
              </p:nvSpPr>
              <p:spPr>
                <a:xfrm>
                  <a:off x="5719588" y="5141985"/>
                  <a:ext cx="2123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What is the angle </a:t>
                  </a:r>
                  <a14:m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</m:oMath>
                  </a14:m>
                  <a:r>
                    <a: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538C59F-3DC9-4373-B169-2A9B66D295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9588" y="5141985"/>
                  <a:ext cx="2123082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2381" t="-6667" r="-119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Angle at Earth">
                <a:extLst>
                  <a:ext uri="{FF2B5EF4-FFF2-40B4-BE49-F238E27FC236}">
                    <a16:creationId xmlns:a16="http://schemas.microsoft.com/office/drawing/2014/main" id="{0FDCA0A2-068A-4F55-A2D2-54D00B84AE52}"/>
                  </a:ext>
                </a:extLst>
              </p:cNvPr>
              <p:cNvSpPr txBox="1"/>
              <p:nvPr/>
            </p:nvSpPr>
            <p:spPr>
              <a:xfrm>
                <a:off x="2573378" y="2537880"/>
                <a:ext cx="11463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89.9997</m:t>
                      </m:r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Angle at Earth">
                <a:extLst>
                  <a:ext uri="{FF2B5EF4-FFF2-40B4-BE49-F238E27FC236}">
                    <a16:creationId xmlns:a16="http://schemas.microsoft.com/office/drawing/2014/main" id="{0FDCA0A2-068A-4F55-A2D2-54D00B84A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378" y="2537880"/>
                <a:ext cx="114633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Angle at star">
                <a:extLst>
                  <a:ext uri="{FF2B5EF4-FFF2-40B4-BE49-F238E27FC236}">
                    <a16:creationId xmlns:a16="http://schemas.microsoft.com/office/drawing/2014/main" id="{B9D4944A-4D5E-4276-85D9-AF486923E9A8}"/>
                  </a:ext>
                </a:extLst>
              </p:cNvPr>
              <p:cNvSpPr txBox="1"/>
              <p:nvPr/>
            </p:nvSpPr>
            <p:spPr>
              <a:xfrm>
                <a:off x="7985936" y="2971135"/>
                <a:ext cx="3508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𝑝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Angle at star">
                <a:extLst>
                  <a:ext uri="{FF2B5EF4-FFF2-40B4-BE49-F238E27FC236}">
                    <a16:creationId xmlns:a16="http://schemas.microsoft.com/office/drawing/2014/main" id="{B9D4944A-4D5E-4276-85D9-AF486923E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936" y="2971135"/>
                <a:ext cx="350875" cy="369332"/>
              </a:xfrm>
              <a:prstGeom prst="rect">
                <a:avLst/>
              </a:prstGeom>
              <a:blipFill>
                <a:blip r:embed="rId12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Angle">
            <a:extLst>
              <a:ext uri="{FF2B5EF4-FFF2-40B4-BE49-F238E27FC236}">
                <a16:creationId xmlns:a16="http://schemas.microsoft.com/office/drawing/2014/main" id="{A7737FAE-DE59-468C-ADDC-1F2140116C80}"/>
              </a:ext>
            </a:extLst>
          </p:cNvPr>
          <p:cNvSpPr/>
          <p:nvPr/>
        </p:nvSpPr>
        <p:spPr>
          <a:xfrm flipH="1">
            <a:off x="8488829" y="2199639"/>
            <a:ext cx="3184000" cy="2244996"/>
          </a:xfrm>
          <a:prstGeom prst="arc">
            <a:avLst>
              <a:gd name="adj1" fmla="val 21088811"/>
              <a:gd name="adj2" fmla="val 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Q3 answer">
                <a:extLst>
                  <a:ext uri="{FF2B5EF4-FFF2-40B4-BE49-F238E27FC236}">
                    <a16:creationId xmlns:a16="http://schemas.microsoft.com/office/drawing/2014/main" id="{1603EC8F-4806-4355-998E-4B7D4E1C62A8}"/>
                  </a:ext>
                </a:extLst>
              </p:cNvPr>
              <p:cNvSpPr txBox="1"/>
              <p:nvPr/>
            </p:nvSpPr>
            <p:spPr>
              <a:xfrm>
                <a:off x="7855199" y="6149475"/>
                <a:ext cx="1013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0.0003</m:t>
                      </m:r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°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6" name="Q3 answer">
                <a:extLst>
                  <a:ext uri="{FF2B5EF4-FFF2-40B4-BE49-F238E27FC236}">
                    <a16:creationId xmlns:a16="http://schemas.microsoft.com/office/drawing/2014/main" id="{1603EC8F-4806-4355-998E-4B7D4E1C6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5199" y="6149475"/>
                <a:ext cx="101341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Parsec">
                <a:extLst>
                  <a:ext uri="{FF2B5EF4-FFF2-40B4-BE49-F238E27FC236}">
                    <a16:creationId xmlns:a16="http://schemas.microsoft.com/office/drawing/2014/main" id="{F36C970D-E64B-422A-8D36-DFF8B0C3E92F}"/>
                  </a:ext>
                </a:extLst>
              </p:cNvPr>
              <p:cNvSpPr txBox="1"/>
              <p:nvPr/>
            </p:nvSpPr>
            <p:spPr>
              <a:xfrm>
                <a:off x="3966235" y="3454678"/>
                <a:ext cx="40880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30,000,000,000,000,000 </m:t>
                      </m:r>
                      <m:r>
                        <m:rPr>
                          <m:nor/>
                        </m:rP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m</m:t>
                      </m:r>
                      <m:r>
                        <a:rPr kumimoji="0" lang="en-GB" sz="1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=1 </m:t>
                      </m:r>
                      <m:r>
                        <m:rPr>
                          <m:nor/>
                        </m:rP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parsec</m:t>
                      </m:r>
                    </m:oMath>
                  </m:oMathPara>
                </a14:m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7" name="Parsec">
                <a:extLst>
                  <a:ext uri="{FF2B5EF4-FFF2-40B4-BE49-F238E27FC236}">
                    <a16:creationId xmlns:a16="http://schemas.microsoft.com/office/drawing/2014/main" id="{F36C970D-E64B-422A-8D36-DFF8B0C3E9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235" y="3454678"/>
                <a:ext cx="4088042" cy="369332"/>
              </a:xfrm>
              <a:prstGeom prst="rect">
                <a:avLst/>
              </a:prstGeom>
              <a:blipFill>
                <a:blip r:embed="rId14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Q1 answer">
            <a:extLst>
              <a:ext uri="{FF2B5EF4-FFF2-40B4-BE49-F238E27FC236}">
                <a16:creationId xmlns:a16="http://schemas.microsoft.com/office/drawing/2014/main" id="{5D5C19C9-F6B5-472B-BD35-9876D249E431}"/>
              </a:ext>
            </a:extLst>
          </p:cNvPr>
          <p:cNvSpPr txBox="1"/>
          <p:nvPr/>
        </p:nvSpPr>
        <p:spPr>
          <a:xfrm>
            <a:off x="2711384" y="1342066"/>
            <a:ext cx="4361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far away is the star?</a:t>
            </a:r>
          </a:p>
        </p:txBody>
      </p:sp>
    </p:spTree>
    <p:extLst>
      <p:ext uri="{BB962C8B-B14F-4D97-AF65-F5344CB8AC3E}">
        <p14:creationId xmlns:p14="http://schemas.microsoft.com/office/powerpoint/2010/main" val="7647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069 C 0.02305 -0.00509 0.0168 0.00787 0.03698 -0.02268 C 0.06224 -0.05046 0.08125 -0.1375 0.0806 -0.17338 C 0.07995 -0.20879 0.078 -0.29375 0.02201 -0.34652 C -1.04167E-6 -0.34583 0.04961 -0.34097 -0.00117 -0.35 " pathEditMode="relative" rAng="10800000" ptsTypes="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6" grpId="0"/>
      <p:bldP spid="67" grpId="0"/>
      <p:bldP spid="68" grpId="0"/>
      <p:bldP spid="69" grpId="0" animBg="1"/>
      <p:bldP spid="73" grpId="0"/>
      <p:bldP spid="74" grpId="0"/>
      <p:bldP spid="75" grpId="0" animBg="1"/>
      <p:bldP spid="76" grpId="0"/>
      <p:bldP spid="7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D7C9E97-1796-626D-84D3-CD3E2BFE4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253670"/>
              </p:ext>
            </p:extLst>
          </p:nvPr>
        </p:nvGraphicFramePr>
        <p:xfrm>
          <a:off x="4094052" y="1201817"/>
          <a:ext cx="3860801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829257" imgH="8181640" progId="Acrobat.Document.DC">
                  <p:embed/>
                </p:oleObj>
              </mc:Choice>
              <mc:Fallback>
                <p:oleObj name="Acrobat Document" r:id="rId2" imgW="5829257" imgH="818164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D7C9E97-1796-626D-84D3-CD3E2BFE41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94052" y="1201817"/>
                        <a:ext cx="3860801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112387B-5016-A8F2-F87B-D409068E70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554828"/>
              </p:ext>
            </p:extLst>
          </p:nvPr>
        </p:nvGraphicFramePr>
        <p:xfrm>
          <a:off x="100677" y="1201818"/>
          <a:ext cx="386080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829257" imgH="8181640" progId="Acrobat.Document.DC">
                  <p:embed/>
                </p:oleObj>
              </mc:Choice>
              <mc:Fallback>
                <p:oleObj name="Acrobat Document" r:id="rId4" imgW="5829257" imgH="8181640" progId="Acrobat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112387B-5016-A8F2-F87B-D409068E70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77" y="1201818"/>
                        <a:ext cx="386080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8D07285-CC6F-E4BB-CE6F-A03F7F68A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748692"/>
              </p:ext>
            </p:extLst>
          </p:nvPr>
        </p:nvGraphicFramePr>
        <p:xfrm>
          <a:off x="8087428" y="1201817"/>
          <a:ext cx="3829050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198" imgH="8020037" progId="Acrobat.Document.DC">
                  <p:embed/>
                </p:oleObj>
              </mc:Choice>
              <mc:Fallback>
                <p:oleObj name="Acrobat Document" r:id="rId6" imgW="5667198" imgH="8020037" progId="Acrobat.Document.DC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18D07285-CC6F-E4BB-CE6F-A03F7F68A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87428" y="1201817"/>
                        <a:ext cx="3829050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C72411BC-132D-8DDA-252A-82D69066A33E}"/>
              </a:ext>
            </a:extLst>
          </p:cNvPr>
          <p:cNvSpPr txBox="1">
            <a:spLocks/>
          </p:cNvSpPr>
          <p:nvPr/>
        </p:nvSpPr>
        <p:spPr>
          <a:xfrm>
            <a:off x="698500" y="439817"/>
            <a:ext cx="10160000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0" i="0" u="none" strike="noStrike" cap="all" spc="0" baseline="0">
                <a:solidFill>
                  <a:srgbClr val="E30A0A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indent="0" algn="l" defTabSz="914400" rtl="0" latinLnBrk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0" i="0" u="none" strike="noStrike" cap="all" spc="0" baseline="0">
                <a:solidFill>
                  <a:srgbClr val="FFFFFF"/>
                </a:solidFill>
                <a:uFillTx/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E2452"/>
                </a:solidFill>
              </a:rPr>
              <a:t>Handouts</a:t>
            </a:r>
            <a:endParaRPr kumimoji="0" lang="en-US" sz="3400" b="0" i="0" u="none" strike="noStrike" kern="0" cap="all" spc="0" normalizeH="0" baseline="0" noProof="0" dirty="0">
              <a:ln>
                <a:noFill/>
              </a:ln>
              <a:solidFill>
                <a:srgbClr val="2E2452"/>
              </a:solidFill>
              <a:effectLst/>
              <a:uLnTx/>
              <a:uFillTx/>
              <a:latin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533908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BA7570-F50C-F770-FB07-1B84C216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2DC52C-3E39-FBE2-2168-88D633A9CA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879242-7B29-4D78-2525-0B6BC85189B2}"/>
              </a:ext>
            </a:extLst>
          </p:cNvPr>
          <p:cNvSpPr txBox="1"/>
          <p:nvPr/>
        </p:nvSpPr>
        <p:spPr>
          <a:xfrm>
            <a:off x="698499" y="2880197"/>
            <a:ext cx="8295189" cy="3385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b="1" i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16:30 Pre/post data for attendee attitudes at outreach events (LT5)</a:t>
            </a:r>
            <a:endParaRPr lang="en-GB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BC367-9E4A-936C-71BD-76A3C1FC6D3C}"/>
              </a:ext>
            </a:extLst>
          </p:cNvPr>
          <p:cNvSpPr txBox="1"/>
          <p:nvPr/>
        </p:nvSpPr>
        <p:spPr>
          <a:xfrm>
            <a:off x="698498" y="1596103"/>
            <a:ext cx="8214148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4 schools over 5 days: around 600 Y7 and Y8 pupils.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State funded secondary schools (academies/maintained schools).</a:t>
            </a:r>
          </a:p>
        </p:txBody>
      </p:sp>
    </p:spTree>
    <p:extLst>
      <p:ext uri="{BB962C8B-B14F-4D97-AF65-F5344CB8AC3E}">
        <p14:creationId xmlns:p14="http://schemas.microsoft.com/office/powerpoint/2010/main" val="12659929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FA070F2-1DD4-57E8-D319-F3AE2540F22C}"/>
              </a:ext>
            </a:extLst>
          </p:cNvPr>
          <p:cNvSpPr/>
          <p:nvPr/>
        </p:nvSpPr>
        <p:spPr>
          <a:xfrm>
            <a:off x="451692" y="1410718"/>
            <a:ext cx="7095304" cy="13280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sz="1800" dirty="0"/>
              <a:t>“I wanted to experience a classroom setting in a totally different part of the world, which is much more developed compared to where I come from.</a:t>
            </a:r>
          </a:p>
          <a:p>
            <a:r>
              <a:rPr lang="en-GB" sz="1800" dirty="0"/>
              <a:t>I was looking for things that I can bring back [to my home country].”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BA5F5E1-446A-334D-12C5-731EAC6C792D}"/>
              </a:ext>
            </a:extLst>
          </p:cNvPr>
          <p:cNvSpPr/>
          <p:nvPr/>
        </p:nvSpPr>
        <p:spPr>
          <a:xfrm>
            <a:off x="4968608" y="4522837"/>
            <a:ext cx="7095304" cy="6469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dirty="0"/>
              <a:t>“I don't really speak much. I'm not really open unless if it is very necessary... [the school visits] helped actually, and especially in domains like maths it is very hard.”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1A8F8D-D823-9857-3EFB-7BAE6AD53702}"/>
              </a:ext>
            </a:extLst>
          </p:cNvPr>
          <p:cNvSpPr/>
          <p:nvPr/>
        </p:nvSpPr>
        <p:spPr>
          <a:xfrm>
            <a:off x="5096696" y="2922259"/>
            <a:ext cx="7095304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“learning… how we can adjust our communication and how we present material to gain audience interest and involvement.”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505629-BF84-A565-35DE-F55804883ACE}"/>
              </a:ext>
            </a:extLst>
          </p:cNvPr>
          <p:cNvSpPr/>
          <p:nvPr/>
        </p:nvSpPr>
        <p:spPr>
          <a:xfrm>
            <a:off x="4968608" y="6060461"/>
            <a:ext cx="7095304" cy="6469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dirty="0"/>
              <a:t>“I love teaching in general… but my recent experience just showed me that maybe not secondary school.”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86A88C-2930-B6A3-C0D1-569BADB5C65E}"/>
              </a:ext>
            </a:extLst>
          </p:cNvPr>
          <p:cNvSpPr/>
          <p:nvPr/>
        </p:nvSpPr>
        <p:spPr>
          <a:xfrm>
            <a:off x="4968608" y="362667"/>
            <a:ext cx="7095304" cy="71508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kumimoji="0" lang="en-GB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“[activities like school visits] with Middlesex really build in me the sense of a community, that I belong somewhere and it feels like a home.”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0F36EB8-EA09-20ED-7242-0008ADE20475}"/>
              </a:ext>
            </a:extLst>
          </p:cNvPr>
          <p:cNvSpPr/>
          <p:nvPr/>
        </p:nvSpPr>
        <p:spPr>
          <a:xfrm>
            <a:off x="209983" y="3755040"/>
            <a:ext cx="7095304" cy="6469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dirty="0"/>
              <a:t>“the communication bit was very important and at the same time I feel like I also gained confidence”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DA8402-A9ED-C54B-D85B-4C12039340D4}"/>
              </a:ext>
            </a:extLst>
          </p:cNvPr>
          <p:cNvSpPr/>
          <p:nvPr/>
        </p:nvSpPr>
        <p:spPr>
          <a:xfrm>
            <a:off x="143440" y="5281697"/>
            <a:ext cx="7095304" cy="64698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en-GB" dirty="0"/>
              <a:t>“I’m looking forward to becoming something like a curriculum developer or [part of a team to] reform the whole education system.”</a:t>
            </a:r>
            <a:endParaRPr kumimoji="0" lang="en-GB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5CDBBFE-0EF3-1771-0CBE-B99EE41D757C}"/>
              </a:ext>
            </a:extLst>
          </p:cNvPr>
          <p:cNvSpPr txBox="1">
            <a:spLocks/>
          </p:cNvSpPr>
          <p:nvPr/>
        </p:nvSpPr>
        <p:spPr>
          <a:xfrm>
            <a:off x="698500" y="439817"/>
            <a:ext cx="101600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2E2452"/>
                </a:solidFill>
                <a:latin typeface="Arial Black" panose="020B0A04020102020204" pitchFamily="34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25788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56F29-41AC-651F-72E9-2E623FC780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divider page title  goes here">
            <a:extLst>
              <a:ext uri="{FF2B5EF4-FFF2-40B4-BE49-F238E27FC236}">
                <a16:creationId xmlns:a16="http://schemas.microsoft.com/office/drawing/2014/main" id="{DAFB7DDD-3D27-7FFE-7688-3F65784854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2E2452"/>
                </a:solidFill>
              </a:rPr>
              <a:t>Summary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470E1B-B48C-65FE-D132-1B1BA15213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7F1BB-3A66-5C2A-8BD1-73D48942F3AE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698500" y="1584987"/>
            <a:ext cx="9528175" cy="361945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Open offer (“we’ll write something for your recent syllabus”) was very successful.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Involve students: they value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Confidence building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Experience of school environment</a:t>
            </a:r>
          </a:p>
          <a:p>
            <a:pPr lvl="1"/>
            <a:r>
              <a:rPr lang="en-GB" dirty="0">
                <a:solidFill>
                  <a:schemeClr val="tx1"/>
                </a:solidFill>
              </a:rPr>
              <a:t>Sense of wider mathematics community</a:t>
            </a:r>
          </a:p>
          <a:p>
            <a:pPr lvl="1"/>
            <a:endParaRPr lang="en-GB" dirty="0">
              <a:solidFill>
                <a:schemeClr val="tx1"/>
              </a:solidFill>
            </a:endParaRPr>
          </a:p>
          <a:p>
            <a:pPr marL="342900" lvl="1" indent="-342900"/>
            <a:r>
              <a:rPr lang="en-GB" dirty="0">
                <a:solidFill>
                  <a:schemeClr val="tx1"/>
                </a:solidFill>
              </a:rPr>
              <a:t>Staff development:</a:t>
            </a:r>
          </a:p>
          <a:p>
            <a:pPr marL="840105" lvl="2" indent="-342900"/>
            <a:r>
              <a:rPr lang="en-GB" dirty="0">
                <a:solidFill>
                  <a:schemeClr val="tx1"/>
                </a:solidFill>
              </a:rPr>
              <a:t>Writing for a different audience (for whom engagement and application is critical!)</a:t>
            </a:r>
          </a:p>
          <a:p>
            <a:pPr marL="840105" lvl="2" indent="-342900"/>
            <a:r>
              <a:rPr lang="en-GB" dirty="0">
                <a:solidFill>
                  <a:schemeClr val="tx1"/>
                </a:solidFill>
              </a:rPr>
              <a:t>Experience our students’ recent educational environment.</a:t>
            </a:r>
          </a:p>
          <a:p>
            <a:pPr marL="342900" lvl="1" indent="-342900"/>
            <a:endParaRPr lang="en-GB" dirty="0">
              <a:solidFill>
                <a:schemeClr val="tx1"/>
              </a:solidFill>
            </a:endParaRPr>
          </a:p>
          <a:p>
            <a:pPr marL="342900" lvl="1" indent="-342900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47529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4b16c1a-313d-4b40-aef1-e070cf1d1505"/>
</p:tagLst>
</file>

<file path=ppt/theme/theme1.xml><?xml version="1.0" encoding="utf-8"?>
<a:theme xmlns:a="http://schemas.openxmlformats.org/drawingml/2006/main" name="Office Theme">
  <a:themeElements>
    <a:clrScheme name="MDX">
      <a:dk1>
        <a:srgbClr val="000000"/>
      </a:dk1>
      <a:lt1>
        <a:srgbClr val="FFFFFF"/>
      </a:lt1>
      <a:dk2>
        <a:srgbClr val="6E6E6E"/>
      </a:dk2>
      <a:lt2>
        <a:srgbClr val="FFFFFF"/>
      </a:lt2>
      <a:accent1>
        <a:srgbClr val="E30A0A"/>
      </a:accent1>
      <a:accent2>
        <a:srgbClr val="2F2552"/>
      </a:accent2>
      <a:accent3>
        <a:srgbClr val="E9521D"/>
      </a:accent3>
      <a:accent4>
        <a:srgbClr val="F47D07"/>
      </a:accent4>
      <a:accent5>
        <a:srgbClr val="E50059"/>
      </a:accent5>
      <a:accent6>
        <a:srgbClr val="6E6E6E"/>
      </a:accent6>
      <a:hlink>
        <a:srgbClr val="FFFF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norm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Widescreen</PresentationFormat>
  <Paragraphs>62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Cambria Math</vt:lpstr>
      <vt:lpstr>Dax-Medium</vt:lpstr>
      <vt:lpstr>OCR A Extended</vt:lpstr>
      <vt:lpstr>Office Theme</vt:lpstr>
      <vt:lpstr>1_Office Theme</vt:lpstr>
      <vt:lpstr>Acrobat Document</vt:lpstr>
      <vt:lpstr>Lightning talk: Space maths school visits</vt:lpstr>
      <vt:lpstr>2000 + 1 A Space Maths Odyssey</vt:lpstr>
      <vt:lpstr>Resources: Slides and Handouts</vt:lpstr>
      <vt:lpstr>Landing page</vt:lpstr>
      <vt:lpstr>Maths in space: mapping out the universe</vt:lpstr>
      <vt:lpstr>PowerPoint Presentation</vt:lpstr>
      <vt:lpstr>Results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2025-09-04T16:52:05Z</dcterms:modified>
</cp:coreProperties>
</file>