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1"/>
  </p:notesMasterIdLst>
  <p:sldIdLst>
    <p:sldId id="268" r:id="rId2"/>
    <p:sldId id="433" r:id="rId3"/>
    <p:sldId id="403" r:id="rId4"/>
    <p:sldId id="448" r:id="rId5"/>
    <p:sldId id="449" r:id="rId6"/>
    <p:sldId id="450" r:id="rId7"/>
    <p:sldId id="452" r:id="rId8"/>
    <p:sldId id="443" r:id="rId9"/>
    <p:sldId id="424" r:id="rId10"/>
    <p:sldId id="451" r:id="rId11"/>
    <p:sldId id="458" r:id="rId12"/>
    <p:sldId id="457" r:id="rId13"/>
    <p:sldId id="464" r:id="rId14"/>
    <p:sldId id="459" r:id="rId15"/>
    <p:sldId id="460" r:id="rId16"/>
    <p:sldId id="401" r:id="rId17"/>
    <p:sldId id="465" r:id="rId18"/>
    <p:sldId id="387" r:id="rId19"/>
    <p:sldId id="456" r:id="rId20"/>
    <p:sldId id="453" r:id="rId21"/>
    <p:sldId id="455" r:id="rId22"/>
    <p:sldId id="454" r:id="rId23"/>
    <p:sldId id="318" r:id="rId24"/>
    <p:sldId id="414" r:id="rId25"/>
    <p:sldId id="410" r:id="rId26"/>
    <p:sldId id="413" r:id="rId27"/>
    <p:sldId id="462" r:id="rId28"/>
    <p:sldId id="461" r:id="rId29"/>
    <p:sldId id="463" r:id="rId30"/>
  </p:sldIdLst>
  <p:sldSz cx="12192000" cy="6858000"/>
  <p:notesSz cx="6858000" cy="9945688"/>
  <p:custDataLst>
    <p:tags r:id="rId32"/>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lvl9pPr>
  </p:defaultTextStyle>
  <p:extLst>
    <p:ext uri="{521415D9-36F7-43E2-AB2F-B90AF26B5E84}">
      <p14:sectionLst xmlns:p14="http://schemas.microsoft.com/office/powerpoint/2010/main">
        <p14:section name="Default Section" id="{20F0CEAE-5BE2-4030-9F35-5C059F3E045A}">
          <p14:sldIdLst>
            <p14:sldId id="268"/>
            <p14:sldId id="433"/>
            <p14:sldId id="403"/>
            <p14:sldId id="448"/>
            <p14:sldId id="449"/>
            <p14:sldId id="450"/>
            <p14:sldId id="452"/>
            <p14:sldId id="443"/>
            <p14:sldId id="424"/>
            <p14:sldId id="451"/>
            <p14:sldId id="458"/>
            <p14:sldId id="457"/>
            <p14:sldId id="464"/>
            <p14:sldId id="459"/>
            <p14:sldId id="460"/>
            <p14:sldId id="401"/>
            <p14:sldId id="465"/>
          </p14:sldIdLst>
        </p14:section>
        <p14:section name="Institutional picture" id="{64B5BAFA-F6EF-4DE8-9B4C-74CC06B1DBB2}">
          <p14:sldIdLst>
            <p14:sldId id="387"/>
            <p14:sldId id="456"/>
            <p14:sldId id="453"/>
            <p14:sldId id="455"/>
            <p14:sldId id="454"/>
            <p14:sldId id="318"/>
            <p14:sldId id="414"/>
          </p14:sldIdLst>
        </p14:section>
        <p14:section name="Bananas" id="{F4403244-17DD-4AEC-85AC-918AAA443852}">
          <p14:sldIdLst>
            <p14:sldId id="410"/>
            <p14:sldId id="413"/>
            <p14:sldId id="462"/>
            <p14:sldId id="461"/>
            <p14:sldId id="46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452"/>
    <a:srgbClr val="FFFF00"/>
    <a:srgbClr val="E30A0A"/>
    <a:srgbClr val="6E6E6E"/>
    <a:srgbClr val="E95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8D9B8-86D1-4EAF-BCAE-7ADF1CAFA1C0}" v="9" dt="2025-09-04T16:37:24.67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46" autoAdjust="0"/>
  </p:normalViewPr>
  <p:slideViewPr>
    <p:cSldViewPr snapToGrid="0">
      <p:cViewPr varScale="1">
        <p:scale>
          <a:sx n="87" d="100"/>
          <a:sy n="87" d="100"/>
        </p:scale>
        <p:origin x="13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Science and Technology: Count</a:t>
            </a:r>
            <a:r>
              <a:rPr lang="en-GB" baseline="0" dirty="0"/>
              <a:t> of Academic Integrity GAFs by type</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50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"Misconduct dismissed"</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Academic Integrity GAFs</c:v>
                      </c:pt>
                    </c:strCache>
                  </c:strRef>
                </c15:cat>
              </c15:filteredCategoryTitle>
            </c:ext>
            <c:ext xmlns:c16="http://schemas.microsoft.com/office/drawing/2014/chart" uri="{C3380CC4-5D6E-409C-BE32-E72D297353CC}">
              <c16:uniqueId val="{00000000-2552-48EA-B767-42BF591A54AB}"/>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pt idx="0">
                  <c:v>2</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"Misconduct upheld"</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Academic Integrity GAFs</c:v>
                      </c:pt>
                    </c:strCache>
                  </c:strRef>
                </c15:cat>
              </c15:filteredCategoryTitle>
            </c:ext>
            <c:ext xmlns:c16="http://schemas.microsoft.com/office/drawing/2014/chart" uri="{C3380CC4-5D6E-409C-BE32-E72D297353CC}">
              <c16:uniqueId val="{00000001-2552-48EA-B767-42BF591A54AB}"/>
            </c:ext>
          </c:extLst>
        </c:ser>
        <c:dLbls>
          <c:showLegendKey val="0"/>
          <c:showVal val="0"/>
          <c:showCatName val="0"/>
          <c:showSerName val="0"/>
          <c:showPercent val="0"/>
          <c:showBubbleSize val="0"/>
        </c:dLbls>
        <c:gapWidth val="219"/>
        <c:overlap val="100"/>
        <c:axId val="2013709312"/>
        <c:axId val="2013713632"/>
      </c:barChart>
      <c:catAx>
        <c:axId val="2013709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3713632"/>
        <c:crosses val="autoZero"/>
        <c:auto val="1"/>
        <c:lblAlgn val="ctr"/>
        <c:lblOffset val="100"/>
        <c:noMultiLvlLbl val="0"/>
      </c:catAx>
      <c:valAx>
        <c:axId val="2013713632"/>
        <c:scaling>
          <c:orientation val="minMax"/>
          <c:max val="6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370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 name="Shape 327"/>
          <p:cNvSpPr>
            <a:spLocks noGrp="1" noRot="1" noChangeAspect="1"/>
          </p:cNvSpPr>
          <p:nvPr>
            <p:ph type="sldImg"/>
          </p:nvPr>
        </p:nvSpPr>
        <p:spPr>
          <a:xfrm>
            <a:off x="114300" y="746125"/>
            <a:ext cx="6629400" cy="3729038"/>
          </a:xfrm>
          <a:prstGeom prst="rect">
            <a:avLst/>
          </a:prstGeom>
        </p:spPr>
        <p:txBody>
          <a:bodyPr/>
          <a:lstStyle/>
          <a:p>
            <a:endParaRPr/>
          </a:p>
        </p:txBody>
      </p:sp>
      <p:sp>
        <p:nvSpPr>
          <p:cNvPr id="328" name="Shape 328"/>
          <p:cNvSpPr>
            <a:spLocks noGrp="1"/>
          </p:cNvSpPr>
          <p:nvPr>
            <p:ph type="body" sz="quarter" idx="1"/>
          </p:nvPr>
        </p:nvSpPr>
        <p:spPr>
          <a:xfrm>
            <a:off x="914400" y="4724202"/>
            <a:ext cx="5029200" cy="4475560"/>
          </a:xfrm>
          <a:prstGeom prst="rect">
            <a:avLst/>
          </a:prstGeom>
        </p:spPr>
        <p:txBody>
          <a:bodyPr/>
          <a:lstStyle/>
          <a:p>
            <a:endParaRPr/>
          </a:p>
        </p:txBody>
      </p:sp>
    </p:spTree>
    <p:extLst>
      <p:ext uri="{BB962C8B-B14F-4D97-AF65-F5344CB8AC3E}">
        <p14:creationId xmlns:p14="http://schemas.microsoft.com/office/powerpoint/2010/main" val="50441492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2126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854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39755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4012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57707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246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4D745-15EE-1E08-0803-9918BF9B5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68B91-E569-4A61-9805-186BFB6C4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9DD57-EDAB-1204-8FD3-19F55F12659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6473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75028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B3D65-90EB-654E-532C-A1712AAF9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44CB5-6185-983D-0B3F-B1E941FD8A1D}"/>
              </a:ext>
            </a:extLst>
          </p:cNvPr>
          <p:cNvSpPr>
            <a:spLocks noGrp="1" noRot="1" noChangeAspect="1"/>
          </p:cNvSpPr>
          <p:nvPr>
            <p:ph type="sldImg"/>
          </p:nvPr>
        </p:nvSpPr>
        <p:spPr>
          <a:xfrm>
            <a:off x="114300" y="746125"/>
            <a:ext cx="6629400" cy="3729038"/>
          </a:xfrm>
        </p:spPr>
      </p:sp>
      <p:sp>
        <p:nvSpPr>
          <p:cNvPr id="3" name="Notes Placeholder 2">
            <a:extLst>
              <a:ext uri="{FF2B5EF4-FFF2-40B4-BE49-F238E27FC236}">
                <a16:creationId xmlns:a16="http://schemas.microsoft.com/office/drawing/2014/main" id="{211276D7-53E1-A0CD-A7A3-411A293156E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76941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C72D1-987E-C3D9-7709-3376D2791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E04AB-DE54-AFF6-4777-E12C97ED2763}"/>
              </a:ext>
            </a:extLst>
          </p:cNvPr>
          <p:cNvSpPr>
            <a:spLocks noGrp="1" noRot="1" noChangeAspect="1"/>
          </p:cNvSpPr>
          <p:nvPr>
            <p:ph type="sldImg"/>
          </p:nvPr>
        </p:nvSpPr>
        <p:spPr>
          <a:xfrm>
            <a:off x="114300" y="746125"/>
            <a:ext cx="6629400" cy="3729038"/>
          </a:xfrm>
        </p:spPr>
      </p:sp>
      <p:sp>
        <p:nvSpPr>
          <p:cNvPr id="3" name="Notes Placeholder 2">
            <a:extLst>
              <a:ext uri="{FF2B5EF4-FFF2-40B4-BE49-F238E27FC236}">
                <a16:creationId xmlns:a16="http://schemas.microsoft.com/office/drawing/2014/main" id="{FABCAE08-4D6D-52BF-6678-27FC201A608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44044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B77F6-0774-A731-A067-BA83A3325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2C22C-7418-46C6-85CE-E6876337F8EA}"/>
              </a:ext>
            </a:extLst>
          </p:cNvPr>
          <p:cNvSpPr>
            <a:spLocks noGrp="1" noRot="1" noChangeAspect="1"/>
          </p:cNvSpPr>
          <p:nvPr>
            <p:ph type="sldImg"/>
          </p:nvPr>
        </p:nvSpPr>
        <p:spPr>
          <a:xfrm>
            <a:off x="114300" y="746125"/>
            <a:ext cx="6629400" cy="3729038"/>
          </a:xfrm>
        </p:spPr>
      </p:sp>
      <p:sp>
        <p:nvSpPr>
          <p:cNvPr id="3" name="Notes Placeholder 2">
            <a:extLst>
              <a:ext uri="{FF2B5EF4-FFF2-40B4-BE49-F238E27FC236}">
                <a16:creationId xmlns:a16="http://schemas.microsoft.com/office/drawing/2014/main" id="{28555AA0-99EB-DC57-4D67-BD8DF5FDBFA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7219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fontAlgn="auto" latinLnBrk="0" hangingPunct="0">
              <a:lnSpc>
                <a:spcPct val="100000"/>
              </a:lnSpc>
              <a:spcBef>
                <a:spcPts val="0"/>
              </a:spcBef>
              <a:spcAft>
                <a:spcPts val="0"/>
              </a:spcAft>
              <a:buClrTx/>
              <a:buSzTx/>
              <a:buFont typeface="Arial" panose="020B0604020202020204" pitchFamily="34" charset="0"/>
              <a:buNone/>
              <a:tabLst/>
            </a:pPr>
            <a:endParaRPr lang="en-GB" dirty="0"/>
          </a:p>
        </p:txBody>
      </p:sp>
    </p:spTree>
    <p:extLst>
      <p:ext uri="{BB962C8B-B14F-4D97-AF65-F5344CB8AC3E}">
        <p14:creationId xmlns:p14="http://schemas.microsoft.com/office/powerpoint/2010/main" val="162922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98E4F-25DB-6607-11A2-CF7E673F5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65E59-3152-8820-5C5A-9F0730C493A1}"/>
              </a:ext>
            </a:extLst>
          </p:cNvPr>
          <p:cNvSpPr>
            <a:spLocks noGrp="1" noRot="1" noChangeAspect="1"/>
          </p:cNvSpPr>
          <p:nvPr>
            <p:ph type="sldImg"/>
          </p:nvPr>
        </p:nvSpPr>
        <p:spPr>
          <a:xfrm>
            <a:off x="114300" y="746125"/>
            <a:ext cx="6629400" cy="3729038"/>
          </a:xfrm>
        </p:spPr>
      </p:sp>
      <p:sp>
        <p:nvSpPr>
          <p:cNvPr id="3" name="Notes Placeholder 2">
            <a:extLst>
              <a:ext uri="{FF2B5EF4-FFF2-40B4-BE49-F238E27FC236}">
                <a16:creationId xmlns:a16="http://schemas.microsoft.com/office/drawing/2014/main" id="{763A91A1-395C-F3B3-A99B-58C92E0BD4B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7729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8339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7925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64661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0332F-3FFA-C125-6EEC-AE6A7883D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4B992-B466-722D-4654-E8F2F3920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CBC1A-B425-2691-8D3F-677E276793C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2427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8502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9203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42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304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39394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 Slide - No image (indigo)">
    <p:spTree>
      <p:nvGrpSpPr>
        <p:cNvPr id="1" name=""/>
        <p:cNvGrpSpPr/>
        <p:nvPr/>
      </p:nvGrpSpPr>
      <p:grpSpPr>
        <a:xfrm>
          <a:off x="0" y="0"/>
          <a:ext cx="0" cy="0"/>
          <a:chOff x="0" y="0"/>
          <a:chExt cx="0" cy="0"/>
        </a:xfrm>
      </p:grpSpPr>
      <p:sp>
        <p:nvSpPr>
          <p:cNvPr id="36" name="Rectangle 1"/>
          <p:cNvSpPr/>
          <p:nvPr/>
        </p:nvSpPr>
        <p:spPr>
          <a:xfrm>
            <a:off x="4876800" y="0"/>
            <a:ext cx="7315200" cy="6858000"/>
          </a:xfrm>
          <a:prstGeom prst="rect">
            <a:avLst/>
          </a:pr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37" name="Rectangle 4"/>
          <p:cNvSpPr/>
          <p:nvPr/>
        </p:nvSpPr>
        <p:spPr>
          <a:xfrm rot="720000">
            <a:off x="-579732" y="-1276191"/>
            <a:ext cx="11275070" cy="9117312"/>
          </a:xfrm>
          <a:custGeom>
            <a:avLst/>
            <a:gdLst/>
            <a:ahLst/>
            <a:cxnLst>
              <a:cxn ang="0">
                <a:pos x="wd2" y="hd2"/>
              </a:cxn>
              <a:cxn ang="5400000">
                <a:pos x="wd2" y="hd2"/>
              </a:cxn>
              <a:cxn ang="10800000">
                <a:pos x="wd2" y="hd2"/>
              </a:cxn>
              <a:cxn ang="16200000">
                <a:pos x="wd2" y="hd2"/>
              </a:cxn>
            </a:cxnLst>
            <a:rect l="0" t="0" r="r" b="b"/>
            <a:pathLst>
              <a:path w="21600" h="21600" extrusionOk="0">
                <a:moveTo>
                  <a:pt x="0" y="5687"/>
                </a:moveTo>
                <a:lnTo>
                  <a:pt x="21573" y="0"/>
                </a:lnTo>
                <a:cubicBezTo>
                  <a:pt x="21576" y="5764"/>
                  <a:pt x="21597" y="10893"/>
                  <a:pt x="21600" y="16658"/>
                </a:cubicBezTo>
                <a:lnTo>
                  <a:pt x="2732" y="21600"/>
                </a:lnTo>
                <a:lnTo>
                  <a:pt x="0" y="5687"/>
                </a:lnTo>
                <a:close/>
              </a:path>
            </a:pathLst>
          </a:custGeom>
          <a:solidFill>
            <a:srgbClr val="E30A0A"/>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38" name="Title Text"/>
          <p:cNvSpPr txBox="1">
            <a:spLocks noGrp="1"/>
          </p:cNvSpPr>
          <p:nvPr>
            <p:ph type="title"/>
          </p:nvPr>
        </p:nvSpPr>
        <p:spPr>
          <a:xfrm>
            <a:off x="1266626" y="2691039"/>
            <a:ext cx="8512061" cy="1325564"/>
          </a:xfrm>
          <a:prstGeom prst="rect">
            <a:avLst/>
          </a:prstGeom>
        </p:spPr>
        <p:txBody>
          <a:bodyPr lIns="0" tIns="0" rIns="0" bIns="0"/>
          <a:lstStyle/>
          <a:p>
            <a:r>
              <a:t>Title Text</a:t>
            </a:r>
          </a:p>
        </p:txBody>
      </p:sp>
      <p:sp>
        <p:nvSpPr>
          <p:cNvPr id="39" name="Body Level One…"/>
          <p:cNvSpPr txBox="1">
            <a:spLocks noGrp="1"/>
          </p:cNvSpPr>
          <p:nvPr>
            <p:ph type="body" sz="half" idx="1"/>
          </p:nvPr>
        </p:nvSpPr>
        <p:spPr>
          <a:xfrm>
            <a:off x="1266626" y="4241946"/>
            <a:ext cx="8509001" cy="2048043"/>
          </a:xfrm>
          <a:prstGeom prst="rect">
            <a:avLst/>
          </a:prstGeom>
        </p:spPr>
        <p:txBody>
          <a:bodyPr lIns="0" tIns="0" rIns="0" bIns="0"/>
          <a:lstStyle>
            <a:lvl1pPr marL="0" indent="0">
              <a:lnSpc>
                <a:spcPct val="70000"/>
              </a:lnSpc>
              <a:spcBef>
                <a:spcPts val="1000"/>
              </a:spcBef>
              <a:buSzTx/>
              <a:buFontTx/>
              <a:buNone/>
              <a:defRPr sz="2400"/>
            </a:lvl1pPr>
            <a:lvl2pPr marL="0" indent="228600">
              <a:lnSpc>
                <a:spcPct val="70000"/>
              </a:lnSpc>
              <a:spcBef>
                <a:spcPts val="1000"/>
              </a:spcBef>
              <a:buSzTx/>
              <a:buFontTx/>
              <a:buNone/>
              <a:defRPr sz="2400"/>
            </a:lvl2pPr>
            <a:lvl3pPr marL="0" indent="457200">
              <a:lnSpc>
                <a:spcPct val="70000"/>
              </a:lnSpc>
              <a:spcBef>
                <a:spcPts val="1000"/>
              </a:spcBef>
              <a:buSzTx/>
              <a:buFontTx/>
              <a:buNone/>
              <a:defRPr sz="2400"/>
            </a:lvl3pPr>
            <a:lvl4pPr marL="0" indent="685800">
              <a:lnSpc>
                <a:spcPct val="70000"/>
              </a:lnSpc>
              <a:spcBef>
                <a:spcPts val="1000"/>
              </a:spcBef>
              <a:buSzTx/>
              <a:buFontTx/>
              <a:buNone/>
              <a:defRPr sz="2400"/>
            </a:lvl4pPr>
            <a:lvl5pPr marL="0" indent="914400">
              <a:lnSpc>
                <a:spcPct val="70000"/>
              </a:lnSpc>
              <a:spcBef>
                <a:spcPts val="10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pic>
        <p:nvPicPr>
          <p:cNvPr id="40" name="Picture 7" descr="Picture 7"/>
          <p:cNvPicPr>
            <a:picLocks noChangeAspect="1"/>
          </p:cNvPicPr>
          <p:nvPr/>
        </p:nvPicPr>
        <p:blipFill>
          <a:blip r:embed="rId2"/>
          <a:stretch>
            <a:fillRect/>
          </a:stretch>
        </p:blipFill>
        <p:spPr>
          <a:xfrm>
            <a:off x="391791" y="387166"/>
            <a:ext cx="2197504" cy="997668"/>
          </a:xfrm>
          <a:prstGeom prst="rect">
            <a:avLst/>
          </a:prstGeom>
          <a:ln w="12700">
            <a:miter lim="400000"/>
          </a:ln>
        </p:spPr>
      </p:pic>
      <p:sp>
        <p:nvSpPr>
          <p:cNvPr id="41" name="Slide Number"/>
          <p:cNvSpPr txBox="1">
            <a:spLocks noGrp="1"/>
          </p:cNvSpPr>
          <p:nvPr>
            <p:ph type="sldNum" sz="quarter" idx="2"/>
          </p:nvPr>
        </p:nvSpPr>
        <p:spPr>
          <a:xfrm>
            <a:off x="11622843" y="6397508"/>
            <a:ext cx="307440" cy="307341"/>
          </a:xfrm>
          <a:prstGeom prst="rect">
            <a:avLst/>
          </a:prstGeom>
        </p:spPr>
        <p:txBody>
          <a:bodyPr/>
          <a:lstStyle>
            <a:lvl1pPr>
              <a:defRPr>
                <a:solidFill>
                  <a:srgbClr val="FFFFFF"/>
                </a:solidFill>
                <a:latin typeface="Arial Black"/>
                <a:ea typeface="Arial Black"/>
                <a:cs typeface="Arial Black"/>
                <a:sym typeface="Arial Black"/>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 No image (indigo)">
    <p:spTree>
      <p:nvGrpSpPr>
        <p:cNvPr id="1" name=""/>
        <p:cNvGrpSpPr/>
        <p:nvPr/>
      </p:nvGrpSpPr>
      <p:grpSpPr>
        <a:xfrm>
          <a:off x="0" y="0"/>
          <a:ext cx="0" cy="0"/>
          <a:chOff x="0" y="0"/>
          <a:chExt cx="0" cy="0"/>
        </a:xfrm>
      </p:grpSpPr>
      <p:sp>
        <p:nvSpPr>
          <p:cNvPr id="127" name="Rectangle 4"/>
          <p:cNvSpPr/>
          <p:nvPr/>
        </p:nvSpPr>
        <p:spPr>
          <a:xfrm>
            <a:off x="0" y="0"/>
            <a:ext cx="12192000" cy="6858000"/>
          </a:xfrm>
          <a:prstGeom prst="rect">
            <a:avLst/>
          </a:prstGeom>
          <a:solidFill>
            <a:srgbClr val="E30A0A"/>
          </a:solidFill>
          <a:ln w="12700">
            <a:solidFill>
              <a:srgbClr val="32538F"/>
            </a:solidFill>
            <a:miter/>
          </a:ln>
        </p:spPr>
        <p:txBody>
          <a:bodyPr lIns="45719" rIns="45719" anchor="ctr"/>
          <a:lstStyle/>
          <a:p>
            <a:pPr algn="ctr">
              <a:defRPr sz="1800">
                <a:solidFill>
                  <a:srgbClr val="FFFFFF"/>
                </a:solidFill>
                <a:latin typeface="+mn-lt"/>
                <a:ea typeface="+mn-ea"/>
                <a:cs typeface="+mn-cs"/>
                <a:sym typeface="Calibri"/>
              </a:defRPr>
            </a:pPr>
            <a:endParaRPr/>
          </a:p>
        </p:txBody>
      </p:sp>
      <p:sp>
        <p:nvSpPr>
          <p:cNvPr id="128" name="Title Text"/>
          <p:cNvSpPr txBox="1">
            <a:spLocks noGrp="1"/>
          </p:cNvSpPr>
          <p:nvPr>
            <p:ph type="title"/>
          </p:nvPr>
        </p:nvSpPr>
        <p:spPr>
          <a:xfrm>
            <a:off x="698500" y="439817"/>
            <a:ext cx="8512060" cy="1325564"/>
          </a:xfrm>
          <a:prstGeom prst="rect">
            <a:avLst/>
          </a:prstGeom>
        </p:spPr>
        <p:txBody>
          <a:bodyPr lIns="0" tIns="0" rIns="0" bIns="0"/>
          <a:lstStyle/>
          <a:p>
            <a:r>
              <a:t>Title Text</a:t>
            </a:r>
          </a:p>
        </p:txBody>
      </p:sp>
      <p:sp>
        <p:nvSpPr>
          <p:cNvPr id="129" name="Body Level One…"/>
          <p:cNvSpPr txBox="1">
            <a:spLocks noGrp="1"/>
          </p:cNvSpPr>
          <p:nvPr>
            <p:ph type="body" sz="half" idx="1"/>
          </p:nvPr>
        </p:nvSpPr>
        <p:spPr>
          <a:xfrm>
            <a:off x="698500" y="1879600"/>
            <a:ext cx="8509000" cy="2048042"/>
          </a:xfrm>
          <a:prstGeom prst="rect">
            <a:avLst/>
          </a:prstGeom>
        </p:spPr>
        <p:txBody>
          <a:bodyPr lIns="0" tIns="0" rIns="0" bIns="0"/>
          <a:lstStyle>
            <a:lvl1pPr marL="0" indent="0">
              <a:lnSpc>
                <a:spcPct val="70000"/>
              </a:lnSpc>
              <a:spcBef>
                <a:spcPts val="1000"/>
              </a:spcBef>
              <a:buSzTx/>
              <a:buFontTx/>
              <a:buNone/>
              <a:defRPr sz="2400"/>
            </a:lvl1pPr>
            <a:lvl2pPr marL="0" indent="228600">
              <a:lnSpc>
                <a:spcPct val="70000"/>
              </a:lnSpc>
              <a:spcBef>
                <a:spcPts val="1000"/>
              </a:spcBef>
              <a:buSzTx/>
              <a:buFontTx/>
              <a:buNone/>
              <a:defRPr sz="2400"/>
            </a:lvl2pPr>
            <a:lvl3pPr marL="0" indent="457200">
              <a:lnSpc>
                <a:spcPct val="70000"/>
              </a:lnSpc>
              <a:spcBef>
                <a:spcPts val="1000"/>
              </a:spcBef>
              <a:buSzTx/>
              <a:buFontTx/>
              <a:buNone/>
              <a:defRPr sz="2400"/>
            </a:lvl3pPr>
            <a:lvl4pPr marL="0" indent="685800">
              <a:lnSpc>
                <a:spcPct val="70000"/>
              </a:lnSpc>
              <a:spcBef>
                <a:spcPts val="1000"/>
              </a:spcBef>
              <a:buSzTx/>
              <a:buFontTx/>
              <a:buNone/>
              <a:defRPr sz="2400"/>
            </a:lvl4pPr>
            <a:lvl5pPr marL="0" indent="914400">
              <a:lnSpc>
                <a:spcPct val="70000"/>
              </a:lnSpc>
              <a:spcBef>
                <a:spcPts val="10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0" name="Rectangle 3"/>
          <p:cNvSpPr/>
          <p:nvPr/>
        </p:nvSpPr>
        <p:spPr>
          <a:xfrm rot="360000">
            <a:off x="-66031" y="5731918"/>
            <a:ext cx="12324061" cy="1755952"/>
          </a:xfrm>
          <a:custGeom>
            <a:avLst/>
            <a:gdLst/>
            <a:ahLst/>
            <a:cxnLst>
              <a:cxn ang="0">
                <a:pos x="wd2" y="hd2"/>
              </a:cxn>
              <a:cxn ang="5400000">
                <a:pos x="wd2" y="hd2"/>
              </a:cxn>
              <a:cxn ang="10800000">
                <a:pos x="wd2" y="hd2"/>
              </a:cxn>
              <a:cxn ang="16200000">
                <a:pos x="wd2" y="hd2"/>
              </a:cxn>
            </a:cxnLst>
            <a:rect l="0" t="0" r="r" b="b"/>
            <a:pathLst>
              <a:path w="21600" h="21600" extrusionOk="0">
                <a:moveTo>
                  <a:pt x="0" y="153"/>
                </a:moveTo>
                <a:lnTo>
                  <a:pt x="21487" y="0"/>
                </a:lnTo>
                <a:lnTo>
                  <a:pt x="21600" y="6489"/>
                </a:lnTo>
                <a:lnTo>
                  <a:pt x="295" y="21600"/>
                </a:lnTo>
                <a:lnTo>
                  <a:pt x="0" y="153"/>
                </a:lnTo>
                <a:close/>
              </a:path>
            </a:pathLst>
          </a:cu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131" name="Slide Number"/>
          <p:cNvSpPr txBox="1">
            <a:spLocks noGrp="1"/>
          </p:cNvSpPr>
          <p:nvPr>
            <p:ph type="sldNum" sz="quarter" idx="2"/>
          </p:nvPr>
        </p:nvSpPr>
        <p:spPr>
          <a:xfrm>
            <a:off x="11785600" y="6489700"/>
            <a:ext cx="273557" cy="269240"/>
          </a:xfrm>
          <a:prstGeom prst="rect">
            <a:avLst/>
          </a:prstGeom>
        </p:spPr>
        <p:txBody>
          <a:bodyPr/>
          <a:lstStyle>
            <a:lvl1pPr>
              <a:defRPr sz="1000">
                <a:solidFill>
                  <a:srgbClr val="FFFFFF"/>
                </a:solidFill>
                <a:latin typeface="Arial Black"/>
                <a:ea typeface="Arial Black"/>
                <a:cs typeface="Arial Black"/>
                <a:sym typeface="Arial Black"/>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lide option 2 indigo">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98500" y="439817"/>
            <a:ext cx="10160000" cy="762001"/>
          </a:xfrm>
          <a:prstGeom prst="rect">
            <a:avLst/>
          </a:prstGeom>
        </p:spPr>
        <p:txBody>
          <a:bodyPr lIns="0" tIns="0" rIns="0" bIns="0" anchor="b"/>
          <a:lstStyle>
            <a:lvl1pPr>
              <a:lnSpc>
                <a:spcPct val="90000"/>
              </a:lnSpc>
              <a:defRPr sz="3400">
                <a:solidFill>
                  <a:srgbClr val="E30A0A"/>
                </a:solidFill>
              </a:defRPr>
            </a:lvl1pPr>
          </a:lstStyle>
          <a:p>
            <a:r>
              <a:t>Title Text</a:t>
            </a:r>
          </a:p>
        </p:txBody>
      </p:sp>
      <p:sp>
        <p:nvSpPr>
          <p:cNvPr id="139" name="Rectangle 4"/>
          <p:cNvSpPr/>
          <p:nvPr/>
        </p:nvSpPr>
        <p:spPr>
          <a:xfrm rot="16926037">
            <a:off x="1806675" y="4346416"/>
            <a:ext cx="1060837" cy="5022515"/>
          </a:xfrm>
          <a:custGeom>
            <a:avLst/>
            <a:gdLst/>
            <a:ahLst/>
            <a:cxnLst>
              <a:cxn ang="0">
                <a:pos x="wd2" y="hd2"/>
              </a:cxn>
              <a:cxn ang="5400000">
                <a:pos x="wd2" y="hd2"/>
              </a:cxn>
              <a:cxn ang="10800000">
                <a:pos x="wd2" y="hd2"/>
              </a:cxn>
              <a:cxn ang="16200000">
                <a:pos x="wd2" y="hd2"/>
              </a:cxn>
            </a:cxnLst>
            <a:rect l="0" t="0" r="r" b="b"/>
            <a:pathLst>
              <a:path w="21600" h="21600" extrusionOk="0">
                <a:moveTo>
                  <a:pt x="0" y="927"/>
                </a:moveTo>
                <a:lnTo>
                  <a:pt x="21392" y="0"/>
                </a:lnTo>
                <a:cubicBezTo>
                  <a:pt x="21414" y="7443"/>
                  <a:pt x="21578" y="14157"/>
                  <a:pt x="21600" y="21600"/>
                </a:cubicBezTo>
                <a:lnTo>
                  <a:pt x="21434" y="21581"/>
                </a:lnTo>
                <a:lnTo>
                  <a:pt x="0" y="927"/>
                </a:lnTo>
                <a:close/>
              </a:path>
            </a:pathLst>
          </a:custGeom>
          <a:solidFill>
            <a:srgbClr val="E30A0A"/>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pic>
        <p:nvPicPr>
          <p:cNvPr id="140" name="Picture 11" descr="Picture 11"/>
          <p:cNvPicPr>
            <a:picLocks noChangeAspect="1"/>
          </p:cNvPicPr>
          <p:nvPr/>
        </p:nvPicPr>
        <p:blipFill>
          <a:blip r:embed="rId2"/>
          <a:stretch>
            <a:fillRect/>
          </a:stretch>
        </p:blipFill>
        <p:spPr>
          <a:xfrm>
            <a:off x="199299" y="6185420"/>
            <a:ext cx="1154487" cy="524138"/>
          </a:xfrm>
          <a:prstGeom prst="rect">
            <a:avLst/>
          </a:prstGeom>
          <a:ln w="12700">
            <a:miter lim="400000"/>
          </a:ln>
        </p:spPr>
      </p:pic>
      <p:sp>
        <p:nvSpPr>
          <p:cNvPr id="141" name="Rectangle 4"/>
          <p:cNvSpPr/>
          <p:nvPr/>
        </p:nvSpPr>
        <p:spPr>
          <a:xfrm rot="11529462">
            <a:off x="11920735" y="4342954"/>
            <a:ext cx="543465" cy="2620457"/>
          </a:xfrm>
          <a:custGeom>
            <a:avLst/>
            <a:gdLst/>
            <a:ahLst/>
            <a:cxnLst>
              <a:cxn ang="0">
                <a:pos x="wd2" y="hd2"/>
              </a:cxn>
              <a:cxn ang="5400000">
                <a:pos x="wd2" y="hd2"/>
              </a:cxn>
              <a:cxn ang="10800000">
                <a:pos x="wd2" y="hd2"/>
              </a:cxn>
              <a:cxn ang="16200000">
                <a:pos x="wd2" y="hd2"/>
              </a:cxn>
            </a:cxnLst>
            <a:rect l="0" t="0" r="r" b="b"/>
            <a:pathLst>
              <a:path w="21600" h="21600" extrusionOk="0">
                <a:moveTo>
                  <a:pt x="0" y="927"/>
                </a:moveTo>
                <a:lnTo>
                  <a:pt x="21392" y="0"/>
                </a:lnTo>
                <a:cubicBezTo>
                  <a:pt x="21414" y="7443"/>
                  <a:pt x="21578" y="14157"/>
                  <a:pt x="21600" y="21600"/>
                </a:cubicBezTo>
                <a:lnTo>
                  <a:pt x="21434" y="21581"/>
                </a:lnTo>
                <a:lnTo>
                  <a:pt x="0" y="927"/>
                </a:lnTo>
                <a:close/>
              </a:path>
            </a:pathLst>
          </a:custGeom>
          <a:solidFill>
            <a:srgbClr val="2E2452"/>
          </a:solidFill>
          <a:ln w="12700">
            <a:miter lim="400000"/>
          </a:ln>
        </p:spPr>
        <p:txBody>
          <a:bodyPr lIns="45719" rIns="45719" anchor="ctr"/>
          <a:lstStyle/>
          <a:p>
            <a:pPr algn="ctr">
              <a:defRPr sz="1800">
                <a:solidFill>
                  <a:srgbClr val="FFFFFF"/>
                </a:solidFill>
                <a:latin typeface="+mn-lt"/>
                <a:ea typeface="+mn-ea"/>
                <a:cs typeface="+mn-cs"/>
                <a:sym typeface="Calibri"/>
              </a:defRPr>
            </a:pPr>
            <a:endParaRPr/>
          </a:p>
        </p:txBody>
      </p:sp>
      <p:sp>
        <p:nvSpPr>
          <p:cNvPr id="142" name="Slide Number"/>
          <p:cNvSpPr txBox="1">
            <a:spLocks noGrp="1"/>
          </p:cNvSpPr>
          <p:nvPr>
            <p:ph type="sldNum" sz="quarter" idx="2"/>
          </p:nvPr>
        </p:nvSpPr>
        <p:spPr>
          <a:xfrm>
            <a:off x="11783726" y="6492758"/>
            <a:ext cx="273557" cy="269241"/>
          </a:xfrm>
          <a:prstGeom prst="rect">
            <a:avLst/>
          </a:prstGeom>
        </p:spPr>
        <p:txBody>
          <a:bodyPr/>
          <a:lstStyle>
            <a:lvl1pPr>
              <a:defRPr sz="1000">
                <a:solidFill>
                  <a:srgbClr val="FFFFFF"/>
                </a:solidFill>
                <a:latin typeface="Arial Black"/>
                <a:ea typeface="Arial Black"/>
                <a:cs typeface="Arial Black"/>
                <a:sym typeface="Arial Black"/>
              </a:defRPr>
            </a:lvl1pPr>
          </a:lstStyle>
          <a:p>
            <a:fld id="{86CB4B4D-7CA3-9044-876B-883B54F8677D}" type="slidenum">
              <a:t>‹#›</a:t>
            </a:fld>
            <a:endParaRPr/>
          </a:p>
        </p:txBody>
      </p:sp>
      <p:sp>
        <p:nvSpPr>
          <p:cNvPr id="143" name="presentation title here"/>
          <p:cNvSpPr txBox="1">
            <a:spLocks noGrp="1"/>
          </p:cNvSpPr>
          <p:nvPr>
            <p:ph type="body" sz="quarter" idx="21"/>
          </p:nvPr>
        </p:nvSpPr>
        <p:spPr>
          <a:xfrm>
            <a:off x="7679198" y="6505458"/>
            <a:ext cx="3944150" cy="269241"/>
          </a:xfrm>
          <a:prstGeom prst="rect">
            <a:avLst/>
          </a:prstGeom>
        </p:spPr>
        <p:txBody>
          <a:bodyPr>
            <a:spAutoFit/>
          </a:bodyPr>
          <a:lstStyle>
            <a:lvl1pPr marL="0" indent="0" algn="r">
              <a:lnSpc>
                <a:spcPct val="100000"/>
              </a:lnSpc>
              <a:buSzTx/>
              <a:buFontTx/>
              <a:buNone/>
              <a:defRPr sz="1000" cap="all">
                <a:solidFill>
                  <a:srgbClr val="2E2452"/>
                </a:solidFill>
                <a:latin typeface="Arial Black"/>
                <a:ea typeface="Arial Black"/>
                <a:cs typeface="Arial Black"/>
                <a:sym typeface="Arial Black"/>
              </a:defRPr>
            </a:lvl1pPr>
          </a:lstStyle>
          <a:p>
            <a:r>
              <a:t>presentation title here</a:t>
            </a:r>
          </a:p>
        </p:txBody>
      </p:sp>
      <p:sp>
        <p:nvSpPr>
          <p:cNvPr id="144" name="TextBox 6"/>
          <p:cNvSpPr txBox="1">
            <a:spLocks noGrp="1"/>
          </p:cNvSpPr>
          <p:nvPr>
            <p:ph type="body" sz="half" idx="22"/>
          </p:nvPr>
        </p:nvSpPr>
        <p:spPr>
          <a:xfrm>
            <a:off x="698500" y="1584987"/>
            <a:ext cx="9528175" cy="3204792"/>
          </a:xfrm>
          <a:prstGeom prst="rect">
            <a:avLst/>
          </a:prstGeom>
        </p:spPr>
        <p:txBody>
          <a:bodyPr lIns="0" tIns="0" rIns="0" bIns="0">
            <a:spAutoFit/>
          </a:bodyPr>
          <a:lstStyle/>
          <a:p>
            <a:pPr marL="457200" indent="-457200">
              <a:lnSpc>
                <a:spcPct val="100000"/>
              </a:lnSpc>
              <a:buSzPct val="135000"/>
              <a:buFontTx/>
              <a:buBlip>
                <a:blip r:embed="rId3"/>
              </a:buBlip>
              <a:defRPr sz="2000">
                <a:solidFill>
                  <a:srgbClr val="000000"/>
                </a:solidFill>
              </a:defRPr>
            </a:pPr>
            <a:r>
              <a:t>Larger bullet points go here using an arrow which has been added as an image at 135% of text size, can be more two or three lines long</a:t>
            </a:r>
            <a:br/>
            <a:endParaRPr/>
          </a:p>
          <a:p>
            <a:pPr marL="457200" indent="-457200">
              <a:lnSpc>
                <a:spcPct val="100000"/>
              </a:lnSpc>
              <a:buSzPct val="135000"/>
              <a:buFontTx/>
              <a:buBlip>
                <a:blip r:embed="rId3"/>
              </a:buBlip>
              <a:defRPr sz="2000">
                <a:solidFill>
                  <a:srgbClr val="000000"/>
                </a:solidFill>
              </a:defRPr>
            </a:pPr>
            <a:r>
              <a:t>Bullet points can be shorter too, leave a space between bullets</a:t>
            </a:r>
            <a:br/>
            <a:endParaRPr/>
          </a:p>
          <a:p>
            <a:pPr marL="457200" indent="-457200">
              <a:lnSpc>
                <a:spcPct val="100000"/>
              </a:lnSpc>
              <a:buSzPct val="135000"/>
              <a:buFontTx/>
              <a:buBlip>
                <a:blip r:embed="rId3"/>
              </a:buBlip>
              <a:defRPr sz="2000">
                <a:solidFill>
                  <a:srgbClr val="000000"/>
                </a:solidFill>
              </a:defRPr>
            </a:pPr>
            <a:r>
              <a:t>Add more bullets as you go, as long as they fit comfortably on the page</a:t>
            </a:r>
            <a:br/>
            <a:endParaRPr/>
          </a:p>
          <a:p>
            <a:pPr marL="457200" indent="-457200">
              <a:lnSpc>
                <a:spcPct val="100000"/>
              </a:lnSpc>
              <a:buSzPct val="135000"/>
              <a:buFontTx/>
              <a:buBlip>
                <a:blip r:embed="rId3"/>
              </a:buBlip>
              <a:defRPr sz="2000">
                <a:solidFill>
                  <a:srgbClr val="000000"/>
                </a:solidFill>
              </a:defRPr>
            </a:pPr>
            <a:r>
              <a:t>Larger bullet points go here using an arrow which has been added as an image at 150% of text size, can be more two or three lines long</a:t>
            </a:r>
            <a:br/>
            <a:endParaRPr/>
          </a:p>
          <a:p>
            <a:pPr marL="457200" indent="-457200">
              <a:lnSpc>
                <a:spcPct val="100000"/>
              </a:lnSpc>
              <a:buSzPct val="135000"/>
              <a:buFontTx/>
              <a:buBlip>
                <a:blip r:embed="rId3"/>
              </a:buBlip>
              <a:defRPr sz="2000">
                <a:solidFill>
                  <a:srgbClr val="000000"/>
                </a:solidFill>
              </a:defRPr>
            </a:pPr>
            <a:r>
              <a:t>Bullet points can be shorter too</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75" name="Title Text"/>
          <p:cNvSpPr txBox="1">
            <a:spLocks noGrp="1"/>
          </p:cNvSpPr>
          <p:nvPr>
            <p:ph type="title"/>
          </p:nvPr>
        </p:nvSpPr>
        <p:spPr>
          <a:prstGeom prst="rect">
            <a:avLst/>
          </a:prstGeom>
        </p:spPr>
        <p:txBody>
          <a:bodyPr/>
          <a:lstStyle/>
          <a:p>
            <a:r>
              <a:t>Title Text</a:t>
            </a:r>
          </a:p>
        </p:txBody>
      </p:sp>
      <p:sp>
        <p:nvSpPr>
          <p:cNvPr id="276"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84"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285" name="Body Level One…"/>
          <p:cNvSpPr txBox="1">
            <a:spLocks noGrp="1"/>
          </p:cNvSpPr>
          <p:nvPr>
            <p:ph type="body" sz="quarter" idx="1"/>
          </p:nvPr>
        </p:nvSpPr>
        <p:spPr>
          <a:xfrm>
            <a:off x="839787" y="1681163"/>
            <a:ext cx="5157789" cy="823913"/>
          </a:xfrm>
          <a:prstGeom prst="rect">
            <a:avLst/>
          </a:prstGeom>
        </p:spPr>
        <p:txBody>
          <a:bodyPr anchor="b"/>
          <a:lstStyle>
            <a:lvl1pPr marL="0" indent="0">
              <a:lnSpc>
                <a:spcPct val="90000"/>
              </a:lnSpc>
              <a:spcBef>
                <a:spcPts val="1000"/>
              </a:spcBef>
              <a:buSzTx/>
              <a:buFontTx/>
              <a:buNone/>
              <a:defRPr sz="2400" b="1">
                <a:solidFill>
                  <a:srgbClr val="000000"/>
                </a:solidFill>
                <a:latin typeface="+mn-lt"/>
                <a:ea typeface="+mn-ea"/>
                <a:cs typeface="+mn-cs"/>
                <a:sym typeface="Calibri"/>
              </a:defRPr>
            </a:lvl1pPr>
            <a:lvl2pPr marL="0" indent="457200">
              <a:lnSpc>
                <a:spcPct val="90000"/>
              </a:lnSpc>
              <a:spcBef>
                <a:spcPts val="1000"/>
              </a:spcBef>
              <a:buSzTx/>
              <a:buFontTx/>
              <a:buNone/>
              <a:defRPr sz="2400" b="1">
                <a:solidFill>
                  <a:srgbClr val="000000"/>
                </a:solidFill>
                <a:latin typeface="+mn-lt"/>
                <a:ea typeface="+mn-ea"/>
                <a:cs typeface="+mn-cs"/>
                <a:sym typeface="Calibri"/>
              </a:defRPr>
            </a:lvl2pPr>
            <a:lvl3pPr marL="0" indent="914400">
              <a:lnSpc>
                <a:spcPct val="90000"/>
              </a:lnSpc>
              <a:spcBef>
                <a:spcPts val="1000"/>
              </a:spcBef>
              <a:buSzTx/>
              <a:buFontTx/>
              <a:buNone/>
              <a:defRPr sz="2400" b="1">
                <a:solidFill>
                  <a:srgbClr val="000000"/>
                </a:solidFill>
                <a:latin typeface="+mn-lt"/>
                <a:ea typeface="+mn-ea"/>
                <a:cs typeface="+mn-cs"/>
                <a:sym typeface="Calibri"/>
              </a:defRPr>
            </a:lvl3pPr>
            <a:lvl4pPr marL="0" indent="1371600">
              <a:lnSpc>
                <a:spcPct val="90000"/>
              </a:lnSpc>
              <a:spcBef>
                <a:spcPts val="1000"/>
              </a:spcBef>
              <a:buSzTx/>
              <a:buFontTx/>
              <a:buNone/>
              <a:defRPr sz="2400" b="1">
                <a:solidFill>
                  <a:srgbClr val="000000"/>
                </a:solidFill>
                <a:latin typeface="+mn-lt"/>
                <a:ea typeface="+mn-ea"/>
                <a:cs typeface="+mn-cs"/>
                <a:sym typeface="Calibri"/>
              </a:defRPr>
            </a:lvl4pPr>
            <a:lvl5pPr marL="0" indent="1828800">
              <a:lnSpc>
                <a:spcPct val="90000"/>
              </a:lnSpc>
              <a:spcBef>
                <a:spcPts val="1000"/>
              </a:spcBef>
              <a:buSzTx/>
              <a:buFontTx/>
              <a:buNone/>
              <a:defRPr sz="2400" b="1">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6" name="Text Placeholder 4"/>
          <p:cNvSpPr>
            <a:spLocks noGrp="1"/>
          </p:cNvSpPr>
          <p:nvPr>
            <p:ph type="body" sz="quarter" idx="21"/>
          </p:nvPr>
        </p:nvSpPr>
        <p:spPr>
          <a:xfrm>
            <a:off x="6172200" y="1681163"/>
            <a:ext cx="5183188" cy="823913"/>
          </a:xfrm>
          <a:prstGeom prst="rect">
            <a:avLst/>
          </a:prstGeom>
        </p:spPr>
        <p:txBody>
          <a:bodyPr anchor="b"/>
          <a:lstStyle/>
          <a:p>
            <a:pPr marL="0" indent="0">
              <a:lnSpc>
                <a:spcPct val="90000"/>
              </a:lnSpc>
              <a:spcBef>
                <a:spcPts val="1000"/>
              </a:spcBef>
              <a:buSzTx/>
              <a:buFontTx/>
              <a:buNone/>
              <a:defRPr sz="2400" b="1">
                <a:solidFill>
                  <a:srgbClr val="000000"/>
                </a:solidFill>
                <a:latin typeface="+mn-lt"/>
                <a:ea typeface="+mn-ea"/>
                <a:cs typeface="+mn-cs"/>
                <a:sym typeface="Calibri"/>
              </a:defRPr>
            </a:pPr>
            <a:endParaRPr/>
          </a:p>
        </p:txBody>
      </p:sp>
      <p:sp>
        <p:nvSpPr>
          <p:cNvPr id="2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94" name="Title Text"/>
          <p:cNvSpPr txBox="1">
            <a:spLocks noGrp="1"/>
          </p:cNvSpPr>
          <p:nvPr>
            <p:ph type="title"/>
          </p:nvPr>
        </p:nvSpPr>
        <p:spPr>
          <a:prstGeom prst="rect">
            <a:avLst/>
          </a:prstGeom>
        </p:spPr>
        <p:txBody>
          <a:bodyPr/>
          <a:lstStyle/>
          <a:p>
            <a:r>
              <a:t>Title Text</a:t>
            </a:r>
          </a:p>
        </p:txBody>
      </p:sp>
      <p:sp>
        <p:nvSpPr>
          <p:cNvPr id="2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18" name="Title Text"/>
          <p:cNvSpPr txBox="1">
            <a:spLocks noGrp="1"/>
          </p:cNvSpPr>
          <p:nvPr>
            <p:ph type="title"/>
          </p:nvPr>
        </p:nvSpPr>
        <p:spPr>
          <a:xfrm>
            <a:off x="839787" y="457200"/>
            <a:ext cx="3932239" cy="1600200"/>
          </a:xfrm>
          <a:prstGeom prst="rect">
            <a:avLst/>
          </a:prstGeom>
        </p:spPr>
        <p:txBody>
          <a:bodyPr anchor="b"/>
          <a:lstStyle>
            <a:lvl1pPr>
              <a:lnSpc>
                <a:spcPct val="90000"/>
              </a:lnSpc>
              <a:defRPr sz="3200" cap="none">
                <a:solidFill>
                  <a:srgbClr val="000000"/>
                </a:solidFill>
                <a:latin typeface="+mn-lt"/>
                <a:ea typeface="+mn-ea"/>
                <a:cs typeface="+mn-cs"/>
                <a:sym typeface="Calibri"/>
              </a:defRPr>
            </a:lvl1pPr>
          </a:lstStyle>
          <a:p>
            <a:r>
              <a:t>Title Text</a:t>
            </a:r>
          </a:p>
        </p:txBody>
      </p:sp>
      <p:sp>
        <p:nvSpPr>
          <p:cNvPr id="319"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320" name="Body Level One…"/>
          <p:cNvSpPr txBox="1">
            <a:spLocks noGrp="1"/>
          </p:cNvSpPr>
          <p:nvPr>
            <p:ph type="body" sz="quarter" idx="1"/>
          </p:nvPr>
        </p:nvSpPr>
        <p:spPr>
          <a:xfrm>
            <a:off x="839787" y="2057400"/>
            <a:ext cx="3932239" cy="3811588"/>
          </a:xfrm>
          <a:prstGeom prst="rect">
            <a:avLst/>
          </a:prstGeom>
        </p:spPr>
        <p:txBody>
          <a:bodyPr/>
          <a:lstStyle>
            <a:lvl1pPr marL="0" indent="0">
              <a:lnSpc>
                <a:spcPct val="90000"/>
              </a:lnSpc>
              <a:spcBef>
                <a:spcPts val="1000"/>
              </a:spcBef>
              <a:buSzTx/>
              <a:buFontTx/>
              <a:buNone/>
              <a:defRPr sz="1600">
                <a:solidFill>
                  <a:srgbClr val="000000"/>
                </a:solidFill>
                <a:latin typeface="+mn-lt"/>
                <a:ea typeface="+mn-ea"/>
                <a:cs typeface="+mn-cs"/>
                <a:sym typeface="Calibri"/>
              </a:defRPr>
            </a:lvl1pPr>
            <a:lvl2pPr marL="0" indent="457200">
              <a:lnSpc>
                <a:spcPct val="90000"/>
              </a:lnSpc>
              <a:spcBef>
                <a:spcPts val="1000"/>
              </a:spcBef>
              <a:buSzTx/>
              <a:buFontTx/>
              <a:buNone/>
              <a:defRPr sz="1600">
                <a:solidFill>
                  <a:srgbClr val="000000"/>
                </a:solidFill>
                <a:latin typeface="+mn-lt"/>
                <a:ea typeface="+mn-ea"/>
                <a:cs typeface="+mn-cs"/>
                <a:sym typeface="Calibri"/>
              </a:defRPr>
            </a:lvl2pPr>
            <a:lvl3pPr marL="0" indent="914400">
              <a:lnSpc>
                <a:spcPct val="90000"/>
              </a:lnSpc>
              <a:spcBef>
                <a:spcPts val="1000"/>
              </a:spcBef>
              <a:buSzTx/>
              <a:buFontTx/>
              <a:buNone/>
              <a:defRPr sz="1600">
                <a:solidFill>
                  <a:srgbClr val="000000"/>
                </a:solidFill>
                <a:latin typeface="+mn-lt"/>
                <a:ea typeface="+mn-ea"/>
                <a:cs typeface="+mn-cs"/>
                <a:sym typeface="Calibri"/>
              </a:defRPr>
            </a:lvl3pPr>
            <a:lvl4pPr marL="0" indent="1371600">
              <a:lnSpc>
                <a:spcPct val="90000"/>
              </a:lnSpc>
              <a:spcBef>
                <a:spcPts val="1000"/>
              </a:spcBef>
              <a:buSzTx/>
              <a:buFontTx/>
              <a:buNone/>
              <a:defRPr sz="1600">
                <a:solidFill>
                  <a:srgbClr val="000000"/>
                </a:solidFill>
                <a:latin typeface="+mn-lt"/>
                <a:ea typeface="+mn-ea"/>
                <a:cs typeface="+mn-cs"/>
                <a:sym typeface="Calibri"/>
              </a:defRPr>
            </a:lvl4pPr>
            <a:lvl5pPr marL="0" indent="1828800">
              <a:lnSpc>
                <a:spcPct val="90000"/>
              </a:lnSpc>
              <a:spcBef>
                <a:spcPts val="1000"/>
              </a:spcBef>
              <a:buSzTx/>
              <a:buFontTx/>
              <a:buNone/>
              <a:defRPr sz="16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8" r:id="rId2"/>
    <p:sldLayoutId id="2147483659" r:id="rId3"/>
    <p:sldLayoutId id="2147483669" r:id="rId4"/>
    <p:sldLayoutId id="2147483670" r:id="rId5"/>
    <p:sldLayoutId id="2147483671" r:id="rId6"/>
    <p:sldLayoutId id="2147483674" r:id="rId7"/>
  </p:sldLayoutIdLst>
  <p:transition spd="med"/>
  <p:hf sldNum="0" hdr="0" dt="0"/>
  <p:txStyles>
    <p:titleStyle>
      <a:lvl1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p:titleStyle>
    <p:body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youtube.com/@3blue1brown/featured"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mailto:b.masterson@mdx.ac.uk" TargetMode="External"/><Relationship Id="rId3" Type="http://schemas.openxmlformats.org/officeDocument/2006/relationships/hyperlink" Target="mailto:a.megeney@mdx.ac.uk" TargetMode="External"/><Relationship Id="rId7" Type="http://schemas.openxmlformats.org/officeDocument/2006/relationships/hyperlink" Target="mailto:s.lawrence@mdx.ac.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z.kazim@mdx.ac.uk" TargetMode="External"/><Relationship Id="rId5" Type="http://schemas.openxmlformats.org/officeDocument/2006/relationships/hyperlink" Target="mailto:matthew.m.jones@ucl.ac.uk" TargetMode="External"/><Relationship Id="rId4" Type="http://schemas.openxmlformats.org/officeDocument/2006/relationships/hyperlink" Target="mailto:n.sharples@mdx.ac.uk" TargetMode="External"/><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meshresearch.org/greenwich-2024-workshop-on-assessment-and-wellbe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over page title here arial black"/>
          <p:cNvSpPr txBox="1">
            <a:spLocks noGrp="1"/>
          </p:cNvSpPr>
          <p:nvPr>
            <p:ph type="title"/>
          </p:nvPr>
        </p:nvSpPr>
        <p:spPr>
          <a:xfrm>
            <a:off x="682007" y="2044359"/>
            <a:ext cx="10696055" cy="1225902"/>
          </a:xfrm>
          <a:prstGeom prst="rect">
            <a:avLst/>
          </a:prstGeom>
        </p:spPr>
        <p:txBody>
          <a:bodyPr>
            <a:normAutofit/>
          </a:bodyPr>
          <a:lstStyle/>
          <a:p>
            <a:pPr>
              <a:lnSpc>
                <a:spcPct val="100000"/>
              </a:lnSpc>
            </a:pPr>
            <a:r>
              <a:rPr lang="en-GB" sz="4000" cap="none" dirty="0"/>
              <a:t>Reflecting on two years of generative AI in assessment.</a:t>
            </a:r>
          </a:p>
        </p:txBody>
      </p:sp>
      <p:pic>
        <p:nvPicPr>
          <p:cNvPr id="427" name="Picture 7" descr="Picture 7"/>
          <p:cNvPicPr>
            <a:picLocks noChangeAspect="1"/>
          </p:cNvPicPr>
          <p:nvPr/>
        </p:nvPicPr>
        <p:blipFill>
          <a:blip r:embed="rId3"/>
          <a:stretch>
            <a:fillRect/>
          </a:stretch>
        </p:blipFill>
        <p:spPr>
          <a:xfrm>
            <a:off x="391791" y="387166"/>
            <a:ext cx="2197504" cy="997668"/>
          </a:xfrm>
          <a:prstGeom prst="rect">
            <a:avLst/>
          </a:prstGeom>
          <a:ln w="12700">
            <a:miter lim="400000"/>
          </a:ln>
        </p:spPr>
      </p:pic>
      <p:cxnSp>
        <p:nvCxnSpPr>
          <p:cNvPr id="3" name="Straight Connector 2">
            <a:extLst>
              <a:ext uri="{FF2B5EF4-FFF2-40B4-BE49-F238E27FC236}">
                <a16:creationId xmlns:a16="http://schemas.microsoft.com/office/drawing/2014/main" id="{E79F9B3E-6C65-4208-9852-2DEB6A150342}"/>
              </a:ext>
            </a:extLst>
          </p:cNvPr>
          <p:cNvCxnSpPr>
            <a:cxnSpLocks/>
          </p:cNvCxnSpPr>
          <p:nvPr/>
        </p:nvCxnSpPr>
        <p:spPr>
          <a:xfrm>
            <a:off x="644575" y="3408456"/>
            <a:ext cx="9779229"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7" name="Cover page title here arial black">
            <a:extLst>
              <a:ext uri="{FF2B5EF4-FFF2-40B4-BE49-F238E27FC236}">
                <a16:creationId xmlns:a16="http://schemas.microsoft.com/office/drawing/2014/main" id="{AD7AE000-2766-4306-9DDD-BCA44D8337A2}"/>
              </a:ext>
            </a:extLst>
          </p:cNvPr>
          <p:cNvSpPr txBox="1">
            <a:spLocks/>
          </p:cNvSpPr>
          <p:nvPr/>
        </p:nvSpPr>
        <p:spPr>
          <a:xfrm>
            <a:off x="622340" y="4067421"/>
            <a:ext cx="7902681"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a:lstStyle>
          <a:p>
            <a:pPr hangingPunct="1">
              <a:lnSpc>
                <a:spcPct val="100000"/>
              </a:lnSpc>
            </a:pPr>
            <a:r>
              <a:rPr lang="en-GB" sz="2800" cap="none" dirty="0">
                <a:solidFill>
                  <a:schemeClr val="bg1"/>
                </a:solidFill>
                <a:latin typeface="Dax-Medium" pitchFamily="2" charset="0"/>
              </a:rPr>
              <a:t>CETL-MSOR 2025</a:t>
            </a:r>
          </a:p>
          <a:p>
            <a:pPr hangingPunct="1">
              <a:lnSpc>
                <a:spcPct val="100000"/>
              </a:lnSpc>
            </a:pPr>
            <a:r>
              <a:rPr lang="en-GB" sz="2800" cap="none" dirty="0">
                <a:solidFill>
                  <a:schemeClr val="bg1"/>
                </a:solidFill>
                <a:latin typeface="Dax-Medium" pitchFamily="2" charset="0"/>
              </a:rPr>
              <a:t>Liverpool University</a:t>
            </a:r>
            <a:endParaRPr lang="en-GB" sz="2800" cap="none" dirty="0">
              <a:solidFill>
                <a:schemeClr val="bg1">
                  <a:lumMod val="65000"/>
                </a:schemeClr>
              </a:solidFill>
              <a:latin typeface="Dax-Medium" pitchFamily="2" charset="0"/>
            </a:endParaRPr>
          </a:p>
        </p:txBody>
      </p:sp>
      <p:sp>
        <p:nvSpPr>
          <p:cNvPr id="11" name="Subtitle here in Arial regular, indigo angle in place…">
            <a:extLst>
              <a:ext uri="{FF2B5EF4-FFF2-40B4-BE49-F238E27FC236}">
                <a16:creationId xmlns:a16="http://schemas.microsoft.com/office/drawing/2014/main" id="{10B44BE8-0904-4BF9-8C5F-1DB750893D48}"/>
              </a:ext>
            </a:extLst>
          </p:cNvPr>
          <p:cNvSpPr txBox="1">
            <a:spLocks/>
          </p:cNvSpPr>
          <p:nvPr/>
        </p:nvSpPr>
        <p:spPr>
          <a:xfrm>
            <a:off x="4769230" y="5373411"/>
            <a:ext cx="2653539" cy="10469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1pPr>
            <a:lvl2pPr marL="0" marR="0" indent="2286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2pPr>
            <a:lvl3pPr marL="0" marR="0" indent="4572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3pPr>
            <a:lvl4pPr marL="0" marR="0" indent="6858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4pPr>
            <a:lvl5pPr marL="0" marR="0" indent="9144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hangingPunct="1">
              <a:lnSpc>
                <a:spcPct val="100000"/>
              </a:lnSpc>
              <a:spcBef>
                <a:spcPts val="0"/>
              </a:spcBef>
              <a:tabLst>
                <a:tab pos="2520000" algn="l"/>
              </a:tabLst>
            </a:pPr>
            <a:endParaRPr lang="en-GB" sz="800" dirty="0">
              <a:latin typeface="Arial" panose="020B0604020202020204" pitchFamily="34" charset="0"/>
              <a:ea typeface="Adobe Ming Std L"/>
              <a:cs typeface="Arial" panose="020B0604020202020204" pitchFamily="34" charset="0"/>
            </a:endParaRPr>
          </a:p>
          <a:p>
            <a:pPr marL="285750" indent="-285750" hangingPunct="1">
              <a:lnSpc>
                <a:spcPct val="100000"/>
              </a:lnSpc>
              <a:spcBef>
                <a:spcPts val="0"/>
              </a:spcBef>
              <a:buFont typeface="Arial" panose="020B0604020202020204" pitchFamily="34" charset="0"/>
              <a:buChar char="•"/>
              <a:tabLst>
                <a:tab pos="2520000" algn="l"/>
              </a:tabLst>
            </a:pPr>
            <a:r>
              <a:rPr lang="en-GB" sz="1800" dirty="0">
                <a:latin typeface="Arial" panose="020B0604020202020204" pitchFamily="34" charset="0"/>
                <a:ea typeface="Adobe Ming Std L"/>
                <a:cs typeface="Arial" panose="020B0604020202020204" pitchFamily="34" charset="0"/>
              </a:rPr>
              <a:t>Dr Alison Megeney</a:t>
            </a:r>
            <a:endParaRPr lang="en-GB" sz="1800" dirty="0">
              <a:latin typeface="Arial" panose="020B0604020202020204" pitchFamily="34" charset="0"/>
              <a:ea typeface="Adobe Ming Std L" panose="02020300000000000000" pitchFamily="18" charset="-128"/>
              <a:cs typeface="Arial" panose="020B0604020202020204" pitchFamily="34" charset="0"/>
            </a:endParaRPr>
          </a:p>
          <a:p>
            <a:pPr marL="285750" indent="-285750" hangingPunct="1">
              <a:lnSpc>
                <a:spcPct val="100000"/>
              </a:lnSpc>
              <a:spcBef>
                <a:spcPts val="0"/>
              </a:spcBef>
              <a:buFont typeface="Arial" panose="020B0604020202020204" pitchFamily="34" charset="0"/>
              <a:buChar char="•"/>
              <a:tabLst>
                <a:tab pos="2520000" algn="l"/>
              </a:tabLst>
            </a:pPr>
            <a:r>
              <a:rPr lang="en-GB" sz="1800" dirty="0">
                <a:latin typeface="Arial" panose="020B0604020202020204" pitchFamily="34" charset="0"/>
                <a:ea typeface="Adobe Ming Std L" panose="02020300000000000000" pitchFamily="18" charset="-128"/>
                <a:cs typeface="Arial" panose="020B0604020202020204" pitchFamily="34" charset="0"/>
              </a:rPr>
              <a:t>Dr Nick Sharples</a:t>
            </a:r>
          </a:p>
          <a:p>
            <a:pPr marL="285750" indent="-285750" hangingPunct="1">
              <a:lnSpc>
                <a:spcPct val="100000"/>
              </a:lnSpc>
              <a:spcBef>
                <a:spcPts val="0"/>
              </a:spcBef>
              <a:buFont typeface="Arial" panose="020B0604020202020204" pitchFamily="34" charset="0"/>
              <a:buChar char="•"/>
              <a:tabLst>
                <a:tab pos="2520000" algn="l"/>
              </a:tabLst>
            </a:pPr>
            <a:r>
              <a:rPr lang="en-GB" sz="1800" dirty="0">
                <a:latin typeface="Arial" panose="020B0604020202020204" pitchFamily="34" charset="0"/>
                <a:ea typeface="Adobe Ming Std L"/>
                <a:cs typeface="Arial" panose="020B0604020202020204" pitchFamily="34" charset="0"/>
              </a:rPr>
              <a:t>Dr Brendan Masterson</a:t>
            </a:r>
            <a:endParaRPr lang="en-GB" sz="1800" dirty="0">
              <a:latin typeface="Arial" panose="020B0604020202020204" pitchFamily="34" charset="0"/>
              <a:ea typeface="Adobe Ming Std L" panose="02020300000000000000" pitchFamily="18" charset="-128"/>
              <a:cs typeface="Arial" panose="020B0604020202020204" pitchFamily="34" charset="0"/>
            </a:endParaRPr>
          </a:p>
        </p:txBody>
      </p:sp>
      <p:sp>
        <p:nvSpPr>
          <p:cNvPr id="14" name="Subtitle here in Arial regular, indigo angle in place…">
            <a:extLst>
              <a:ext uri="{FF2B5EF4-FFF2-40B4-BE49-F238E27FC236}">
                <a16:creationId xmlns:a16="http://schemas.microsoft.com/office/drawing/2014/main" id="{DC09B640-E7C2-4D5B-A542-09F81F7B4EC5}"/>
              </a:ext>
            </a:extLst>
          </p:cNvPr>
          <p:cNvSpPr txBox="1">
            <a:spLocks/>
          </p:cNvSpPr>
          <p:nvPr/>
        </p:nvSpPr>
        <p:spPr>
          <a:xfrm>
            <a:off x="7611296" y="5508631"/>
            <a:ext cx="2970449" cy="10469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1pPr>
            <a:lvl2pPr marL="0" marR="0" indent="2286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2pPr>
            <a:lvl3pPr marL="0" marR="0" indent="4572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3pPr>
            <a:lvl4pPr marL="0" marR="0" indent="6858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4pPr>
            <a:lvl5pPr marL="0" marR="0" indent="914400" algn="l" defTabSz="914400" rtl="0" latinLnBrk="0">
              <a:lnSpc>
                <a:spcPct val="70000"/>
              </a:lnSpc>
              <a:spcBef>
                <a:spcPts val="1000"/>
              </a:spcBef>
              <a:spcAft>
                <a:spcPts val="0"/>
              </a:spcAft>
              <a:buClrTx/>
              <a:buSzTx/>
              <a:buFontTx/>
              <a:buNone/>
              <a:tabLst/>
              <a:defRPr sz="24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285750" indent="-285750" hangingPunct="1">
              <a:lnSpc>
                <a:spcPct val="100000"/>
              </a:lnSpc>
              <a:spcBef>
                <a:spcPts val="0"/>
              </a:spcBef>
              <a:buFont typeface="Arial" panose="020B0604020202020204" pitchFamily="34" charset="0"/>
              <a:buChar char="•"/>
              <a:tabLst>
                <a:tab pos="2520000" algn="l"/>
              </a:tabLst>
            </a:pPr>
            <a:r>
              <a:rPr lang="en-GB" sz="1800" dirty="0">
                <a:latin typeface="Arial" panose="020B0604020202020204" pitchFamily="34" charset="0"/>
                <a:ea typeface="Adobe Ming Std L"/>
                <a:cs typeface="Arial" panose="020B0604020202020204" pitchFamily="34" charset="0"/>
              </a:rPr>
              <a:t>Dr Zainab Kazim Ali</a:t>
            </a:r>
          </a:p>
          <a:p>
            <a:pPr marL="285750" indent="-285750" hangingPunct="1">
              <a:lnSpc>
                <a:spcPct val="100000"/>
              </a:lnSpc>
              <a:spcBef>
                <a:spcPts val="0"/>
              </a:spcBef>
              <a:buFont typeface="Arial" panose="020B0604020202020204" pitchFamily="34" charset="0"/>
              <a:buChar char="•"/>
              <a:tabLst>
                <a:tab pos="2520000" algn="l"/>
              </a:tabLst>
            </a:pPr>
            <a:r>
              <a:rPr lang="en-GB" sz="1800" dirty="0">
                <a:latin typeface="Arial" panose="020B0604020202020204" pitchFamily="34" charset="0"/>
                <a:ea typeface="Adobe Ming Std L"/>
                <a:cs typeface="Arial" panose="020B0604020202020204" pitchFamily="34" charset="0"/>
              </a:rPr>
              <a:t>Dr Matthew Jones</a:t>
            </a:r>
          </a:p>
          <a:p>
            <a:pPr marL="285750" indent="-285750" hangingPunct="1">
              <a:lnSpc>
                <a:spcPct val="100000"/>
              </a:lnSpc>
              <a:spcBef>
                <a:spcPts val="0"/>
              </a:spcBef>
              <a:buFont typeface="Arial" panose="020B0604020202020204" pitchFamily="34" charset="0"/>
              <a:buChar char="•"/>
              <a:tabLst>
                <a:tab pos="2520000" algn="l"/>
              </a:tabLst>
            </a:pPr>
            <a:r>
              <a:rPr lang="en-GB" sz="1800" dirty="0">
                <a:latin typeface="Arial" panose="020B0604020202020204" pitchFamily="34" charset="0"/>
                <a:ea typeface="Adobe Ming Std L"/>
                <a:cs typeface="Arial" panose="020B0604020202020204" pitchFamily="34" charset="0"/>
              </a:rPr>
              <a:t>Dr Snezana Lawrence</a:t>
            </a:r>
            <a:endParaRPr lang="en-US" sz="1800" dirty="0">
              <a:latin typeface="Arial" panose="020B0604020202020204" pitchFamily="34" charset="0"/>
              <a:ea typeface="Adobe Ming Std L"/>
              <a:cs typeface="Arial" panose="020B0604020202020204" pitchFamily="34" charset="0"/>
            </a:endParaRPr>
          </a:p>
          <a:p>
            <a:pPr marL="285750" indent="-285750" hangingPunct="1">
              <a:lnSpc>
                <a:spcPct val="100000"/>
              </a:lnSpc>
              <a:spcBef>
                <a:spcPts val="0"/>
              </a:spcBef>
              <a:buFont typeface="Arial" panose="020B0604020202020204" pitchFamily="34" charset="0"/>
              <a:buChar char="•"/>
              <a:tabLst>
                <a:tab pos="2520000" algn="l"/>
              </a:tabLst>
            </a:pPr>
            <a:endParaRPr lang="en-GB" sz="1600" dirty="0">
              <a:latin typeface="Arial" panose="020B0604020202020204" pitchFamily="34" charset="0"/>
              <a:ea typeface="Adobe Ming Std L"/>
              <a:cs typeface="Arial" panose="020B0604020202020204" pitchFamily="34" charset="0"/>
            </a:endParaRPr>
          </a:p>
          <a:p>
            <a:pPr hangingPunct="1">
              <a:spcAft>
                <a:spcPts val="600"/>
              </a:spcAft>
              <a:tabLst>
                <a:tab pos="2520000" algn="l"/>
              </a:tabLst>
            </a:pPr>
            <a:endParaRPr lang="en-GB" sz="1800" dirty="0"/>
          </a:p>
        </p:txBody>
      </p:sp>
      <p:sp>
        <p:nvSpPr>
          <p:cNvPr id="4" name="TextBox 3">
            <a:extLst>
              <a:ext uri="{FF2B5EF4-FFF2-40B4-BE49-F238E27FC236}">
                <a16:creationId xmlns:a16="http://schemas.microsoft.com/office/drawing/2014/main" id="{DF82EDB1-CE5E-F176-46D1-5675FA21CD54}"/>
              </a:ext>
            </a:extLst>
          </p:cNvPr>
          <p:cNvSpPr txBox="1"/>
          <p:nvPr/>
        </p:nvSpPr>
        <p:spPr>
          <a:xfrm>
            <a:off x="4769230" y="5018858"/>
            <a:ext cx="2970449"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hangingPunct="1">
              <a:lnSpc>
                <a:spcPct val="100000"/>
              </a:lnSpc>
              <a:spcBef>
                <a:spcPts val="0"/>
              </a:spcBef>
              <a:tabLst>
                <a:tab pos="2520000" algn="l"/>
              </a:tabLst>
            </a:pPr>
            <a:r>
              <a:rPr lang="en-GB" sz="2000" dirty="0">
                <a:solidFill>
                  <a:schemeClr val="bg1"/>
                </a:solidFill>
                <a:latin typeface="Arial" panose="020B0604020202020204" pitchFamily="34" charset="0"/>
                <a:ea typeface="Adobe Ming Std L"/>
                <a:cs typeface="Arial" panose="020B0604020202020204" pitchFamily="34" charset="0"/>
              </a:rPr>
              <a:t>MESH Research Group</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EAF0-C3A3-A577-6091-B2EB3AFB3310}"/>
              </a:ext>
            </a:extLst>
          </p:cNvPr>
          <p:cNvSpPr>
            <a:spLocks noGrp="1"/>
          </p:cNvSpPr>
          <p:nvPr>
            <p:ph type="title"/>
          </p:nvPr>
        </p:nvSpPr>
        <p:spPr/>
        <p:txBody>
          <a:bodyPr/>
          <a:lstStyle/>
          <a:p>
            <a:r>
              <a:rPr lang="en-GB" dirty="0">
                <a:solidFill>
                  <a:srgbClr val="2E2452"/>
                </a:solidFill>
              </a:rPr>
              <a:t>Personalised Assessment</a:t>
            </a:r>
          </a:p>
        </p:txBody>
      </p:sp>
      <p:sp>
        <p:nvSpPr>
          <p:cNvPr id="3" name="Text Placeholder 2">
            <a:extLst>
              <a:ext uri="{FF2B5EF4-FFF2-40B4-BE49-F238E27FC236}">
                <a16:creationId xmlns:a16="http://schemas.microsoft.com/office/drawing/2014/main" id="{C177AA2A-8A47-5DA3-0C7B-7F5A1E8B9D9F}"/>
              </a:ext>
            </a:extLst>
          </p:cNvPr>
          <p:cNvSpPr>
            <a:spLocks noGrp="1"/>
          </p:cNvSpPr>
          <p:nvPr>
            <p:ph type="body" sz="quarter" idx="21"/>
          </p:nvPr>
        </p:nvSpPr>
        <p:spPr/>
        <p:txBody>
          <a:bodyPr/>
          <a:lstStyle/>
          <a:p>
            <a:endParaRPr lang="en-GB"/>
          </a:p>
        </p:txBody>
      </p:sp>
      <p:pic>
        <p:nvPicPr>
          <p:cNvPr id="4" name="Picture 3">
            <a:extLst>
              <a:ext uri="{FF2B5EF4-FFF2-40B4-BE49-F238E27FC236}">
                <a16:creationId xmlns:a16="http://schemas.microsoft.com/office/drawing/2014/main" id="{F9714BE8-C083-42B3-E90E-476C5CBEC601}"/>
              </a:ext>
            </a:extLst>
          </p:cNvPr>
          <p:cNvPicPr>
            <a:picLocks noChangeAspect="1"/>
          </p:cNvPicPr>
          <p:nvPr/>
        </p:nvPicPr>
        <p:blipFill>
          <a:blip r:embed="rId3"/>
          <a:stretch>
            <a:fillRect/>
          </a:stretch>
        </p:blipFill>
        <p:spPr>
          <a:xfrm>
            <a:off x="386726" y="1911460"/>
            <a:ext cx="7474344" cy="2334970"/>
          </a:xfrm>
          <a:prstGeom prst="rect">
            <a:avLst/>
          </a:prstGeom>
        </p:spPr>
      </p:pic>
      <p:sp>
        <p:nvSpPr>
          <p:cNvPr id="6" name="TextBox 5">
            <a:extLst>
              <a:ext uri="{FF2B5EF4-FFF2-40B4-BE49-F238E27FC236}">
                <a16:creationId xmlns:a16="http://schemas.microsoft.com/office/drawing/2014/main" id="{57FE58E6-BB7B-009F-6A1F-F0D0520A14ED}"/>
              </a:ext>
            </a:extLst>
          </p:cNvPr>
          <p:cNvSpPr txBox="1"/>
          <p:nvPr/>
        </p:nvSpPr>
        <p:spPr>
          <a:xfrm>
            <a:off x="665449" y="4611964"/>
            <a:ext cx="6119036"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t>“As an aspiring financial trader, </a:t>
            </a:r>
            <a:r>
              <a:rPr lang="en-GB" dirty="0">
                <a:highlight>
                  <a:srgbClr val="FFFF00"/>
                </a:highlight>
              </a:rPr>
              <a:t>I spent 2018 to 2023 trying </a:t>
            </a:r>
            <a:r>
              <a:rPr lang="en-GB" dirty="0"/>
              <a:t>to better understand the system we all live under. It was particularly interesting to see how, why, and when the big financial institutions buy or sell assets, and how money circulates in the world…”</a:t>
            </a:r>
          </a:p>
          <a:p>
            <a:endParaRPr lang="en-GB" dirty="0"/>
          </a:p>
        </p:txBody>
      </p:sp>
      <p:sp>
        <p:nvSpPr>
          <p:cNvPr id="9" name="Callout: Line 8">
            <a:extLst>
              <a:ext uri="{FF2B5EF4-FFF2-40B4-BE49-F238E27FC236}">
                <a16:creationId xmlns:a16="http://schemas.microsoft.com/office/drawing/2014/main" id="{1794DA82-E068-43E7-09F9-72DF0D26033B}"/>
              </a:ext>
            </a:extLst>
          </p:cNvPr>
          <p:cNvSpPr/>
          <p:nvPr/>
        </p:nvSpPr>
        <p:spPr>
          <a:xfrm>
            <a:off x="7315288" y="3779055"/>
            <a:ext cx="4605867" cy="369330"/>
          </a:xfrm>
          <a:prstGeom prst="borderCallout1">
            <a:avLst>
              <a:gd name="adj1" fmla="val 40146"/>
              <a:gd name="adj2" fmla="val -490"/>
              <a:gd name="adj3" fmla="val 228650"/>
              <a:gd name="adj4" fmla="val -38823"/>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Gentle opening question for a viva.</a:t>
            </a:r>
          </a:p>
        </p:txBody>
      </p:sp>
      <p:sp>
        <p:nvSpPr>
          <p:cNvPr id="10" name="Text Placeholder 3">
            <a:extLst>
              <a:ext uri="{FF2B5EF4-FFF2-40B4-BE49-F238E27FC236}">
                <a16:creationId xmlns:a16="http://schemas.microsoft.com/office/drawing/2014/main" id="{B11A09BB-8532-D34F-EDE4-4D68D8530E5A}"/>
              </a:ext>
            </a:extLst>
          </p:cNvPr>
          <p:cNvSpPr txBox="1">
            <a:spLocks/>
          </p:cNvSpPr>
          <p:nvPr/>
        </p:nvSpPr>
        <p:spPr>
          <a:xfrm>
            <a:off x="698500" y="1296208"/>
            <a:ext cx="4141730" cy="4431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i="1" dirty="0">
                <a:solidFill>
                  <a:srgbClr val="2E2452"/>
                </a:solidFill>
              </a:rPr>
              <a:t>Mathematical Statistics</a:t>
            </a:r>
            <a:br>
              <a:rPr lang="en-US" sz="1800" dirty="0">
                <a:solidFill>
                  <a:srgbClr val="2E2452"/>
                </a:solidFill>
              </a:rPr>
            </a:br>
            <a:r>
              <a:rPr lang="en-US" sz="1800" dirty="0">
                <a:solidFill>
                  <a:srgbClr val="2E2452"/>
                </a:solidFill>
              </a:rPr>
              <a:t>30 credits, level 5.</a:t>
            </a:r>
          </a:p>
        </p:txBody>
      </p:sp>
      <p:sp>
        <p:nvSpPr>
          <p:cNvPr id="11" name="Why 2">
            <a:extLst>
              <a:ext uri="{FF2B5EF4-FFF2-40B4-BE49-F238E27FC236}">
                <a16:creationId xmlns:a16="http://schemas.microsoft.com/office/drawing/2014/main" id="{48E7BF9D-BB2D-C541-5324-C16B5BE03070}"/>
              </a:ext>
            </a:extLst>
          </p:cNvPr>
          <p:cNvSpPr/>
          <p:nvPr/>
        </p:nvSpPr>
        <p:spPr>
          <a:xfrm>
            <a:off x="5041044" y="6010535"/>
            <a:ext cx="7150956" cy="715087"/>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Arial" panose="020B0604020202020204" pitchFamily="34" charset="0"/>
                <a:ea typeface="+mn-ea"/>
                <a:cs typeface="Arial" panose="020B0604020202020204" pitchFamily="34" charset="0"/>
                <a:sym typeface="Calibri"/>
              </a:rPr>
              <a:t>Ask questions like an interview… encourages you to think in the moment.</a:t>
            </a:r>
          </a:p>
        </p:txBody>
      </p:sp>
      <p:pic>
        <p:nvPicPr>
          <p:cNvPr id="5" name="Picture 4">
            <a:extLst>
              <a:ext uri="{FF2B5EF4-FFF2-40B4-BE49-F238E27FC236}">
                <a16:creationId xmlns:a16="http://schemas.microsoft.com/office/drawing/2014/main" id="{8AFB02FB-E3BE-35AE-3A2A-7E957CEADC64}"/>
              </a:ext>
            </a:extLst>
          </p:cNvPr>
          <p:cNvPicPr>
            <a:picLocks noChangeAspect="1"/>
          </p:cNvPicPr>
          <p:nvPr/>
        </p:nvPicPr>
        <p:blipFill>
          <a:blip r:embed="rId4"/>
          <a:stretch>
            <a:fillRect/>
          </a:stretch>
        </p:blipFill>
        <p:spPr>
          <a:xfrm>
            <a:off x="4149757" y="6078629"/>
            <a:ext cx="798525" cy="646993"/>
          </a:xfrm>
          <a:prstGeom prst="rect">
            <a:avLst/>
          </a:prstGeom>
        </p:spPr>
      </p:pic>
    </p:spTree>
    <p:extLst>
      <p:ext uri="{BB962C8B-B14F-4D97-AF65-F5344CB8AC3E}">
        <p14:creationId xmlns:p14="http://schemas.microsoft.com/office/powerpoint/2010/main" val="29783427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AI-generated content may be incorrect.">
            <a:extLst>
              <a:ext uri="{FF2B5EF4-FFF2-40B4-BE49-F238E27FC236}">
                <a16:creationId xmlns:a16="http://schemas.microsoft.com/office/drawing/2014/main" id="{2C5B8956-E7E9-343D-123B-DBB60F0D695A}"/>
              </a:ext>
            </a:extLst>
          </p:cNvPr>
          <p:cNvPicPr>
            <a:picLocks noChangeAspect="1"/>
          </p:cNvPicPr>
          <p:nvPr/>
        </p:nvPicPr>
        <p:blipFill>
          <a:blip r:embed="rId3">
            <a:extLst>
              <a:ext uri="{28A0092B-C50C-407E-A947-70E740481C1C}">
                <a14:useLocalDpi xmlns:a14="http://schemas.microsoft.com/office/drawing/2010/main" val="0"/>
              </a:ext>
            </a:extLst>
          </a:blip>
          <a:srcRect l="10519" t="27837" r="9226" b="51434"/>
          <a:stretch>
            <a:fillRect/>
          </a:stretch>
        </p:blipFill>
        <p:spPr>
          <a:xfrm>
            <a:off x="447590" y="268317"/>
            <a:ext cx="7472252" cy="2497597"/>
          </a:xfrm>
          <a:prstGeom prst="rect">
            <a:avLst/>
          </a:prstGeom>
        </p:spPr>
      </p:pic>
      <p:sp>
        <p:nvSpPr>
          <p:cNvPr id="8" name="TextBox 7">
            <a:extLst>
              <a:ext uri="{FF2B5EF4-FFF2-40B4-BE49-F238E27FC236}">
                <a16:creationId xmlns:a16="http://schemas.microsoft.com/office/drawing/2014/main" id="{134617D4-1E9F-F9B8-F41B-CF3A20DED824}"/>
              </a:ext>
            </a:extLst>
          </p:cNvPr>
          <p:cNvSpPr txBox="1"/>
          <p:nvPr/>
        </p:nvSpPr>
        <p:spPr>
          <a:xfrm>
            <a:off x="4594653" y="2765914"/>
            <a:ext cx="7524520"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t>“The first step was to load the data onto R-Studio, and use the </a:t>
            </a:r>
            <a:r>
              <a:rPr lang="en-GB" dirty="0" err="1"/>
              <a:t>Tidyverse</a:t>
            </a:r>
            <a:r>
              <a:rPr lang="en-GB" dirty="0"/>
              <a:t>, Janitor, and </a:t>
            </a:r>
            <a:r>
              <a:rPr lang="en-GB" dirty="0" err="1"/>
              <a:t>Lubridate</a:t>
            </a:r>
            <a:r>
              <a:rPr lang="en-GB" dirty="0"/>
              <a:t> libraries to clean the data and only keep the information we were interested in…</a:t>
            </a:r>
          </a:p>
          <a:p>
            <a:r>
              <a:rPr lang="en-GB" dirty="0"/>
              <a:t>The “year” column will store information about the year we are looking at, and it searches for that information by focusing on “Time Period” column, and </a:t>
            </a:r>
            <a:r>
              <a:rPr lang="en-GB" dirty="0">
                <a:highlight>
                  <a:srgbClr val="FFFF00"/>
                </a:highlight>
              </a:rPr>
              <a:t>the code "^\\d{4}" </a:t>
            </a:r>
            <a:r>
              <a:rPr lang="en-GB" dirty="0"/>
              <a:t>will search from the first input in that column, looking for any digits, specifying looking for 4 digits, and stores them as a number.</a:t>
            </a:r>
          </a:p>
          <a:p>
            <a:endParaRPr lang="en-GB" dirty="0"/>
          </a:p>
        </p:txBody>
      </p:sp>
      <p:sp>
        <p:nvSpPr>
          <p:cNvPr id="7" name="TextBox 6">
            <a:extLst>
              <a:ext uri="{FF2B5EF4-FFF2-40B4-BE49-F238E27FC236}">
                <a16:creationId xmlns:a16="http://schemas.microsoft.com/office/drawing/2014/main" id="{AE9D7078-D3DF-3D68-EBA7-E4046C1FEA94}"/>
              </a:ext>
            </a:extLst>
          </p:cNvPr>
          <p:cNvSpPr txBox="1"/>
          <p:nvPr/>
        </p:nvSpPr>
        <p:spPr>
          <a:xfrm>
            <a:off x="3864227" y="5263511"/>
            <a:ext cx="7880372"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None/>
            </a:pPr>
            <a:r>
              <a:rPr lang="en-GB" sz="1600" dirty="0" err="1">
                <a:effectLst/>
                <a:latin typeface="Courier New" panose="02070309020205020404" pitchFamily="49" charset="0"/>
                <a:ea typeface="Calibri" panose="020F0502020204030204" pitchFamily="34" charset="0"/>
                <a:cs typeface="Arial" panose="020B0604020202020204" pitchFamily="34" charset="0"/>
              </a:rPr>
              <a:t>gold_monthly</a:t>
            </a:r>
            <a:r>
              <a:rPr lang="en-GB" sz="1600" dirty="0">
                <a:effectLst/>
                <a:latin typeface="Courier New" panose="02070309020205020404" pitchFamily="49" charset="0"/>
                <a:ea typeface="Calibri" panose="020F0502020204030204" pitchFamily="34" charset="0"/>
                <a:cs typeface="Arial" panose="020B0604020202020204" pitchFamily="34" charset="0"/>
              </a:rPr>
              <a:t> &lt;- </a:t>
            </a:r>
            <a:r>
              <a:rPr lang="en-GB" sz="1600" dirty="0" err="1">
                <a:effectLst/>
                <a:latin typeface="Courier New" panose="02070309020205020404" pitchFamily="49" charset="0"/>
                <a:ea typeface="Calibri" panose="020F0502020204030204" pitchFamily="34" charset="0"/>
                <a:cs typeface="Arial" panose="020B0604020202020204" pitchFamily="34" charset="0"/>
              </a:rPr>
              <a:t>gold_data</a:t>
            </a:r>
            <a:r>
              <a:rPr lang="en-GB" sz="1600" dirty="0">
                <a:effectLst/>
                <a:latin typeface="Courier New" panose="02070309020205020404" pitchFamily="49" charset="0"/>
                <a:ea typeface="Calibri" panose="020F0502020204030204" pitchFamily="34" charset="0"/>
                <a:cs typeface="Arial" panose="020B0604020202020204" pitchFamily="34" charset="0"/>
              </a:rPr>
              <a:t> %&gt;%</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GB" sz="1600" dirty="0">
                <a:effectLst/>
                <a:latin typeface="Courier New" panose="02070309020205020404" pitchFamily="49" charset="0"/>
                <a:ea typeface="Calibri" panose="020F0502020204030204" pitchFamily="34" charset="0"/>
                <a:cs typeface="Arial" panose="020B0604020202020204" pitchFamily="34" charset="0"/>
              </a:rPr>
              <a:t>  filter(</a:t>
            </a:r>
            <a:r>
              <a:rPr lang="en-GB" sz="1600" dirty="0" err="1">
                <a:effectLst/>
                <a:latin typeface="Courier New" panose="02070309020205020404" pitchFamily="49" charset="0"/>
                <a:ea typeface="Calibri" panose="020F0502020204030204" pitchFamily="34" charset="0"/>
                <a:cs typeface="Arial" panose="020B0604020202020204" pitchFamily="34" charset="0"/>
              </a:rPr>
              <a:t>str_detect</a:t>
            </a:r>
            <a:r>
              <a:rPr lang="en-GB" sz="1600" dirty="0">
                <a:effectLst/>
                <a:latin typeface="Courier New" panose="02070309020205020404" pitchFamily="49" charset="0"/>
                <a:ea typeface="Calibri" panose="020F0502020204030204" pitchFamily="34" charset="0"/>
                <a:cs typeface="Arial" panose="020B0604020202020204" pitchFamily="34" charset="0"/>
              </a:rPr>
              <a:t>(`Time Period`, "M")) %&gt;%</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GB" sz="1600" dirty="0">
                <a:effectLst/>
                <a:latin typeface="Courier New" panose="02070309020205020404" pitchFamily="49" charset="0"/>
                <a:ea typeface="Calibri" panose="020F0502020204030204" pitchFamily="34" charset="0"/>
                <a:cs typeface="Arial" panose="020B0604020202020204" pitchFamily="34" charset="0"/>
              </a:rPr>
              <a:t>  mutate(</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en-GB" sz="1600" dirty="0">
                <a:effectLst/>
                <a:latin typeface="Courier New" panose="02070309020205020404" pitchFamily="49" charset="0"/>
                <a:ea typeface="Calibri" panose="020F0502020204030204" pitchFamily="34" charset="0"/>
                <a:cs typeface="Arial" panose="020B0604020202020204" pitchFamily="34" charset="0"/>
              </a:rPr>
              <a:t>    year = </a:t>
            </a:r>
            <a:r>
              <a:rPr lang="en-GB" sz="1600" dirty="0" err="1">
                <a:effectLst/>
                <a:latin typeface="Courier New" panose="02070309020205020404" pitchFamily="49" charset="0"/>
                <a:ea typeface="Calibri" panose="020F0502020204030204" pitchFamily="34" charset="0"/>
                <a:cs typeface="Arial" panose="020B0604020202020204" pitchFamily="34" charset="0"/>
              </a:rPr>
              <a:t>as.numeric</a:t>
            </a:r>
            <a:r>
              <a:rPr lang="en-GB" sz="1600" dirty="0">
                <a:effectLst/>
                <a:latin typeface="Courier New" panose="02070309020205020404" pitchFamily="49" charset="0"/>
                <a:ea typeface="Calibri" panose="020F0502020204030204" pitchFamily="34" charset="0"/>
                <a:cs typeface="Arial" panose="020B0604020202020204" pitchFamily="34" charset="0"/>
              </a:rPr>
              <a:t>(</a:t>
            </a:r>
            <a:r>
              <a:rPr lang="en-GB" sz="1600" dirty="0" err="1">
                <a:effectLst/>
                <a:latin typeface="Courier New" panose="02070309020205020404" pitchFamily="49" charset="0"/>
                <a:ea typeface="Calibri" panose="020F0502020204030204" pitchFamily="34" charset="0"/>
                <a:cs typeface="Arial" panose="020B0604020202020204" pitchFamily="34" charset="0"/>
              </a:rPr>
              <a:t>str_extract</a:t>
            </a:r>
            <a:r>
              <a:rPr lang="en-GB" sz="1600" dirty="0">
                <a:effectLst/>
                <a:latin typeface="Courier New" panose="02070309020205020404" pitchFamily="49" charset="0"/>
                <a:ea typeface="Calibri" panose="020F0502020204030204" pitchFamily="34" charset="0"/>
                <a:cs typeface="Arial" panose="020B0604020202020204" pitchFamily="34" charset="0"/>
              </a:rPr>
              <a:t>(`Time Period`, "^\\d{4}")))</a:t>
            </a: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Callout: Line 8">
            <a:extLst>
              <a:ext uri="{FF2B5EF4-FFF2-40B4-BE49-F238E27FC236}">
                <a16:creationId xmlns:a16="http://schemas.microsoft.com/office/drawing/2014/main" id="{875BC7A8-3566-55E0-BEC7-57BC471FC5AF}"/>
              </a:ext>
            </a:extLst>
          </p:cNvPr>
          <p:cNvSpPr/>
          <p:nvPr/>
        </p:nvSpPr>
        <p:spPr>
          <a:xfrm>
            <a:off x="72827" y="4092086"/>
            <a:ext cx="3443111" cy="369330"/>
          </a:xfrm>
          <a:prstGeom prst="borderCallout1">
            <a:avLst>
              <a:gd name="adj1" fmla="val 55429"/>
              <a:gd name="adj2" fmla="val 99510"/>
              <a:gd name="adj3" fmla="val 24520"/>
              <a:gd name="adj4" fmla="val 132437"/>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More significant question for a viva.</a:t>
            </a:r>
          </a:p>
        </p:txBody>
      </p:sp>
    </p:spTree>
    <p:extLst>
      <p:ext uri="{BB962C8B-B14F-4D97-AF65-F5344CB8AC3E}">
        <p14:creationId xmlns:p14="http://schemas.microsoft.com/office/powerpoint/2010/main" val="29955306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E04C-7BC7-4810-4998-B8FB5EC849AE}"/>
              </a:ext>
            </a:extLst>
          </p:cNvPr>
          <p:cNvSpPr>
            <a:spLocks noGrp="1"/>
          </p:cNvSpPr>
          <p:nvPr>
            <p:ph type="title"/>
          </p:nvPr>
        </p:nvSpPr>
        <p:spPr/>
        <p:txBody>
          <a:bodyPr/>
          <a:lstStyle/>
          <a:p>
            <a:r>
              <a:rPr lang="en-GB" dirty="0">
                <a:solidFill>
                  <a:srgbClr val="2E2452"/>
                </a:solidFill>
              </a:rPr>
              <a:t>Continuous assessment</a:t>
            </a:r>
          </a:p>
        </p:txBody>
      </p:sp>
      <p:sp>
        <p:nvSpPr>
          <p:cNvPr id="3" name="Text Placeholder 2">
            <a:extLst>
              <a:ext uri="{FF2B5EF4-FFF2-40B4-BE49-F238E27FC236}">
                <a16:creationId xmlns:a16="http://schemas.microsoft.com/office/drawing/2014/main" id="{A4D100AD-81CA-3A57-774A-E5F97588A261}"/>
              </a:ext>
            </a:extLst>
          </p:cNvPr>
          <p:cNvSpPr>
            <a:spLocks noGrp="1"/>
          </p:cNvSpPr>
          <p:nvPr>
            <p:ph type="body" sz="quarter" idx="21"/>
          </p:nvPr>
        </p:nvSpPr>
        <p:spPr/>
        <p:txBody>
          <a:bodyPr/>
          <a:lstStyle/>
          <a:p>
            <a:endParaRPr lang="en-GB"/>
          </a:p>
        </p:txBody>
      </p:sp>
      <p:pic>
        <p:nvPicPr>
          <p:cNvPr id="10" name="Picture 9">
            <a:extLst>
              <a:ext uri="{FF2B5EF4-FFF2-40B4-BE49-F238E27FC236}">
                <a16:creationId xmlns:a16="http://schemas.microsoft.com/office/drawing/2014/main" id="{66CE4EDB-A083-3F91-90A7-8863BFBC7CAB}"/>
              </a:ext>
            </a:extLst>
          </p:cNvPr>
          <p:cNvPicPr>
            <a:picLocks noChangeAspect="1"/>
          </p:cNvPicPr>
          <p:nvPr/>
        </p:nvPicPr>
        <p:blipFill rotWithShape="1">
          <a:blip r:embed="rId3"/>
          <a:srcRect l="9091" t="46934" r="9366" b="45260"/>
          <a:stretch>
            <a:fillRect/>
          </a:stretch>
        </p:blipFill>
        <p:spPr>
          <a:xfrm>
            <a:off x="345961" y="1432192"/>
            <a:ext cx="9430058" cy="1167788"/>
          </a:xfrm>
          <a:prstGeom prst="rect">
            <a:avLst/>
          </a:prstGeom>
        </p:spPr>
      </p:pic>
      <p:sp>
        <p:nvSpPr>
          <p:cNvPr id="12" name="TextBox 11">
            <a:extLst>
              <a:ext uri="{FF2B5EF4-FFF2-40B4-BE49-F238E27FC236}">
                <a16:creationId xmlns:a16="http://schemas.microsoft.com/office/drawing/2014/main" id="{5C25120D-5590-9421-7276-5054915DDB75}"/>
              </a:ext>
            </a:extLst>
          </p:cNvPr>
          <p:cNvSpPr txBox="1"/>
          <p:nvPr/>
        </p:nvSpPr>
        <p:spPr>
          <a:xfrm>
            <a:off x="698498" y="2484365"/>
            <a:ext cx="8566687" cy="10594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Multiple contact points while completing assignment</a:t>
            </a:r>
          </a:p>
          <a:p>
            <a:pPr marL="285750" indent="-285750">
              <a:buFont typeface="Arial" panose="020B0604020202020204" pitchFamily="34" charset="0"/>
              <a:buChar char="•"/>
            </a:pPr>
            <a:r>
              <a:rPr lang="en-GB" dirty="0"/>
              <a:t>Bespoke follow-up question (Authentic! Graduate work is iterative and involves dialogue.)</a:t>
            </a:r>
          </a:p>
          <a:p>
            <a:pPr marL="285750" indent="-285750">
              <a:buFont typeface="Arial" panose="020B0604020202020204" pitchFamily="34" charset="0"/>
              <a:buChar char="•"/>
            </a:pPr>
            <a:r>
              <a:rPr lang="en-GB" dirty="0"/>
              <a:t>Make opportunities to redirect inappropriate use of GenAI.</a:t>
            </a:r>
          </a:p>
        </p:txBody>
      </p:sp>
      <p:sp>
        <p:nvSpPr>
          <p:cNvPr id="4" name="TextBox 3">
            <a:extLst>
              <a:ext uri="{FF2B5EF4-FFF2-40B4-BE49-F238E27FC236}">
                <a16:creationId xmlns:a16="http://schemas.microsoft.com/office/drawing/2014/main" id="{CEDE390F-C046-5C17-DFAF-E7A9B21862D7}"/>
              </a:ext>
            </a:extLst>
          </p:cNvPr>
          <p:cNvSpPr txBox="1"/>
          <p:nvPr/>
        </p:nvSpPr>
        <p:spPr>
          <a:xfrm>
            <a:off x="698498" y="3429000"/>
            <a:ext cx="5490865" cy="10594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R="0" algn="l" defTabSz="914400" rtl="0" fontAlgn="auto" latinLnBrk="0" hangingPunct="0">
              <a:lnSpc>
                <a:spcPct val="100000"/>
              </a:lnSpc>
              <a:spcBef>
                <a:spcPts val="0"/>
              </a:spcBef>
              <a:spcAft>
                <a:spcPts val="0"/>
              </a:spcAft>
              <a:buClrTx/>
              <a:buSzTx/>
              <a:tabLst/>
            </a:pPr>
            <a:r>
              <a:rPr lang="en-GB" dirty="0"/>
              <a:t>Monitor student progress through version control:</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Photoshop history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Git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Microsoft OneDrive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R="0" algn="l" defTabSz="914400" rtl="0" fontAlgn="auto" latinLnBrk="0" hangingPunct="0">
              <a:lnSpc>
                <a:spcPct val="100000"/>
              </a:lnSpc>
              <a:spcBef>
                <a:spcPts val="0"/>
              </a:spcBef>
              <a:spcAft>
                <a:spcPts val="0"/>
              </a:spcAft>
              <a:buClrTx/>
              <a:buSzTx/>
              <a:tabLst/>
            </a:pPr>
            <a:endParaRPr lang="en-GB" dirty="0"/>
          </a:p>
        </p:txBody>
      </p:sp>
      <p:grpSp>
        <p:nvGrpSpPr>
          <p:cNvPr id="6" name="Group 5">
            <a:extLst>
              <a:ext uri="{FF2B5EF4-FFF2-40B4-BE49-F238E27FC236}">
                <a16:creationId xmlns:a16="http://schemas.microsoft.com/office/drawing/2014/main" id="{81C5A219-E84B-B19D-82AB-8D72C3BF8F78}"/>
              </a:ext>
            </a:extLst>
          </p:cNvPr>
          <p:cNvGrpSpPr/>
          <p:nvPr/>
        </p:nvGrpSpPr>
        <p:grpSpPr>
          <a:xfrm>
            <a:off x="8229726" y="5557076"/>
            <a:ext cx="3357139" cy="715087"/>
            <a:chOff x="8229726" y="5557076"/>
            <a:chExt cx="3357139" cy="715087"/>
          </a:xfrm>
        </p:grpSpPr>
        <p:sp>
          <p:nvSpPr>
            <p:cNvPr id="13" name="Choice 2">
              <a:extLst>
                <a:ext uri="{FF2B5EF4-FFF2-40B4-BE49-F238E27FC236}">
                  <a16:creationId xmlns:a16="http://schemas.microsoft.com/office/drawing/2014/main" id="{FE3912BB-394C-B528-FE3B-BFA6E6EC771F}"/>
                </a:ext>
              </a:extLst>
            </p:cNvPr>
            <p:cNvSpPr/>
            <p:nvPr/>
          </p:nvSpPr>
          <p:spPr>
            <a:xfrm>
              <a:off x="9102186" y="5557076"/>
              <a:ext cx="2484679" cy="715087"/>
            </a:xfrm>
            <a:prstGeom prst="roundRect">
              <a:avLst/>
            </a:prstGeom>
            <a:solidFill>
              <a:srgbClr val="E30A0A"/>
            </a:solidFill>
            <a:ln>
              <a:solidFill>
                <a:srgbClr val="E30A0A"/>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r>
                <a:rPr lang="en-GB" sz="1800" dirty="0">
                  <a:latin typeface="Arial" panose="020B0604020202020204" pitchFamily="34" charset="0"/>
                  <a:cs typeface="Arial" panose="020B0604020202020204" pitchFamily="34" charset="0"/>
                  <a:sym typeface="Calibri"/>
                </a:rPr>
                <a:t>Most challenging part: Anxiety of starting</a:t>
              </a:r>
            </a:p>
          </p:txBody>
        </p:sp>
        <p:pic>
          <p:nvPicPr>
            <p:cNvPr id="5" name="Picture 4">
              <a:extLst>
                <a:ext uri="{FF2B5EF4-FFF2-40B4-BE49-F238E27FC236}">
                  <a16:creationId xmlns:a16="http://schemas.microsoft.com/office/drawing/2014/main" id="{C598DD8E-04FA-1DF7-2EDD-DE2998C5079B}"/>
                </a:ext>
              </a:extLst>
            </p:cNvPr>
            <p:cNvPicPr>
              <a:picLocks noChangeAspect="1"/>
            </p:cNvPicPr>
            <p:nvPr/>
          </p:nvPicPr>
          <p:blipFill>
            <a:blip r:embed="rId4"/>
            <a:stretch>
              <a:fillRect/>
            </a:stretch>
          </p:blipFill>
          <p:spPr>
            <a:xfrm>
              <a:off x="8229726" y="5591122"/>
              <a:ext cx="798525" cy="646993"/>
            </a:xfrm>
            <a:prstGeom prst="rect">
              <a:avLst/>
            </a:prstGeom>
          </p:spPr>
        </p:pic>
      </p:grpSp>
      <p:sp>
        <p:nvSpPr>
          <p:cNvPr id="15" name="TextBox 14">
            <a:extLst>
              <a:ext uri="{FF2B5EF4-FFF2-40B4-BE49-F238E27FC236}">
                <a16:creationId xmlns:a16="http://schemas.microsoft.com/office/drawing/2014/main" id="{39A1638D-0CE5-A0C5-341F-73967D19DAC1}"/>
              </a:ext>
            </a:extLst>
          </p:cNvPr>
          <p:cNvSpPr txBox="1"/>
          <p:nvPr/>
        </p:nvSpPr>
        <p:spPr>
          <a:xfrm>
            <a:off x="698498" y="4616187"/>
            <a:ext cx="8225165" cy="10594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R="0" algn="l" defTabSz="914400" rtl="0" fontAlgn="auto" latinLnBrk="0" hangingPunct="0">
              <a:lnSpc>
                <a:spcPct val="100000"/>
              </a:lnSpc>
              <a:spcBef>
                <a:spcPts val="0"/>
              </a:spcBef>
              <a:spcAft>
                <a:spcPts val="0"/>
              </a:spcAft>
              <a:buClrTx/>
              <a:buSzTx/>
              <a:tabLst/>
            </a:pPr>
            <a:r>
              <a:rPr lang="en-GB" dirty="0"/>
              <a:t>Assessment strategies: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review history on submission, or</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review throughout assessment period, or</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actively engage through comments/opening issues.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R="0" algn="l" defTabSz="914400" rtl="0" fontAlgn="auto" latinLnBrk="0" hangingPunct="0">
              <a:lnSpc>
                <a:spcPct val="100000"/>
              </a:lnSpc>
              <a:spcBef>
                <a:spcPts val="0"/>
              </a:spcBef>
              <a:spcAft>
                <a:spcPts val="0"/>
              </a:spcAft>
              <a:buClrTx/>
              <a:buSzTx/>
              <a:tabLst/>
            </a:pPr>
            <a:endParaRPr lang="en-GB" dirty="0"/>
          </a:p>
        </p:txBody>
      </p:sp>
      <p:sp>
        <p:nvSpPr>
          <p:cNvPr id="17" name="TextBox 16">
            <a:extLst>
              <a:ext uri="{FF2B5EF4-FFF2-40B4-BE49-F238E27FC236}">
                <a16:creationId xmlns:a16="http://schemas.microsoft.com/office/drawing/2014/main" id="{276A5EA4-32DF-E95A-FE89-4EC1605729E7}"/>
              </a:ext>
            </a:extLst>
          </p:cNvPr>
          <p:cNvSpPr txBox="1"/>
          <p:nvPr/>
        </p:nvSpPr>
        <p:spPr>
          <a:xfrm>
            <a:off x="5889770" y="3528018"/>
            <a:ext cx="6114360"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t>“Your first version can be a skeleton produced by GenAI.”</a:t>
            </a:r>
          </a:p>
          <a:p>
            <a:endParaRPr lang="en-GB" dirty="0"/>
          </a:p>
          <a:p>
            <a:r>
              <a:rPr lang="en-GB" dirty="0"/>
              <a:t>“Your last version can use GenAI to correct grammar or restructure”.</a:t>
            </a:r>
          </a:p>
          <a:p>
            <a:endParaRPr lang="en-GB" dirty="0"/>
          </a:p>
          <a:p>
            <a:r>
              <a:rPr lang="en-GB" dirty="0"/>
              <a:t>“Include prompts and comment on any significant changes by GenAI”.</a:t>
            </a:r>
          </a:p>
        </p:txBody>
      </p:sp>
    </p:spTree>
    <p:extLst>
      <p:ext uri="{BB962C8B-B14F-4D97-AF65-F5344CB8AC3E}">
        <p14:creationId xmlns:p14="http://schemas.microsoft.com/office/powerpoint/2010/main" val="33411713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4613-F3EE-664F-D58D-A0035907B969}"/>
              </a:ext>
            </a:extLst>
          </p:cNvPr>
          <p:cNvSpPr>
            <a:spLocks noGrp="1"/>
          </p:cNvSpPr>
          <p:nvPr>
            <p:ph type="title"/>
          </p:nvPr>
        </p:nvSpPr>
        <p:spPr/>
        <p:txBody>
          <a:bodyPr/>
          <a:lstStyle/>
          <a:p>
            <a:r>
              <a:rPr lang="en-GB" dirty="0">
                <a:solidFill>
                  <a:srgbClr val="2E2452"/>
                </a:solidFill>
              </a:rPr>
              <a:t>Example: WORD</a:t>
            </a:r>
          </a:p>
        </p:txBody>
      </p:sp>
      <p:sp>
        <p:nvSpPr>
          <p:cNvPr id="3" name="Text Placeholder 2">
            <a:extLst>
              <a:ext uri="{FF2B5EF4-FFF2-40B4-BE49-F238E27FC236}">
                <a16:creationId xmlns:a16="http://schemas.microsoft.com/office/drawing/2014/main" id="{36ACD5F4-81A8-6296-245E-5721E85E68CC}"/>
              </a:ext>
            </a:extLst>
          </p:cNvPr>
          <p:cNvSpPr>
            <a:spLocks noGrp="1"/>
          </p:cNvSpPr>
          <p:nvPr>
            <p:ph type="body" sz="quarter" idx="21"/>
          </p:nvPr>
        </p:nvSpPr>
        <p:spPr/>
        <p:txBody>
          <a:bodyPr/>
          <a:lstStyle/>
          <a:p>
            <a:endParaRPr lang="en-GB"/>
          </a:p>
        </p:txBody>
      </p:sp>
      <p:sp>
        <p:nvSpPr>
          <p:cNvPr id="5" name="Speech Bubble: Rectangle with Corners Rounded 4">
            <a:extLst>
              <a:ext uri="{FF2B5EF4-FFF2-40B4-BE49-F238E27FC236}">
                <a16:creationId xmlns:a16="http://schemas.microsoft.com/office/drawing/2014/main" id="{E1B87FE9-5312-5AD1-4DF6-D4E147FAD407}"/>
              </a:ext>
            </a:extLst>
          </p:cNvPr>
          <p:cNvSpPr/>
          <p:nvPr/>
        </p:nvSpPr>
        <p:spPr>
          <a:xfrm>
            <a:off x="3028948" y="1888359"/>
            <a:ext cx="8594400" cy="2553888"/>
          </a:xfrm>
          <a:prstGeom prst="wedgeRoundRectCallout">
            <a:avLst>
              <a:gd name="adj1" fmla="val 43675"/>
              <a:gd name="adj2" fmla="val 65355"/>
              <a:gd name="adj3" fmla="val 16667"/>
            </a:avLst>
          </a:prstGeom>
          <a:solidFill>
            <a:srgbClr val="FFFFFF"/>
          </a:solid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t>Coursework1.pdf I've been set this piece of coursework. I don't want you to complete the assignment for me, as I need to learn this material and be able to defend my work in a viva voce.</a:t>
            </a:r>
          </a:p>
          <a:p>
            <a:endParaRPr lang="en-GB" sz="1800" dirty="0"/>
          </a:p>
          <a:p>
            <a:r>
              <a:rPr lang="en-GB" sz="1800" dirty="0"/>
              <a:t>However, I'm struggling to get started and I'm staring at a blank sheet of paper.</a:t>
            </a:r>
          </a:p>
          <a:p>
            <a:endParaRPr lang="en-GB" sz="1800" dirty="0"/>
          </a:p>
          <a:p>
            <a:r>
              <a:rPr lang="en-GB" sz="1800" dirty="0"/>
              <a:t>Could you produce a skeletal solution document, with some concrete next steps for me?</a:t>
            </a:r>
          </a:p>
        </p:txBody>
      </p:sp>
      <p:pic>
        <p:nvPicPr>
          <p:cNvPr id="1028" name="Picture 4" descr="Microsoft Copilot - US Cloud">
            <a:extLst>
              <a:ext uri="{FF2B5EF4-FFF2-40B4-BE49-F238E27FC236}">
                <a16:creationId xmlns:a16="http://schemas.microsoft.com/office/drawing/2014/main" id="{E80B86DE-78F2-AB87-4FA9-762FF9D34C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128" y="5424415"/>
            <a:ext cx="840463" cy="88267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61FB59C6-CA63-620E-E522-E37F9AC99873}"/>
              </a:ext>
            </a:extLst>
          </p:cNvPr>
          <p:cNvSpPr/>
          <p:nvPr/>
        </p:nvSpPr>
        <p:spPr>
          <a:xfrm>
            <a:off x="134421" y="4557926"/>
            <a:ext cx="6803987" cy="715087"/>
          </a:xfrm>
          <a:prstGeom prst="wedgeRoundRectCallout">
            <a:avLst>
              <a:gd name="adj1" fmla="val -2861"/>
              <a:gd name="adj2" fmla="val 108720"/>
              <a:gd name="adj3" fmla="val 16667"/>
            </a:avLst>
          </a:prstGeom>
          <a:solidFill>
            <a:srgbClr val="FFFFFF"/>
          </a:solid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t>Here's a </a:t>
            </a:r>
            <a:r>
              <a:rPr lang="en-GB" sz="1800" b="1" dirty="0"/>
              <a:t>skeletal solution document </a:t>
            </a:r>
            <a:r>
              <a:rPr lang="en-GB" sz="1800" dirty="0"/>
              <a:t>to help you get started, along with </a:t>
            </a:r>
            <a:r>
              <a:rPr lang="en-GB" sz="1800" b="1" dirty="0"/>
              <a:t>concrete next steps </a:t>
            </a:r>
            <a:r>
              <a:rPr lang="en-GB" sz="1800" dirty="0"/>
              <a:t>for each question.</a:t>
            </a:r>
          </a:p>
        </p:txBody>
      </p:sp>
      <p:pic>
        <p:nvPicPr>
          <p:cNvPr id="13" name="Picture 12">
            <a:extLst>
              <a:ext uri="{FF2B5EF4-FFF2-40B4-BE49-F238E27FC236}">
                <a16:creationId xmlns:a16="http://schemas.microsoft.com/office/drawing/2014/main" id="{B9EF4184-B43F-9CFD-62A9-79DE4DBEF15B}"/>
              </a:ext>
            </a:extLst>
          </p:cNvPr>
          <p:cNvPicPr>
            <a:picLocks noChangeAspect="1"/>
          </p:cNvPicPr>
          <p:nvPr/>
        </p:nvPicPr>
        <p:blipFill>
          <a:blip r:embed="rId4"/>
          <a:stretch>
            <a:fillRect/>
          </a:stretch>
        </p:blipFill>
        <p:spPr>
          <a:xfrm>
            <a:off x="134421" y="3291536"/>
            <a:ext cx="6011114" cy="1981477"/>
          </a:xfrm>
          <a:prstGeom prst="rect">
            <a:avLst/>
          </a:prstGeom>
        </p:spPr>
      </p:pic>
      <p:pic>
        <p:nvPicPr>
          <p:cNvPr id="15" name="Picture 14">
            <a:extLst>
              <a:ext uri="{FF2B5EF4-FFF2-40B4-BE49-F238E27FC236}">
                <a16:creationId xmlns:a16="http://schemas.microsoft.com/office/drawing/2014/main" id="{31CE9BBE-0BF6-6C2E-1FBE-D7864C95D263}"/>
              </a:ext>
            </a:extLst>
          </p:cNvPr>
          <p:cNvPicPr>
            <a:picLocks noChangeAspect="1"/>
          </p:cNvPicPr>
          <p:nvPr/>
        </p:nvPicPr>
        <p:blipFill>
          <a:blip r:embed="rId5"/>
          <a:stretch>
            <a:fillRect/>
          </a:stretch>
        </p:blipFill>
        <p:spPr>
          <a:xfrm>
            <a:off x="303722" y="3009981"/>
            <a:ext cx="8326012" cy="3391373"/>
          </a:xfrm>
          <a:prstGeom prst="rect">
            <a:avLst/>
          </a:prstGeom>
        </p:spPr>
      </p:pic>
      <p:pic>
        <p:nvPicPr>
          <p:cNvPr id="17" name="Picture 16">
            <a:extLst>
              <a:ext uri="{FF2B5EF4-FFF2-40B4-BE49-F238E27FC236}">
                <a16:creationId xmlns:a16="http://schemas.microsoft.com/office/drawing/2014/main" id="{B0F35073-A757-2508-EEA2-8634FBD5F0CC}"/>
              </a:ext>
            </a:extLst>
          </p:cNvPr>
          <p:cNvPicPr>
            <a:picLocks noChangeAspect="1"/>
          </p:cNvPicPr>
          <p:nvPr/>
        </p:nvPicPr>
        <p:blipFill>
          <a:blip r:embed="rId6"/>
          <a:stretch>
            <a:fillRect/>
          </a:stretch>
        </p:blipFill>
        <p:spPr>
          <a:xfrm>
            <a:off x="134421" y="1201818"/>
            <a:ext cx="9930922" cy="1731079"/>
          </a:xfrm>
          <a:prstGeom prst="rect">
            <a:avLst/>
          </a:prstGeom>
        </p:spPr>
      </p:pic>
    </p:spTree>
    <p:extLst>
      <p:ext uri="{BB962C8B-B14F-4D97-AF65-F5344CB8AC3E}">
        <p14:creationId xmlns:p14="http://schemas.microsoft.com/office/powerpoint/2010/main" val="39038773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76E1F-B2CC-2B8C-D4FF-6E9AA805C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DE42A-81F9-A771-6C52-6E35510E07A5}"/>
              </a:ext>
            </a:extLst>
          </p:cNvPr>
          <p:cNvSpPr>
            <a:spLocks noGrp="1"/>
          </p:cNvSpPr>
          <p:nvPr>
            <p:ph type="title"/>
          </p:nvPr>
        </p:nvSpPr>
        <p:spPr/>
        <p:txBody>
          <a:bodyPr/>
          <a:lstStyle/>
          <a:p>
            <a:r>
              <a:rPr lang="en-GB" dirty="0">
                <a:solidFill>
                  <a:srgbClr val="2E2452"/>
                </a:solidFill>
              </a:rPr>
              <a:t>Student-Led Assessment</a:t>
            </a:r>
          </a:p>
        </p:txBody>
      </p:sp>
      <p:sp>
        <p:nvSpPr>
          <p:cNvPr id="3" name="Text Placeholder 2">
            <a:extLst>
              <a:ext uri="{FF2B5EF4-FFF2-40B4-BE49-F238E27FC236}">
                <a16:creationId xmlns:a16="http://schemas.microsoft.com/office/drawing/2014/main" id="{6BA03BEA-618F-2013-55C3-59901916D535}"/>
              </a:ext>
            </a:extLst>
          </p:cNvPr>
          <p:cNvSpPr>
            <a:spLocks noGrp="1"/>
          </p:cNvSpPr>
          <p:nvPr>
            <p:ph type="body" sz="quarter" idx="21"/>
          </p:nvPr>
        </p:nvSpPr>
        <p:spPr/>
        <p:txBody>
          <a:bodyPr/>
          <a:lstStyle/>
          <a:p>
            <a:endParaRPr lang="en-GB"/>
          </a:p>
        </p:txBody>
      </p:sp>
      <p:sp>
        <p:nvSpPr>
          <p:cNvPr id="5" name="Text Placeholder 3">
            <a:extLst>
              <a:ext uri="{FF2B5EF4-FFF2-40B4-BE49-F238E27FC236}">
                <a16:creationId xmlns:a16="http://schemas.microsoft.com/office/drawing/2014/main" id="{5C8F7199-C245-9C7C-C6F5-8B82005D2EDB}"/>
              </a:ext>
            </a:extLst>
          </p:cNvPr>
          <p:cNvSpPr txBox="1">
            <a:spLocks/>
          </p:cNvSpPr>
          <p:nvPr/>
        </p:nvSpPr>
        <p:spPr>
          <a:xfrm>
            <a:off x="698500" y="1402588"/>
            <a:ext cx="4141730" cy="4431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i="1" dirty="0">
                <a:solidFill>
                  <a:srgbClr val="2E2452"/>
                </a:solidFill>
              </a:rPr>
              <a:t>Problem Solving and Communication</a:t>
            </a:r>
            <a:br>
              <a:rPr lang="en-US" sz="1800" dirty="0">
                <a:solidFill>
                  <a:srgbClr val="2E2452"/>
                </a:solidFill>
              </a:rPr>
            </a:br>
            <a:r>
              <a:rPr lang="en-US" sz="1800" dirty="0">
                <a:solidFill>
                  <a:srgbClr val="2E2452"/>
                </a:solidFill>
              </a:rPr>
              <a:t>30 credits, level 5.</a:t>
            </a:r>
          </a:p>
        </p:txBody>
      </p:sp>
      <p:sp>
        <p:nvSpPr>
          <p:cNvPr id="6" name="TextBox 5">
            <a:extLst>
              <a:ext uri="{FF2B5EF4-FFF2-40B4-BE49-F238E27FC236}">
                <a16:creationId xmlns:a16="http://schemas.microsoft.com/office/drawing/2014/main" id="{9BF0D034-1670-FAD7-9690-D2622A9090CB}"/>
              </a:ext>
            </a:extLst>
          </p:cNvPr>
          <p:cNvSpPr txBox="1"/>
          <p:nvPr/>
        </p:nvSpPr>
        <p:spPr>
          <a:xfrm>
            <a:off x="698500" y="2300002"/>
            <a:ext cx="2633031" cy="3194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Week 12 – </a:t>
            </a:r>
            <a:r>
              <a:rPr lang="en-GB" dirty="0"/>
              <a:t>Manim workshop</a:t>
            </a:r>
            <a:endParaRPr kumimoji="0" lang="en-GB" sz="1600" b="0" i="0" u="none" strike="noStrike" cap="none" spc="0" normalizeH="0" baseline="0" dirty="0">
              <a:ln>
                <a:noFill/>
              </a:ln>
              <a:solidFill>
                <a:srgbClr val="000000"/>
              </a:solidFill>
              <a:effectLst/>
              <a:uFillTx/>
              <a:latin typeface="Arial"/>
              <a:ea typeface="Arial"/>
              <a:cs typeface="Arial"/>
              <a:sym typeface="Arial"/>
            </a:endParaRPr>
          </a:p>
        </p:txBody>
      </p:sp>
      <p:pic>
        <p:nvPicPr>
          <p:cNvPr id="1026" name="Picture 2" descr="undefined">
            <a:extLst>
              <a:ext uri="{FF2B5EF4-FFF2-40B4-BE49-F238E27FC236}">
                <a16:creationId xmlns:a16="http://schemas.microsoft.com/office/drawing/2014/main" id="{B7BCAF2B-FBD0-32C8-02E2-A46AFFBFDE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510" y="2105829"/>
            <a:ext cx="707833" cy="7078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04DC75E-D216-7CB3-9765-B09173B69B4A}"/>
              </a:ext>
            </a:extLst>
          </p:cNvPr>
          <p:cNvSpPr txBox="1"/>
          <p:nvPr/>
        </p:nvSpPr>
        <p:spPr>
          <a:xfrm>
            <a:off x="4398926" y="2300002"/>
            <a:ext cx="6560544"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solidFill>
                  <a:srgbClr val="2E2452"/>
                </a:solidFill>
              </a:rPr>
              <a:t>(Learn to animate like Grant Sanderson - </a:t>
            </a:r>
            <a:r>
              <a:rPr lang="en-GB" dirty="0">
                <a:solidFill>
                  <a:srgbClr val="2E2452"/>
                </a:solidFill>
                <a:hlinkClick r:id="rId4">
                  <a:extLst>
                    <a:ext uri="{A12FA001-AC4F-418D-AE19-62706E023703}">
                      <ahyp:hlinkClr xmlns:ahyp="http://schemas.microsoft.com/office/drawing/2018/hyperlinkcolor" val="tx"/>
                    </a:ext>
                  </a:extLst>
                </a:hlinkClick>
              </a:rPr>
              <a:t>3Blue1Brown – YouTube</a:t>
            </a:r>
            <a:r>
              <a:rPr lang="en-GB" dirty="0">
                <a:solidFill>
                  <a:srgbClr val="2E2452"/>
                </a:solidFill>
              </a:rPr>
              <a:t>)</a:t>
            </a:r>
          </a:p>
        </p:txBody>
      </p:sp>
      <p:sp>
        <p:nvSpPr>
          <p:cNvPr id="12" name="TextBox 11">
            <a:extLst>
              <a:ext uri="{FF2B5EF4-FFF2-40B4-BE49-F238E27FC236}">
                <a16:creationId xmlns:a16="http://schemas.microsoft.com/office/drawing/2014/main" id="{2E49E4C5-E381-6269-57F2-F198B96DCBCF}"/>
              </a:ext>
            </a:extLst>
          </p:cNvPr>
          <p:cNvSpPr txBox="1"/>
          <p:nvPr/>
        </p:nvSpPr>
        <p:spPr>
          <a:xfrm>
            <a:off x="698500" y="2832383"/>
            <a:ext cx="5671085" cy="520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Manim is a free, open source, Python-based animation engine.</a:t>
            </a:r>
          </a:p>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It’s brilliant but has a steep learning curve. (I’m not proficient).</a:t>
            </a:r>
          </a:p>
        </p:txBody>
      </p:sp>
      <p:sp>
        <p:nvSpPr>
          <p:cNvPr id="13" name="TextBox 12">
            <a:extLst>
              <a:ext uri="{FF2B5EF4-FFF2-40B4-BE49-F238E27FC236}">
                <a16:creationId xmlns:a16="http://schemas.microsoft.com/office/drawing/2014/main" id="{BF82D473-28E3-926E-B180-4A05B7457C7B}"/>
              </a:ext>
            </a:extLst>
          </p:cNvPr>
          <p:cNvSpPr txBox="1"/>
          <p:nvPr/>
        </p:nvSpPr>
        <p:spPr>
          <a:xfrm>
            <a:off x="698500" y="3662376"/>
            <a:ext cx="6980698" cy="10748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a:t>3 hour workshop:</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600" b="0" i="0" u="none" strike="noStrike" cap="none" spc="0" normalizeH="0" baseline="0" dirty="0">
                <a:ln>
                  <a:noFill/>
                </a:ln>
                <a:solidFill>
                  <a:srgbClr val="000000"/>
                </a:solidFill>
                <a:effectLst/>
                <a:uFillTx/>
                <a:latin typeface="Arial"/>
                <a:ea typeface="Arial"/>
                <a:cs typeface="Arial"/>
                <a:sym typeface="Arial"/>
              </a:rPr>
              <a:t>Introduction.</a:t>
            </a:r>
            <a:endParaRPr lang="en-GB"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600" b="0" i="0" u="none" strike="noStrike" cap="none" spc="0" normalizeH="0" baseline="0" dirty="0">
                <a:ln>
                  <a:noFill/>
                </a:ln>
                <a:solidFill>
                  <a:srgbClr val="000000"/>
                </a:solidFill>
                <a:effectLst/>
                <a:uFillTx/>
                <a:latin typeface="Arial"/>
                <a:ea typeface="Arial"/>
                <a:cs typeface="Arial"/>
                <a:sym typeface="Arial"/>
              </a:rPr>
              <a:t>Minimal working example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Use Copilot to build an animation of students’ choice of mathematical idea.</a:t>
            </a:r>
            <a:endParaRPr kumimoji="0" lang="en-GB" sz="1600" b="0" i="0" u="none" strike="noStrike" cap="none" spc="0" normalizeH="0" baseline="0" dirty="0">
              <a:ln>
                <a:noFill/>
              </a:ln>
              <a:solidFill>
                <a:srgbClr val="000000"/>
              </a:solidFill>
              <a:effectLst/>
              <a:uFillTx/>
              <a:latin typeface="Arial"/>
              <a:ea typeface="Arial"/>
              <a:cs typeface="Arial"/>
              <a:sym typeface="Arial"/>
            </a:endParaRPr>
          </a:p>
        </p:txBody>
      </p:sp>
      <p:sp>
        <p:nvSpPr>
          <p:cNvPr id="14" name="TextBox 13">
            <a:extLst>
              <a:ext uri="{FF2B5EF4-FFF2-40B4-BE49-F238E27FC236}">
                <a16:creationId xmlns:a16="http://schemas.microsoft.com/office/drawing/2014/main" id="{4BD6712A-B9DB-DFBA-C5DA-CB6A073D85EA}"/>
              </a:ext>
            </a:extLst>
          </p:cNvPr>
          <p:cNvSpPr txBox="1"/>
          <p:nvPr/>
        </p:nvSpPr>
        <p:spPr>
          <a:xfrm>
            <a:off x="698500" y="5075653"/>
            <a:ext cx="6980698" cy="545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Neither Manim nor animation were on the syllabus.</a:t>
            </a:r>
          </a:p>
          <a:p>
            <a:pPr marL="0" marR="0" indent="0" algn="l" defTabSz="914400" rtl="0" fontAlgn="auto" latinLnBrk="0" hangingPunct="0">
              <a:lnSpc>
                <a:spcPct val="100000"/>
              </a:lnSpc>
              <a:spcBef>
                <a:spcPts val="0"/>
              </a:spcBef>
              <a:spcAft>
                <a:spcPts val="0"/>
              </a:spcAft>
              <a:buClrTx/>
              <a:buSzTx/>
              <a:buFontTx/>
              <a:buNone/>
              <a:tabLst/>
            </a:pPr>
            <a:r>
              <a:rPr lang="en-GB" dirty="0"/>
              <a:t>There was no requirement that students use this for assessment.</a:t>
            </a:r>
            <a:endParaRPr kumimoji="0" lang="en-GB" sz="1600" b="0" i="0" u="none" strike="noStrike" cap="none" spc="0" normalizeH="0" baseline="0" dirty="0">
              <a:ln>
                <a:noFill/>
              </a:ln>
              <a:solidFill>
                <a:srgbClr val="000000"/>
              </a:solidFill>
              <a:effectLst/>
              <a:uFillTx/>
              <a:latin typeface="Arial"/>
              <a:ea typeface="Arial"/>
              <a:cs typeface="Arial"/>
              <a:sym typeface="Arial"/>
            </a:endParaRPr>
          </a:p>
        </p:txBody>
      </p:sp>
      <p:sp>
        <p:nvSpPr>
          <p:cNvPr id="15" name="Choice 2">
            <a:extLst>
              <a:ext uri="{FF2B5EF4-FFF2-40B4-BE49-F238E27FC236}">
                <a16:creationId xmlns:a16="http://schemas.microsoft.com/office/drawing/2014/main" id="{3BAF1EBA-E703-6FE8-ECDE-414C759F6CF1}"/>
              </a:ext>
            </a:extLst>
          </p:cNvPr>
          <p:cNvSpPr/>
          <p:nvPr/>
        </p:nvSpPr>
        <p:spPr>
          <a:xfrm>
            <a:off x="5041044" y="6060639"/>
            <a:ext cx="7150956" cy="715087"/>
          </a:xfrm>
          <a:prstGeom prst="roundRect">
            <a:avLst/>
          </a:prstGeom>
          <a:solidFill>
            <a:srgbClr val="E30A0A"/>
          </a:solidFill>
          <a:ln>
            <a:solidFill>
              <a:srgbClr val="E30A0A"/>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r>
              <a:rPr lang="en-GB" sz="1800" dirty="0">
                <a:latin typeface="Arial" panose="020B0604020202020204" pitchFamily="34" charset="0"/>
                <a:cs typeface="Arial" panose="020B0604020202020204" pitchFamily="34" charset="0"/>
                <a:sym typeface="Calibri"/>
              </a:rPr>
              <a:t>[Choice of assessment format] can be overwhelming because we don't have those skills.</a:t>
            </a:r>
          </a:p>
        </p:txBody>
      </p:sp>
      <p:pic>
        <p:nvPicPr>
          <p:cNvPr id="4" name="Picture 3">
            <a:extLst>
              <a:ext uri="{FF2B5EF4-FFF2-40B4-BE49-F238E27FC236}">
                <a16:creationId xmlns:a16="http://schemas.microsoft.com/office/drawing/2014/main" id="{839394EC-10E6-6B57-0A12-CC9FC2A8622E}"/>
              </a:ext>
            </a:extLst>
          </p:cNvPr>
          <p:cNvPicPr>
            <a:picLocks noChangeAspect="1"/>
          </p:cNvPicPr>
          <p:nvPr/>
        </p:nvPicPr>
        <p:blipFill>
          <a:blip r:embed="rId5"/>
          <a:stretch>
            <a:fillRect/>
          </a:stretch>
        </p:blipFill>
        <p:spPr>
          <a:xfrm>
            <a:off x="4188849" y="6094685"/>
            <a:ext cx="798525" cy="646993"/>
          </a:xfrm>
          <a:prstGeom prst="rect">
            <a:avLst/>
          </a:prstGeom>
        </p:spPr>
      </p:pic>
    </p:spTree>
    <p:extLst>
      <p:ext uri="{BB962C8B-B14F-4D97-AF65-F5344CB8AC3E}">
        <p14:creationId xmlns:p14="http://schemas.microsoft.com/office/powerpoint/2010/main" val="12729906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nim snippet">
            <a:hlinkClick r:id="" action="ppaction://media"/>
            <a:extLst>
              <a:ext uri="{FF2B5EF4-FFF2-40B4-BE49-F238E27FC236}">
                <a16:creationId xmlns:a16="http://schemas.microsoft.com/office/drawing/2014/main" id="{AE58A686-E3DB-A511-C100-8C0DE3F6FF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7938998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74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E860-2218-7367-57B5-9E7A6F8B68D7}"/>
              </a:ext>
            </a:extLst>
          </p:cNvPr>
          <p:cNvSpPr>
            <a:spLocks noGrp="1"/>
          </p:cNvSpPr>
          <p:nvPr>
            <p:ph type="title"/>
          </p:nvPr>
        </p:nvSpPr>
        <p:spPr/>
        <p:txBody>
          <a:bodyPr>
            <a:normAutofit/>
          </a:bodyPr>
          <a:lstStyle/>
          <a:p>
            <a:r>
              <a:rPr lang="en-US" sz="3200" dirty="0">
                <a:solidFill>
                  <a:srgbClr val="2E2452"/>
                </a:solidFill>
              </a:rPr>
              <a:t>Comparative Assessment</a:t>
            </a:r>
            <a:endParaRPr lang="en-US" sz="3200" dirty="0"/>
          </a:p>
        </p:txBody>
      </p:sp>
      <p:sp>
        <p:nvSpPr>
          <p:cNvPr id="3" name="Text Placeholder 2">
            <a:extLst>
              <a:ext uri="{FF2B5EF4-FFF2-40B4-BE49-F238E27FC236}">
                <a16:creationId xmlns:a16="http://schemas.microsoft.com/office/drawing/2014/main" id="{1DE13606-669D-C03E-D807-6A226ACBC305}"/>
              </a:ext>
            </a:extLst>
          </p:cNvPr>
          <p:cNvSpPr>
            <a:spLocks noGrp="1"/>
          </p:cNvSpPr>
          <p:nvPr>
            <p:ph type="body" sz="quarter" idx="21"/>
          </p:nvPr>
        </p:nvSpPr>
        <p:spPr/>
        <p:txBody>
          <a:bodyPr/>
          <a:lstStyle/>
          <a:p>
            <a:endParaRPr lang="en-US"/>
          </a:p>
        </p:txBody>
      </p:sp>
      <p:pic>
        <p:nvPicPr>
          <p:cNvPr id="9" name="Picture 8">
            <a:extLst>
              <a:ext uri="{FF2B5EF4-FFF2-40B4-BE49-F238E27FC236}">
                <a16:creationId xmlns:a16="http://schemas.microsoft.com/office/drawing/2014/main" id="{0707B660-F272-3DA8-4643-AE12F01AC9C2}"/>
              </a:ext>
            </a:extLst>
          </p:cNvPr>
          <p:cNvPicPr>
            <a:picLocks noChangeAspect="1"/>
          </p:cNvPicPr>
          <p:nvPr/>
        </p:nvPicPr>
        <p:blipFill rotWithShape="1">
          <a:blip r:embed="rId3"/>
          <a:srcRect l="9091" t="54682" r="9366" b="33404"/>
          <a:stretch>
            <a:fillRect/>
          </a:stretch>
        </p:blipFill>
        <p:spPr>
          <a:xfrm>
            <a:off x="0" y="2112927"/>
            <a:ext cx="8755024" cy="1654842"/>
          </a:xfrm>
          <a:prstGeom prst="rect">
            <a:avLst/>
          </a:prstGeom>
        </p:spPr>
      </p:pic>
      <p:sp>
        <p:nvSpPr>
          <p:cNvPr id="15" name="TextBox 14">
            <a:extLst>
              <a:ext uri="{FF2B5EF4-FFF2-40B4-BE49-F238E27FC236}">
                <a16:creationId xmlns:a16="http://schemas.microsoft.com/office/drawing/2014/main" id="{9978E491-205F-42E8-86DF-D3524D7BF3D6}"/>
              </a:ext>
            </a:extLst>
          </p:cNvPr>
          <p:cNvSpPr txBox="1"/>
          <p:nvPr/>
        </p:nvSpPr>
        <p:spPr>
          <a:xfrm>
            <a:off x="451692" y="3834901"/>
            <a:ext cx="5490865" cy="843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rm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Compare with ChatGPT output.</a:t>
            </a:r>
          </a:p>
          <a:p>
            <a:pPr marL="631825" marR="0" indent="-285750" algn="l" defTabSz="914400" rtl="0" fontAlgn="auto" latinLnBrk="0" hangingPunct="0">
              <a:lnSpc>
                <a:spcPct val="100000"/>
              </a:lnSpc>
              <a:spcBef>
                <a:spcPts val="0"/>
              </a:spcBef>
              <a:spcAft>
                <a:spcPts val="0"/>
              </a:spcAft>
              <a:buClrTx/>
              <a:buSzTx/>
              <a:buFont typeface="Courier New" panose="02070309020205020404" pitchFamily="49" charset="0"/>
              <a:buChar char="o"/>
              <a:tabLst/>
            </a:pPr>
            <a:r>
              <a:rPr lang="en-GB" dirty="0"/>
              <a:t>Authentic! Interviewees will need to demonstrate what they can offer over </a:t>
            </a:r>
            <a:r>
              <a:rPr lang="en-GB" dirty="0" err="1"/>
              <a:t>genAI</a:t>
            </a:r>
            <a:r>
              <a:rPr lang="en-GB" dirty="0"/>
              <a: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p:txBody>
      </p:sp>
      <p:sp>
        <p:nvSpPr>
          <p:cNvPr id="16" name="Text Placeholder 3">
            <a:extLst>
              <a:ext uri="{FF2B5EF4-FFF2-40B4-BE49-F238E27FC236}">
                <a16:creationId xmlns:a16="http://schemas.microsoft.com/office/drawing/2014/main" id="{0D7F8F51-E0F8-4EE6-B9C0-74A5B30AB4F4}"/>
              </a:ext>
            </a:extLst>
          </p:cNvPr>
          <p:cNvSpPr txBox="1">
            <a:spLocks/>
          </p:cNvSpPr>
          <p:nvPr/>
        </p:nvSpPr>
        <p:spPr>
          <a:xfrm>
            <a:off x="320398" y="1417207"/>
            <a:ext cx="4141730" cy="4431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i="1" dirty="0">
                <a:solidFill>
                  <a:srgbClr val="2E2452"/>
                </a:solidFill>
              </a:rPr>
              <a:t>Mathematical Statistics</a:t>
            </a:r>
            <a:br>
              <a:rPr lang="en-US" sz="1800" dirty="0">
                <a:solidFill>
                  <a:srgbClr val="2E2452"/>
                </a:solidFill>
              </a:rPr>
            </a:br>
            <a:r>
              <a:rPr lang="en-US" sz="1800" dirty="0">
                <a:solidFill>
                  <a:srgbClr val="2E2452"/>
                </a:solidFill>
              </a:rPr>
              <a:t>30 credits, level 5.</a:t>
            </a:r>
            <a:endParaRPr lang="en-US" sz="1800" i="1" dirty="0">
              <a:solidFill>
                <a:srgbClr val="2E2452"/>
              </a:solidFill>
            </a:endParaRPr>
          </a:p>
        </p:txBody>
      </p:sp>
    </p:spTree>
    <p:extLst>
      <p:ext uri="{BB962C8B-B14F-4D97-AF65-F5344CB8AC3E}">
        <p14:creationId xmlns:p14="http://schemas.microsoft.com/office/powerpoint/2010/main" val="35371762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7502-25D6-8618-88FB-490C060AF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D23C3-6A7A-D6A5-334C-725AD71E6C18}"/>
              </a:ext>
            </a:extLst>
          </p:cNvPr>
          <p:cNvSpPr>
            <a:spLocks noGrp="1"/>
          </p:cNvSpPr>
          <p:nvPr>
            <p:ph type="title"/>
          </p:nvPr>
        </p:nvSpPr>
        <p:spPr/>
        <p:txBody>
          <a:bodyPr>
            <a:normAutofit/>
          </a:bodyPr>
          <a:lstStyle/>
          <a:p>
            <a:r>
              <a:rPr lang="en-US" sz="3200" dirty="0">
                <a:solidFill>
                  <a:srgbClr val="2E2452"/>
                </a:solidFill>
              </a:rPr>
              <a:t>Comparative Assessment</a:t>
            </a:r>
            <a:endParaRPr lang="en-US" sz="3200" dirty="0"/>
          </a:p>
        </p:txBody>
      </p:sp>
      <p:sp>
        <p:nvSpPr>
          <p:cNvPr id="3" name="Text Placeholder 2">
            <a:extLst>
              <a:ext uri="{FF2B5EF4-FFF2-40B4-BE49-F238E27FC236}">
                <a16:creationId xmlns:a16="http://schemas.microsoft.com/office/drawing/2014/main" id="{3E0D762D-CCFD-9DC8-FFC4-88E78F4BAA4A}"/>
              </a:ext>
            </a:extLst>
          </p:cNvPr>
          <p:cNvSpPr>
            <a:spLocks noGrp="1"/>
          </p:cNvSpPr>
          <p:nvPr>
            <p:ph type="body" sz="quarter" idx="21"/>
          </p:nvPr>
        </p:nvSpPr>
        <p:spPr/>
        <p:txBody>
          <a:bodyPr/>
          <a:lstStyle/>
          <a:p>
            <a:endParaRPr lang="en-US"/>
          </a:p>
        </p:txBody>
      </p:sp>
      <p:sp>
        <p:nvSpPr>
          <p:cNvPr id="16" name="Text Placeholder 3">
            <a:extLst>
              <a:ext uri="{FF2B5EF4-FFF2-40B4-BE49-F238E27FC236}">
                <a16:creationId xmlns:a16="http://schemas.microsoft.com/office/drawing/2014/main" id="{E23A6390-C089-F104-377B-1ABCF76466AA}"/>
              </a:ext>
            </a:extLst>
          </p:cNvPr>
          <p:cNvSpPr txBox="1">
            <a:spLocks/>
          </p:cNvSpPr>
          <p:nvPr/>
        </p:nvSpPr>
        <p:spPr>
          <a:xfrm>
            <a:off x="320398" y="1417207"/>
            <a:ext cx="4141730" cy="4431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i="1" dirty="0">
                <a:solidFill>
                  <a:srgbClr val="2E2452"/>
                </a:solidFill>
              </a:rPr>
              <a:t>Mathematical Statistics</a:t>
            </a:r>
            <a:br>
              <a:rPr lang="en-US" sz="1800" dirty="0">
                <a:solidFill>
                  <a:srgbClr val="2E2452"/>
                </a:solidFill>
              </a:rPr>
            </a:br>
            <a:r>
              <a:rPr lang="en-US" sz="1800" dirty="0">
                <a:solidFill>
                  <a:srgbClr val="2E2452"/>
                </a:solidFill>
              </a:rPr>
              <a:t>30 credits, level 5.</a:t>
            </a:r>
            <a:endParaRPr lang="en-US" sz="1800" i="1" dirty="0">
              <a:solidFill>
                <a:srgbClr val="2E2452"/>
              </a:solidFill>
            </a:endParaRPr>
          </a:p>
        </p:txBody>
      </p:sp>
      <p:sp>
        <p:nvSpPr>
          <p:cNvPr id="18" name="Rounded Rectangle 1">
            <a:extLst>
              <a:ext uri="{FF2B5EF4-FFF2-40B4-BE49-F238E27FC236}">
                <a16:creationId xmlns:a16="http://schemas.microsoft.com/office/drawing/2014/main" id="{49744F23-B3FF-B8DC-92C0-4A48CC955B60}"/>
              </a:ext>
            </a:extLst>
          </p:cNvPr>
          <p:cNvSpPr/>
          <p:nvPr/>
        </p:nvSpPr>
        <p:spPr>
          <a:xfrm>
            <a:off x="92663" y="2443982"/>
            <a:ext cx="5151801" cy="646983"/>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dirty="0"/>
              <a:t>“[</a:t>
            </a:r>
            <a:r>
              <a:rPr lang="en-GB" dirty="0" err="1"/>
              <a:t>chatGPT</a:t>
            </a:r>
            <a:r>
              <a:rPr lang="en-GB" dirty="0"/>
              <a:t>] doesn’t determine what interesting variables could be for us. It just does every variable.”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19" name="Rounded Rectangle 1">
            <a:extLst>
              <a:ext uri="{FF2B5EF4-FFF2-40B4-BE49-F238E27FC236}">
                <a16:creationId xmlns:a16="http://schemas.microsoft.com/office/drawing/2014/main" id="{97E5B3A0-AF53-2617-6F1D-83C2D390E643}"/>
              </a:ext>
            </a:extLst>
          </p:cNvPr>
          <p:cNvSpPr/>
          <p:nvPr/>
        </p:nvSpPr>
        <p:spPr>
          <a:xfrm>
            <a:off x="92663" y="3273202"/>
            <a:ext cx="5151801" cy="646983"/>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dirty="0"/>
              <a:t>“</a:t>
            </a:r>
            <a:r>
              <a:rPr lang="en-GB" dirty="0" err="1"/>
              <a:t>OpenAI</a:t>
            </a:r>
            <a:r>
              <a:rPr lang="en-GB" dirty="0"/>
              <a:t> was not able to produce short data analysis with sensible code.”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20" name="Rounded Rectangle 1">
            <a:extLst>
              <a:ext uri="{FF2B5EF4-FFF2-40B4-BE49-F238E27FC236}">
                <a16:creationId xmlns:a16="http://schemas.microsoft.com/office/drawing/2014/main" id="{0375D5CD-5AD5-9B00-42FD-5E0A06B3E82A}"/>
              </a:ext>
            </a:extLst>
          </p:cNvPr>
          <p:cNvSpPr/>
          <p:nvPr/>
        </p:nvSpPr>
        <p:spPr>
          <a:xfrm>
            <a:off x="6776236" y="4763821"/>
            <a:ext cx="5151801" cy="2009058"/>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dirty="0"/>
              <a:t>“The explanation after the code is fantastic. DeepSeek is listing the concepts used and then the justification of those concepts.</a:t>
            </a:r>
          </a:p>
          <a:p>
            <a:endParaRPr lang="en-GB" dirty="0"/>
          </a:p>
          <a:p>
            <a:r>
              <a:rPr lang="en-GB" dirty="0"/>
              <a:t>It is true that LLM answer is very generic and, my explanation was more specific to one topic ‘Total Revenue’ .”</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21" name="Rounded Rectangle 1">
            <a:extLst>
              <a:ext uri="{FF2B5EF4-FFF2-40B4-BE49-F238E27FC236}">
                <a16:creationId xmlns:a16="http://schemas.microsoft.com/office/drawing/2014/main" id="{532AF067-91C6-29AC-9558-7A31C039584A}"/>
              </a:ext>
            </a:extLst>
          </p:cNvPr>
          <p:cNvSpPr/>
          <p:nvPr/>
        </p:nvSpPr>
        <p:spPr>
          <a:xfrm>
            <a:off x="6776236" y="1997058"/>
            <a:ext cx="5151801" cy="2587940"/>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dirty="0"/>
              <a:t>“I believe that the coding done by the large language model is clearer, particularly because each step is explained through comments.</a:t>
            </a:r>
          </a:p>
          <a:p>
            <a:endParaRPr lang="en-GB" dirty="0"/>
          </a:p>
          <a:p>
            <a:r>
              <a:rPr lang="en-GB" dirty="0"/>
              <a:t>Moving forward, I want to adopt this practice of providing clear explanations in my coding…</a:t>
            </a:r>
          </a:p>
          <a:p>
            <a:endParaRPr kumimoji="0" lang="en-GB" sz="1800" b="0" i="0" u="none" strike="noStrike" cap="none" spc="0" normalizeH="0" baseline="0" dirty="0">
              <a:ln>
                <a:noFill/>
              </a:ln>
              <a:solidFill>
                <a:srgbClr val="000000"/>
              </a:solidFill>
              <a:effectLst/>
              <a:uFillTx/>
              <a:latin typeface="+mn-lt"/>
              <a:ea typeface="+mn-ea"/>
              <a:cs typeface="+mn-cs"/>
              <a:sym typeface="Calibri"/>
            </a:endParaRPr>
          </a:p>
          <a:p>
            <a:r>
              <a:rPr kumimoji="0" lang="en-GB"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Calibri"/>
              </a:rPr>
              <a:t>My analysis is better when it comes to a more</a:t>
            </a:r>
          </a:p>
          <a:p>
            <a:r>
              <a:rPr kumimoji="0" lang="en-GB"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Calibri"/>
              </a:rPr>
              <a:t>focused analysis (team or match-level analysis).</a:t>
            </a:r>
          </a:p>
        </p:txBody>
      </p:sp>
      <p:sp>
        <p:nvSpPr>
          <p:cNvPr id="22" name="TextBox 21">
            <a:extLst>
              <a:ext uri="{FF2B5EF4-FFF2-40B4-BE49-F238E27FC236}">
                <a16:creationId xmlns:a16="http://schemas.microsoft.com/office/drawing/2014/main" id="{AA3302F8-EDC1-868A-4E36-11196E01214B}"/>
              </a:ext>
            </a:extLst>
          </p:cNvPr>
          <p:cNvSpPr txBox="1"/>
          <p:nvPr/>
        </p:nvSpPr>
        <p:spPr>
          <a:xfrm>
            <a:off x="92663" y="4306621"/>
            <a:ext cx="5707808"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R="0" algn="l" defTabSz="914400" rtl="0" fontAlgn="auto" latinLnBrk="0" hangingPunct="0">
              <a:lnSpc>
                <a:spcPct val="100000"/>
              </a:lnSpc>
              <a:spcBef>
                <a:spcPts val="0"/>
              </a:spcBef>
              <a:spcAft>
                <a:spcPts val="0"/>
              </a:spcAft>
              <a:buClrTx/>
              <a:buSzTx/>
              <a:tabLst/>
            </a:pPr>
            <a:r>
              <a:rPr lang="en-GB" dirty="0"/>
              <a:t>Some submissions had an “over-reliance” on GenAI.</a:t>
            </a:r>
          </a:p>
          <a:p>
            <a:pPr marR="0" algn="l" defTabSz="914400" rtl="0" fontAlgn="auto" latinLnBrk="0" hangingPunct="0">
              <a:lnSpc>
                <a:spcPct val="100000"/>
              </a:lnSpc>
              <a:spcBef>
                <a:spcPts val="0"/>
              </a:spcBef>
              <a:spcAft>
                <a:spcPts val="0"/>
              </a:spcAft>
              <a:buClrTx/>
              <a:buSzTx/>
              <a:tabLst/>
            </a:pPr>
            <a:r>
              <a:rPr lang="en-GB" dirty="0"/>
              <a:t>These students didn’t attempt the comparison question.</a:t>
            </a:r>
          </a:p>
        </p:txBody>
      </p:sp>
      <p:sp>
        <p:nvSpPr>
          <p:cNvPr id="4" name="TextBox 3">
            <a:extLst>
              <a:ext uri="{FF2B5EF4-FFF2-40B4-BE49-F238E27FC236}">
                <a16:creationId xmlns:a16="http://schemas.microsoft.com/office/drawing/2014/main" id="{6758CA98-CA36-DB0A-0380-3C20076B9E85}"/>
              </a:ext>
            </a:extLst>
          </p:cNvPr>
          <p:cNvSpPr txBox="1"/>
          <p:nvPr/>
        </p:nvSpPr>
        <p:spPr>
          <a:xfrm>
            <a:off x="92663" y="2040146"/>
            <a:ext cx="1273429" cy="4431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lang="en-GB" sz="1800" dirty="0"/>
              <a:t>April </a:t>
            </a:r>
            <a:r>
              <a:rPr kumimoji="0" lang="en-GB" sz="1800" b="0" i="0" u="none" strike="noStrike" cap="none" spc="0" normalizeH="0" baseline="0" dirty="0">
                <a:ln>
                  <a:noFill/>
                </a:ln>
                <a:solidFill>
                  <a:srgbClr val="000000"/>
                </a:solidFill>
                <a:effectLst/>
                <a:uFillTx/>
                <a:latin typeface="Arial"/>
                <a:ea typeface="Arial"/>
                <a:cs typeface="Arial"/>
                <a:sym typeface="Arial"/>
              </a:rPr>
              <a:t>2024</a:t>
            </a:r>
          </a:p>
        </p:txBody>
      </p:sp>
      <p:sp>
        <p:nvSpPr>
          <p:cNvPr id="5" name="TextBox 4">
            <a:extLst>
              <a:ext uri="{FF2B5EF4-FFF2-40B4-BE49-F238E27FC236}">
                <a16:creationId xmlns:a16="http://schemas.microsoft.com/office/drawing/2014/main" id="{34F0C30E-9F67-E393-6ABF-F1EBA32D078A}"/>
              </a:ext>
            </a:extLst>
          </p:cNvPr>
          <p:cNvSpPr txBox="1"/>
          <p:nvPr/>
        </p:nvSpPr>
        <p:spPr>
          <a:xfrm>
            <a:off x="6932302" y="1638806"/>
            <a:ext cx="1273429" cy="4431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lang="en-GB" sz="1800" dirty="0"/>
              <a:t>April </a:t>
            </a:r>
            <a:r>
              <a:rPr kumimoji="0" lang="en-GB" sz="1800" b="0" i="0" u="none" strike="noStrike" cap="none" spc="0" normalizeH="0" baseline="0" dirty="0">
                <a:ln>
                  <a:noFill/>
                </a:ln>
                <a:solidFill>
                  <a:srgbClr val="000000"/>
                </a:solidFill>
                <a:effectLst/>
                <a:uFillTx/>
                <a:latin typeface="Arial"/>
                <a:ea typeface="Arial"/>
                <a:cs typeface="Arial"/>
                <a:sym typeface="Arial"/>
              </a:rPr>
              <a:t>2025</a:t>
            </a:r>
          </a:p>
        </p:txBody>
      </p:sp>
      <p:sp>
        <p:nvSpPr>
          <p:cNvPr id="7" name="TextBox 6">
            <a:extLst>
              <a:ext uri="{FF2B5EF4-FFF2-40B4-BE49-F238E27FC236}">
                <a16:creationId xmlns:a16="http://schemas.microsoft.com/office/drawing/2014/main" id="{30D4D9E1-2C9D-56AE-B3F1-0993DB1713B2}"/>
              </a:ext>
            </a:extLst>
          </p:cNvPr>
          <p:cNvSpPr txBox="1"/>
          <p:nvPr/>
        </p:nvSpPr>
        <p:spPr>
          <a:xfrm>
            <a:off x="0" y="5025294"/>
            <a:ext cx="613088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algn="l" defTabSz="914400" rtl="0" fontAlgn="auto" latinLnBrk="0" hangingPunct="0">
              <a:lnSpc>
                <a:spcPct val="100000"/>
              </a:lnSpc>
              <a:spcBef>
                <a:spcPts val="0"/>
              </a:spcBef>
              <a:spcAft>
                <a:spcPts val="0"/>
              </a:spcAft>
              <a:buClrTx/>
              <a:buSzTx/>
              <a:tabLst/>
            </a:pPr>
            <a:r>
              <a:rPr lang="en-GB" dirty="0"/>
              <a:t>Students miss some negative features of GenAI:</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data cleaning in a black box,</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no justification of some techniques.</a:t>
            </a:r>
          </a:p>
        </p:txBody>
      </p:sp>
    </p:spTree>
    <p:extLst>
      <p:ext uri="{BB962C8B-B14F-4D97-AF65-F5344CB8AC3E}">
        <p14:creationId xmlns:p14="http://schemas.microsoft.com/office/powerpoint/2010/main" val="13427295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divider page title  goes here"/>
          <p:cNvSpPr txBox="1">
            <a:spLocks noGrp="1"/>
          </p:cNvSpPr>
          <p:nvPr>
            <p:ph type="title"/>
          </p:nvPr>
        </p:nvSpPr>
        <p:spPr>
          <a:prstGeom prst="rect">
            <a:avLst/>
          </a:prstGeom>
        </p:spPr>
        <p:txBody>
          <a:bodyPr>
            <a:normAutofit/>
          </a:bodyPr>
          <a:lstStyle/>
          <a:p>
            <a:r>
              <a:rPr lang="en-GB" sz="4000" dirty="0"/>
              <a:t>INSTITUTIONAL PICTURE</a:t>
            </a:r>
            <a:endParaRPr sz="4000" dirty="0"/>
          </a:p>
        </p:txBody>
      </p:sp>
      <p:sp>
        <p:nvSpPr>
          <p:cNvPr id="6" name="Text Placeholder 5">
            <a:extLst>
              <a:ext uri="{FF2B5EF4-FFF2-40B4-BE49-F238E27FC236}">
                <a16:creationId xmlns:a16="http://schemas.microsoft.com/office/drawing/2014/main" id="{B375F727-B829-DC84-0202-A86F69DC45A4}"/>
              </a:ext>
            </a:extLst>
          </p:cNvPr>
          <p:cNvSpPr>
            <a:spLocks noGrp="1"/>
          </p:cNvSpPr>
          <p:nvPr>
            <p:ph type="body" sz="half" idx="1"/>
          </p:nvPr>
        </p:nvSpPr>
        <p:spPr/>
        <p:txBody>
          <a:bodyPr/>
          <a:lstStyle/>
          <a:p>
            <a:endParaRPr lang="en-GB"/>
          </a:p>
        </p:txBody>
      </p:sp>
    </p:spTree>
    <p:extLst>
      <p:ext uri="{BB962C8B-B14F-4D97-AF65-F5344CB8AC3E}">
        <p14:creationId xmlns:p14="http://schemas.microsoft.com/office/powerpoint/2010/main" val="7377347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072E4-A86F-B334-CDDD-15DEB35297C2}"/>
            </a:ext>
          </a:extLst>
        </p:cNvPr>
        <p:cNvGrpSpPr/>
        <p:nvPr/>
      </p:nvGrpSpPr>
      <p:grpSpPr>
        <a:xfrm>
          <a:off x="0" y="0"/>
          <a:ext cx="0" cy="0"/>
          <a:chOff x="0" y="0"/>
          <a:chExt cx="0" cy="0"/>
        </a:xfrm>
      </p:grpSpPr>
      <p:sp>
        <p:nvSpPr>
          <p:cNvPr id="391" name="Slide title – alternative bullet points  on indigo template">
            <a:extLst>
              <a:ext uri="{FF2B5EF4-FFF2-40B4-BE49-F238E27FC236}">
                <a16:creationId xmlns:a16="http://schemas.microsoft.com/office/drawing/2014/main" id="{8B6EF88C-D97A-ED84-A71D-961AE3B678AC}"/>
              </a:ext>
            </a:extLst>
          </p:cNvPr>
          <p:cNvSpPr txBox="1">
            <a:spLocks noGrp="1"/>
          </p:cNvSpPr>
          <p:nvPr>
            <p:ph type="title"/>
          </p:nvPr>
        </p:nvSpPr>
        <p:spPr>
          <a:prstGeom prst="rect">
            <a:avLst/>
          </a:prstGeom>
        </p:spPr>
        <p:txBody>
          <a:bodyPr>
            <a:normAutofit/>
          </a:bodyPr>
          <a:lstStyle/>
          <a:p>
            <a:pPr defTabSz="594359">
              <a:defRPr sz="2209"/>
            </a:pPr>
            <a:r>
              <a:rPr lang="en-GB" sz="3600" dirty="0">
                <a:solidFill>
                  <a:srgbClr val="2E2452"/>
                </a:solidFill>
              </a:rPr>
              <a:t>Return to Exams?</a:t>
            </a:r>
            <a:endParaRPr sz="3600" dirty="0">
              <a:solidFill>
                <a:srgbClr val="2E2452"/>
              </a:solidFill>
            </a:endParaRPr>
          </a:p>
        </p:txBody>
      </p:sp>
      <p:sp>
        <p:nvSpPr>
          <p:cNvPr id="3" name="Text Placeholder 2">
            <a:extLst>
              <a:ext uri="{FF2B5EF4-FFF2-40B4-BE49-F238E27FC236}">
                <a16:creationId xmlns:a16="http://schemas.microsoft.com/office/drawing/2014/main" id="{5E025649-189A-276A-F1E9-FD680F6A9B8F}"/>
              </a:ext>
            </a:extLst>
          </p:cNvPr>
          <p:cNvSpPr>
            <a:spLocks noGrp="1"/>
          </p:cNvSpPr>
          <p:nvPr>
            <p:ph type="body" sz="quarter" idx="21"/>
          </p:nvPr>
        </p:nvSpPr>
        <p:spPr/>
        <p:txBody>
          <a:bodyPr/>
          <a:lstStyle/>
          <a:p>
            <a:endParaRPr lang="en-GB"/>
          </a:p>
        </p:txBody>
      </p:sp>
      <p:sp>
        <p:nvSpPr>
          <p:cNvPr id="2" name="TextBox 6">
            <a:extLst>
              <a:ext uri="{FF2B5EF4-FFF2-40B4-BE49-F238E27FC236}">
                <a16:creationId xmlns:a16="http://schemas.microsoft.com/office/drawing/2014/main" id="{84B5E57F-A730-F2F1-4187-1E85092DA7D4}"/>
              </a:ext>
            </a:extLst>
          </p:cNvPr>
          <p:cNvSpPr txBox="1">
            <a:spLocks noGrp="1"/>
          </p:cNvSpPr>
          <p:nvPr>
            <p:ph type="body" idx="22"/>
          </p:nvPr>
        </p:nvSpPr>
        <p:spPr>
          <a:xfrm>
            <a:off x="698500" y="1351508"/>
            <a:ext cx="10736879" cy="769441"/>
          </a:xfrm>
          <a:prstGeom prst="rect">
            <a:avLst/>
          </a:prstGeom>
        </p:spPr>
        <p:txBody>
          <a:bodyPr wrap="square" lIns="0" tIns="0" rIns="0" bIns="0" anchor="t">
            <a:spAutoFit/>
          </a:bodyPr>
          <a:lstStyle/>
          <a:p>
            <a:pPr marL="485775" lvl="1" indent="0">
              <a:lnSpc>
                <a:spcPct val="100000"/>
              </a:lnSpc>
              <a:spcAft>
                <a:spcPts val="1200"/>
              </a:spcAft>
              <a:buNone/>
              <a:defRPr sz="2000">
                <a:solidFill>
                  <a:srgbClr val="000000"/>
                </a:solidFill>
              </a:defRPr>
            </a:pPr>
            <a:r>
              <a:rPr lang="en-GB" sz="2000" dirty="0"/>
              <a:t>“Authentic” assessment is now a core tenet of Middlesex’s New Learning Framework.</a:t>
            </a:r>
          </a:p>
          <a:p>
            <a:pPr marL="485775" lvl="1" indent="0">
              <a:lnSpc>
                <a:spcPct val="100000"/>
              </a:lnSpc>
              <a:spcAft>
                <a:spcPts val="1200"/>
              </a:spcAft>
              <a:buNone/>
              <a:defRPr sz="2000">
                <a:solidFill>
                  <a:srgbClr val="000000"/>
                </a:solidFill>
              </a:defRPr>
            </a:pPr>
            <a:r>
              <a:rPr lang="en-GB" sz="2000" dirty="0"/>
              <a:t>This framework was adopted over 2023-25.</a:t>
            </a:r>
          </a:p>
        </p:txBody>
      </p:sp>
      <p:sp>
        <p:nvSpPr>
          <p:cNvPr id="4" name="TextBox 6">
            <a:extLst>
              <a:ext uri="{FF2B5EF4-FFF2-40B4-BE49-F238E27FC236}">
                <a16:creationId xmlns:a16="http://schemas.microsoft.com/office/drawing/2014/main" id="{852BFFC3-D15D-389C-3540-4B26581B5F48}"/>
              </a:ext>
            </a:extLst>
          </p:cNvPr>
          <p:cNvSpPr txBox="1">
            <a:spLocks/>
          </p:cNvSpPr>
          <p:nvPr/>
        </p:nvSpPr>
        <p:spPr>
          <a:xfrm>
            <a:off x="698499" y="3042623"/>
            <a:ext cx="10736879"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485775" lvl="1" indent="0" hangingPunct="1">
              <a:lnSpc>
                <a:spcPct val="100000"/>
              </a:lnSpc>
              <a:spcAft>
                <a:spcPts val="1200"/>
              </a:spcAft>
              <a:buFont typeface="Arial"/>
              <a:buNone/>
              <a:defRPr sz="2000">
                <a:solidFill>
                  <a:srgbClr val="000000"/>
                </a:solidFill>
              </a:defRPr>
            </a:pPr>
            <a:r>
              <a:rPr lang="en-GB" sz="2000" dirty="0">
                <a:solidFill>
                  <a:srgbClr val="000000"/>
                </a:solidFill>
              </a:rPr>
              <a:t>Exams are not regarded as authentic.</a:t>
            </a:r>
          </a:p>
        </p:txBody>
      </p:sp>
      <p:sp>
        <p:nvSpPr>
          <p:cNvPr id="5" name="TextBox 6">
            <a:extLst>
              <a:ext uri="{FF2B5EF4-FFF2-40B4-BE49-F238E27FC236}">
                <a16:creationId xmlns:a16="http://schemas.microsoft.com/office/drawing/2014/main" id="{B8BDF02A-0586-73D9-DC01-216E14C80DC8}"/>
              </a:ext>
            </a:extLst>
          </p:cNvPr>
          <p:cNvSpPr txBox="1">
            <a:spLocks/>
          </p:cNvSpPr>
          <p:nvPr/>
        </p:nvSpPr>
        <p:spPr>
          <a:xfrm>
            <a:off x="698498" y="3591631"/>
            <a:ext cx="10736879"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485775" lvl="1" indent="0" hangingPunct="1">
              <a:lnSpc>
                <a:spcPct val="100000"/>
              </a:lnSpc>
              <a:spcAft>
                <a:spcPts val="1200"/>
              </a:spcAft>
              <a:buFont typeface="Arial"/>
              <a:buNone/>
              <a:defRPr sz="2000">
                <a:solidFill>
                  <a:srgbClr val="000000"/>
                </a:solidFill>
              </a:defRPr>
            </a:pPr>
            <a:r>
              <a:rPr lang="en-GB" sz="2000" dirty="0">
                <a:solidFill>
                  <a:srgbClr val="000000"/>
                </a:solidFill>
              </a:rPr>
              <a:t>Exams are only permitted for modules with PSRB requirements.</a:t>
            </a:r>
          </a:p>
        </p:txBody>
      </p:sp>
    </p:spTree>
    <p:extLst>
      <p:ext uri="{BB962C8B-B14F-4D97-AF65-F5344CB8AC3E}">
        <p14:creationId xmlns:p14="http://schemas.microsoft.com/office/powerpoint/2010/main" val="27725281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085186-E492-8E6A-6841-96CE5FC88D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62383" y="48194"/>
            <a:ext cx="8229617" cy="5486411"/>
          </a:xfrm>
          <a:prstGeom prst="rect">
            <a:avLst/>
          </a:prstGeom>
        </p:spPr>
      </p:pic>
      <p:sp>
        <p:nvSpPr>
          <p:cNvPr id="14" name="Callout: Line 13">
            <a:extLst>
              <a:ext uri="{FF2B5EF4-FFF2-40B4-BE49-F238E27FC236}">
                <a16:creationId xmlns:a16="http://schemas.microsoft.com/office/drawing/2014/main" id="{80E978D6-CFFB-FA46-6877-19369DCE92E4}"/>
              </a:ext>
            </a:extLst>
          </p:cNvPr>
          <p:cNvSpPr/>
          <p:nvPr/>
        </p:nvSpPr>
        <p:spPr>
          <a:xfrm>
            <a:off x="4865764" y="5952610"/>
            <a:ext cx="2038121" cy="646329"/>
          </a:xfrm>
          <a:prstGeom prst="borderCallout1">
            <a:avLst>
              <a:gd name="adj1" fmla="val -1704"/>
              <a:gd name="adj2" fmla="val 84100"/>
              <a:gd name="adj3" fmla="val -111342"/>
              <a:gd name="adj4" fmla="val 129261"/>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Maths exams removed</a:t>
            </a:r>
          </a:p>
        </p:txBody>
      </p:sp>
      <p:sp>
        <p:nvSpPr>
          <p:cNvPr id="15" name="Callout: Line 14">
            <a:extLst>
              <a:ext uri="{FF2B5EF4-FFF2-40B4-BE49-F238E27FC236}">
                <a16:creationId xmlns:a16="http://schemas.microsoft.com/office/drawing/2014/main" id="{B365C4E9-2645-674B-76B7-AF00BC2FD9AA}"/>
              </a:ext>
            </a:extLst>
          </p:cNvPr>
          <p:cNvSpPr/>
          <p:nvPr/>
        </p:nvSpPr>
        <p:spPr>
          <a:xfrm>
            <a:off x="7574078" y="5952610"/>
            <a:ext cx="2038121" cy="646329"/>
          </a:xfrm>
          <a:prstGeom prst="borderCallout1">
            <a:avLst>
              <a:gd name="adj1" fmla="val -1704"/>
              <a:gd name="adj2" fmla="val 21938"/>
              <a:gd name="adj3" fmla="val -87479"/>
              <a:gd name="adj4" fmla="val 17369"/>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University exams removed</a:t>
            </a:r>
          </a:p>
        </p:txBody>
      </p:sp>
      <p:sp>
        <p:nvSpPr>
          <p:cNvPr id="16" name="Callout: Line 15">
            <a:extLst>
              <a:ext uri="{FF2B5EF4-FFF2-40B4-BE49-F238E27FC236}">
                <a16:creationId xmlns:a16="http://schemas.microsoft.com/office/drawing/2014/main" id="{1FF38D16-0631-BD8C-6093-85E301597BEA}"/>
              </a:ext>
            </a:extLst>
          </p:cNvPr>
          <p:cNvSpPr/>
          <p:nvPr/>
        </p:nvSpPr>
        <p:spPr>
          <a:xfrm>
            <a:off x="10058383" y="5934672"/>
            <a:ext cx="2038121" cy="923328"/>
          </a:xfrm>
          <a:prstGeom prst="borderCallout1">
            <a:avLst>
              <a:gd name="adj1" fmla="val -1704"/>
              <a:gd name="adj2" fmla="val 21938"/>
              <a:gd name="adj3" fmla="val -69241"/>
              <a:gd name="adj4" fmla="val -79928"/>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GenAI elements included in maths assessment</a:t>
            </a:r>
          </a:p>
        </p:txBody>
      </p:sp>
      <p:sp>
        <p:nvSpPr>
          <p:cNvPr id="17" name="Title 1">
            <a:extLst>
              <a:ext uri="{FF2B5EF4-FFF2-40B4-BE49-F238E27FC236}">
                <a16:creationId xmlns:a16="http://schemas.microsoft.com/office/drawing/2014/main" id="{6E04679F-2123-864D-3B88-07929C9A7372}"/>
              </a:ext>
            </a:extLst>
          </p:cNvPr>
          <p:cNvSpPr>
            <a:spLocks noGrp="1"/>
          </p:cNvSpPr>
          <p:nvPr>
            <p:ph type="title"/>
          </p:nvPr>
        </p:nvSpPr>
        <p:spPr>
          <a:xfrm>
            <a:off x="132950" y="48194"/>
            <a:ext cx="3829433" cy="2556771"/>
          </a:xfrm>
        </p:spPr>
        <p:txBody>
          <a:bodyPr>
            <a:normAutofit/>
          </a:bodyPr>
          <a:lstStyle/>
          <a:p>
            <a:r>
              <a:rPr lang="en-US" dirty="0" err="1">
                <a:solidFill>
                  <a:srgbClr val="2E2452"/>
                </a:solidFill>
              </a:rPr>
              <a:t>Maths</a:t>
            </a:r>
            <a:br>
              <a:rPr lang="en-US" dirty="0">
                <a:solidFill>
                  <a:srgbClr val="2E2452"/>
                </a:solidFill>
              </a:rPr>
            </a:br>
            <a:r>
              <a:rPr lang="en-US" dirty="0">
                <a:solidFill>
                  <a:srgbClr val="2E2452"/>
                </a:solidFill>
              </a:rPr>
              <a:t>at</a:t>
            </a:r>
            <a:br>
              <a:rPr lang="en-US" dirty="0">
                <a:solidFill>
                  <a:srgbClr val="2E2452"/>
                </a:solidFill>
              </a:rPr>
            </a:br>
            <a:r>
              <a:rPr lang="en-US" dirty="0">
                <a:solidFill>
                  <a:srgbClr val="2E2452"/>
                </a:solidFill>
              </a:rPr>
              <a:t>Middlesex</a:t>
            </a:r>
          </a:p>
        </p:txBody>
      </p:sp>
    </p:spTree>
    <p:extLst>
      <p:ext uri="{BB962C8B-B14F-4D97-AF65-F5344CB8AC3E}">
        <p14:creationId xmlns:p14="http://schemas.microsoft.com/office/powerpoint/2010/main" val="248862819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C67B2-D525-2FC1-AEEA-92423E0EDD29}"/>
            </a:ext>
          </a:extLst>
        </p:cNvPr>
        <p:cNvGrpSpPr/>
        <p:nvPr/>
      </p:nvGrpSpPr>
      <p:grpSpPr>
        <a:xfrm>
          <a:off x="0" y="0"/>
          <a:ext cx="0" cy="0"/>
          <a:chOff x="0" y="0"/>
          <a:chExt cx="0" cy="0"/>
        </a:xfrm>
      </p:grpSpPr>
      <p:sp>
        <p:nvSpPr>
          <p:cNvPr id="391" name="Slide title – alternative bullet points  on indigo template">
            <a:extLst>
              <a:ext uri="{FF2B5EF4-FFF2-40B4-BE49-F238E27FC236}">
                <a16:creationId xmlns:a16="http://schemas.microsoft.com/office/drawing/2014/main" id="{8083A962-1989-ED37-2543-3C251F04E73E}"/>
              </a:ext>
            </a:extLst>
          </p:cNvPr>
          <p:cNvSpPr txBox="1">
            <a:spLocks noGrp="1"/>
          </p:cNvSpPr>
          <p:nvPr>
            <p:ph type="title"/>
          </p:nvPr>
        </p:nvSpPr>
        <p:spPr>
          <a:prstGeom prst="rect">
            <a:avLst/>
          </a:prstGeom>
        </p:spPr>
        <p:txBody>
          <a:bodyPr>
            <a:normAutofit/>
          </a:bodyPr>
          <a:lstStyle/>
          <a:p>
            <a:pPr defTabSz="594359">
              <a:defRPr sz="2209"/>
            </a:pPr>
            <a:r>
              <a:rPr lang="en-GB" sz="3600" dirty="0">
                <a:solidFill>
                  <a:srgbClr val="2E2452"/>
                </a:solidFill>
              </a:rPr>
              <a:t>Plagiarism 2023-24</a:t>
            </a:r>
            <a:endParaRPr sz="3600" dirty="0">
              <a:solidFill>
                <a:srgbClr val="2E2452"/>
              </a:solidFill>
            </a:endParaRPr>
          </a:p>
        </p:txBody>
      </p:sp>
      <p:sp>
        <p:nvSpPr>
          <p:cNvPr id="397" name="TextBox 6">
            <a:extLst>
              <a:ext uri="{FF2B5EF4-FFF2-40B4-BE49-F238E27FC236}">
                <a16:creationId xmlns:a16="http://schemas.microsoft.com/office/drawing/2014/main" id="{3C0B54ED-89EE-73F9-0B81-064D7DA1EF20}"/>
              </a:ext>
            </a:extLst>
          </p:cNvPr>
          <p:cNvSpPr txBox="1">
            <a:spLocks noGrp="1"/>
          </p:cNvSpPr>
          <p:nvPr>
            <p:ph type="body" idx="22"/>
          </p:nvPr>
        </p:nvSpPr>
        <p:spPr>
          <a:xfrm>
            <a:off x="698500" y="1351508"/>
            <a:ext cx="10736879" cy="307777"/>
          </a:xfrm>
          <a:prstGeom prst="rect">
            <a:avLst/>
          </a:prstGeom>
        </p:spPr>
        <p:txBody>
          <a:bodyPr wrap="square" lIns="0" tIns="0" rIns="0" bIns="0" anchor="t">
            <a:spAutoFit/>
          </a:bodyPr>
          <a:lstStyle/>
          <a:p>
            <a:pPr marL="485775" lvl="1" indent="0">
              <a:lnSpc>
                <a:spcPct val="100000"/>
              </a:lnSpc>
              <a:spcAft>
                <a:spcPts val="1200"/>
              </a:spcAft>
              <a:buNone/>
              <a:defRPr sz="2000">
                <a:solidFill>
                  <a:srgbClr val="000000"/>
                </a:solidFill>
              </a:defRPr>
            </a:pPr>
            <a:r>
              <a:rPr lang="en-GB" sz="2000" dirty="0"/>
              <a:t>Metric: “Grade Amendment Forms”</a:t>
            </a:r>
          </a:p>
        </p:txBody>
      </p:sp>
      <p:sp>
        <p:nvSpPr>
          <p:cNvPr id="3" name="Text Placeholder 2">
            <a:extLst>
              <a:ext uri="{FF2B5EF4-FFF2-40B4-BE49-F238E27FC236}">
                <a16:creationId xmlns:a16="http://schemas.microsoft.com/office/drawing/2014/main" id="{02536A17-1C6F-62ED-3496-2518A2CB0782}"/>
              </a:ext>
            </a:extLst>
          </p:cNvPr>
          <p:cNvSpPr>
            <a:spLocks noGrp="1"/>
          </p:cNvSpPr>
          <p:nvPr>
            <p:ph type="body" sz="quarter" idx="21"/>
          </p:nvPr>
        </p:nvSpPr>
        <p:spPr/>
        <p:txBody>
          <a:bodyPr/>
          <a:lstStyle/>
          <a:p>
            <a:endParaRPr lang="en-GB"/>
          </a:p>
        </p:txBody>
      </p:sp>
      <p:sp>
        <p:nvSpPr>
          <p:cNvPr id="2" name="TextBox 6">
            <a:extLst>
              <a:ext uri="{FF2B5EF4-FFF2-40B4-BE49-F238E27FC236}">
                <a16:creationId xmlns:a16="http://schemas.microsoft.com/office/drawing/2014/main" id="{6F2F9528-4917-E039-F5B5-6AF7F7428FB5}"/>
              </a:ext>
            </a:extLst>
          </p:cNvPr>
          <p:cNvSpPr txBox="1">
            <a:spLocks/>
          </p:cNvSpPr>
          <p:nvPr/>
        </p:nvSpPr>
        <p:spPr>
          <a:xfrm>
            <a:off x="698499" y="2014270"/>
            <a:ext cx="10736879" cy="76944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485775" lvl="1" indent="0" hangingPunct="1">
              <a:lnSpc>
                <a:spcPct val="100000"/>
              </a:lnSpc>
              <a:spcAft>
                <a:spcPts val="1200"/>
              </a:spcAft>
              <a:buFont typeface="Arial"/>
              <a:buNone/>
              <a:defRPr sz="2000">
                <a:solidFill>
                  <a:srgbClr val="000000"/>
                </a:solidFill>
              </a:defRPr>
            </a:pPr>
            <a:r>
              <a:rPr lang="en-GB" sz="2000" dirty="0">
                <a:solidFill>
                  <a:srgbClr val="000000"/>
                </a:solidFill>
              </a:rPr>
              <a:t>Used to add/update a student’s grade after an assessment board closes.</a:t>
            </a:r>
          </a:p>
          <a:p>
            <a:pPr marL="485775" lvl="1" indent="0" hangingPunct="1">
              <a:lnSpc>
                <a:spcPct val="100000"/>
              </a:lnSpc>
              <a:spcAft>
                <a:spcPts val="1200"/>
              </a:spcAft>
              <a:buFont typeface="Arial"/>
              <a:buNone/>
              <a:defRPr sz="2000">
                <a:solidFill>
                  <a:srgbClr val="000000"/>
                </a:solidFill>
              </a:defRPr>
            </a:pPr>
            <a:r>
              <a:rPr lang="en-GB" sz="2000" dirty="0">
                <a:solidFill>
                  <a:srgbClr val="000000"/>
                </a:solidFill>
              </a:rPr>
              <a:t>One use: to action the outcome of (some) Academic Misconduct investigations.</a:t>
            </a:r>
          </a:p>
        </p:txBody>
      </p:sp>
      <p:graphicFrame>
        <p:nvGraphicFramePr>
          <p:cNvPr id="6" name="Chart 5">
            <a:extLst>
              <a:ext uri="{FF2B5EF4-FFF2-40B4-BE49-F238E27FC236}">
                <a16:creationId xmlns:a16="http://schemas.microsoft.com/office/drawing/2014/main" id="{8481CC35-464D-7DFA-C1EA-EBE1CFE77F89}"/>
              </a:ext>
            </a:extLst>
          </p:cNvPr>
          <p:cNvGraphicFramePr/>
          <p:nvPr>
            <p:extLst>
              <p:ext uri="{D42A27DB-BD31-4B8C-83A1-F6EECF244321}">
                <p14:modId xmlns:p14="http://schemas.microsoft.com/office/powerpoint/2010/main" val="3024183398"/>
              </p:ext>
            </p:extLst>
          </p:nvPr>
        </p:nvGraphicFramePr>
        <p:xfrm>
          <a:off x="698499" y="3140702"/>
          <a:ext cx="8658152" cy="2365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79677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C0877-DA5A-B702-43B0-F7CA24F1E2F3}"/>
            </a:ext>
          </a:extLst>
        </p:cNvPr>
        <p:cNvGrpSpPr/>
        <p:nvPr/>
      </p:nvGrpSpPr>
      <p:grpSpPr>
        <a:xfrm>
          <a:off x="0" y="0"/>
          <a:ext cx="0" cy="0"/>
          <a:chOff x="0" y="0"/>
          <a:chExt cx="0" cy="0"/>
        </a:xfrm>
      </p:grpSpPr>
      <p:sp>
        <p:nvSpPr>
          <p:cNvPr id="391" name="Slide title – alternative bullet points  on indigo template">
            <a:extLst>
              <a:ext uri="{FF2B5EF4-FFF2-40B4-BE49-F238E27FC236}">
                <a16:creationId xmlns:a16="http://schemas.microsoft.com/office/drawing/2014/main" id="{EBC29973-D98C-84A8-677B-860468DBBEF0}"/>
              </a:ext>
            </a:extLst>
          </p:cNvPr>
          <p:cNvSpPr txBox="1">
            <a:spLocks noGrp="1"/>
          </p:cNvSpPr>
          <p:nvPr>
            <p:ph type="title"/>
          </p:nvPr>
        </p:nvSpPr>
        <p:spPr>
          <a:prstGeom prst="rect">
            <a:avLst/>
          </a:prstGeom>
        </p:spPr>
        <p:txBody>
          <a:bodyPr>
            <a:normAutofit/>
          </a:bodyPr>
          <a:lstStyle/>
          <a:p>
            <a:pPr defTabSz="594359">
              <a:defRPr sz="2209"/>
            </a:pPr>
            <a:r>
              <a:rPr lang="en-GB" sz="3600" dirty="0">
                <a:solidFill>
                  <a:srgbClr val="2E2452"/>
                </a:solidFill>
              </a:rPr>
              <a:t>Assessment Economics</a:t>
            </a:r>
            <a:endParaRPr sz="3600" dirty="0">
              <a:solidFill>
                <a:srgbClr val="2E2452"/>
              </a:solidFill>
            </a:endParaRPr>
          </a:p>
        </p:txBody>
      </p:sp>
      <p:sp>
        <p:nvSpPr>
          <p:cNvPr id="3" name="Text Placeholder 2">
            <a:extLst>
              <a:ext uri="{FF2B5EF4-FFF2-40B4-BE49-F238E27FC236}">
                <a16:creationId xmlns:a16="http://schemas.microsoft.com/office/drawing/2014/main" id="{9FA1112B-149B-ABA0-A658-59D5632A3B0D}"/>
              </a:ext>
            </a:extLst>
          </p:cNvPr>
          <p:cNvSpPr>
            <a:spLocks noGrp="1"/>
          </p:cNvSpPr>
          <p:nvPr>
            <p:ph type="body" sz="quarter" idx="21"/>
          </p:nvPr>
        </p:nvSpPr>
        <p:spPr/>
        <p:txBody>
          <a:bodyPr/>
          <a:lstStyle/>
          <a:p>
            <a:endParaRPr lang="en-GB"/>
          </a:p>
        </p:txBody>
      </p:sp>
      <p:sp>
        <p:nvSpPr>
          <p:cNvPr id="5" name="Text Placeholder 4">
            <a:extLst>
              <a:ext uri="{FF2B5EF4-FFF2-40B4-BE49-F238E27FC236}">
                <a16:creationId xmlns:a16="http://schemas.microsoft.com/office/drawing/2014/main" id="{1E5B3D54-DBBD-5AA4-B449-BE4C2EC67E8B}"/>
              </a:ext>
            </a:extLst>
          </p:cNvPr>
          <p:cNvSpPr>
            <a:spLocks noGrp="1"/>
          </p:cNvSpPr>
          <p:nvPr>
            <p:ph type="body" sz="half" idx="22"/>
          </p:nvPr>
        </p:nvSpPr>
        <p:spPr>
          <a:xfrm>
            <a:off x="698500" y="1584987"/>
            <a:ext cx="9528175" cy="258532"/>
          </a:xfrm>
        </p:spPr>
        <p:txBody>
          <a:bodyPr/>
          <a:lstStyle/>
          <a:p>
            <a:pPr marL="0" indent="0">
              <a:buNone/>
            </a:pPr>
            <a:r>
              <a:rPr lang="en-GB" dirty="0">
                <a:solidFill>
                  <a:schemeClr val="tx1"/>
                </a:solidFill>
              </a:rPr>
              <a:t>Does any of this work in a class of 200 students?</a:t>
            </a:r>
          </a:p>
        </p:txBody>
      </p:sp>
      <p:sp>
        <p:nvSpPr>
          <p:cNvPr id="2" name="TextBox 1">
            <a:extLst>
              <a:ext uri="{FF2B5EF4-FFF2-40B4-BE49-F238E27FC236}">
                <a16:creationId xmlns:a16="http://schemas.microsoft.com/office/drawing/2014/main" id="{DAE20DCE-2607-B0B5-2332-D66FA5E16930}"/>
              </a:ext>
            </a:extLst>
          </p:cNvPr>
          <p:cNvSpPr txBox="1"/>
          <p:nvPr/>
        </p:nvSpPr>
        <p:spPr>
          <a:xfrm>
            <a:off x="990741" y="3715688"/>
            <a:ext cx="3077825" cy="1454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180 minute exam</a:t>
            </a:r>
          </a:p>
          <a:p>
            <a:pPr marL="0" marR="0" indent="0" algn="l" defTabSz="914400" rtl="0" fontAlgn="auto" latinLnBrk="0" hangingPunct="0">
              <a:lnSpc>
                <a:spcPct val="100000"/>
              </a:lnSpc>
              <a:spcBef>
                <a:spcPts val="0"/>
              </a:spcBef>
              <a:spcAft>
                <a:spcPts val="0"/>
              </a:spcAft>
              <a:buClrTx/>
              <a:buSzTx/>
              <a:buFontTx/>
              <a:buNone/>
              <a:tabLst/>
            </a:pPr>
            <a:r>
              <a:rPr lang="en-GB" dirty="0"/>
              <a:t>120 minute exam + 6 minute viva</a:t>
            </a:r>
          </a:p>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60 minute exam + 12 minute viva</a:t>
            </a:r>
          </a:p>
          <a:p>
            <a:pPr marL="0" marR="0" indent="0" algn="l" defTabSz="914400" rtl="0" fontAlgn="auto" latinLnBrk="0" hangingPunct="0">
              <a:lnSpc>
                <a:spcPct val="100000"/>
              </a:lnSpc>
              <a:spcBef>
                <a:spcPts val="0"/>
              </a:spcBef>
              <a:spcAft>
                <a:spcPts val="0"/>
              </a:spcAft>
              <a:buClrTx/>
              <a:buSzTx/>
              <a:buFontTx/>
              <a:buNone/>
              <a:tabLst/>
            </a:pPr>
            <a:r>
              <a:rPr lang="en-GB" dirty="0"/>
              <a:t>3 times 6 minute </a:t>
            </a:r>
            <a:r>
              <a:rPr lang="en-GB" dirty="0" err="1"/>
              <a:t>vivas</a:t>
            </a:r>
            <a:endParaRPr lang="en-GB" dirty="0"/>
          </a:p>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12 minute review of final submission + 6 </a:t>
            </a:r>
            <a:r>
              <a:rPr lang="en-GB" dirty="0"/>
              <a:t>minute viva</a:t>
            </a:r>
            <a:endParaRPr kumimoji="0" lang="en-GB" sz="1600" b="0" i="0" u="none" strike="noStrike" cap="none" spc="0" normalizeH="0" baseline="0" dirty="0">
              <a:ln>
                <a:noFill/>
              </a:ln>
              <a:solidFill>
                <a:srgbClr val="000000"/>
              </a:solidFill>
              <a:effectLst/>
              <a:uFillTx/>
              <a:latin typeface="Arial"/>
              <a:ea typeface="Arial"/>
              <a:cs typeface="Arial"/>
              <a:sym typeface="Arial"/>
            </a:endParaRPr>
          </a:p>
        </p:txBody>
      </p:sp>
      <p:sp>
        <p:nvSpPr>
          <p:cNvPr id="4" name="Right Brace 3">
            <a:extLst>
              <a:ext uri="{FF2B5EF4-FFF2-40B4-BE49-F238E27FC236}">
                <a16:creationId xmlns:a16="http://schemas.microsoft.com/office/drawing/2014/main" id="{295B60F1-DEED-5C26-7164-2406CFC56BF2}"/>
              </a:ext>
            </a:extLst>
          </p:cNvPr>
          <p:cNvSpPr/>
          <p:nvPr/>
        </p:nvSpPr>
        <p:spPr>
          <a:xfrm>
            <a:off x="5885380" y="3715687"/>
            <a:ext cx="421240" cy="1256637"/>
          </a:xfrm>
          <a:prstGeom prst="rightBrace">
            <a:avLst/>
          </a:prstGeom>
          <a:noFill/>
          <a:ln w="381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pic>
        <p:nvPicPr>
          <p:cNvPr id="6" name="Graphic 5" descr="Hourglass">
            <a:extLst>
              <a:ext uri="{FF2B5EF4-FFF2-40B4-BE49-F238E27FC236}">
                <a16:creationId xmlns:a16="http://schemas.microsoft.com/office/drawing/2014/main" id="{19678549-16DD-3A3F-EE02-34593DF447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3401" y="3760875"/>
            <a:ext cx="914400" cy="1129703"/>
          </a:xfrm>
          <a:prstGeom prst="rect">
            <a:avLst/>
          </a:prstGeom>
        </p:spPr>
      </p:pic>
      <p:sp>
        <p:nvSpPr>
          <p:cNvPr id="7" name="TextBox 6">
            <a:extLst>
              <a:ext uri="{FF2B5EF4-FFF2-40B4-BE49-F238E27FC236}">
                <a16:creationId xmlns:a16="http://schemas.microsoft.com/office/drawing/2014/main" id="{77657D69-3D8F-4FAB-ACBA-6BF3D7902F00}"/>
              </a:ext>
            </a:extLst>
          </p:cNvPr>
          <p:cNvSpPr txBox="1"/>
          <p:nvPr/>
        </p:nvSpPr>
        <p:spPr>
          <a:xfrm>
            <a:off x="7354582" y="4229736"/>
            <a:ext cx="3077825" cy="369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18 minutes per student</a:t>
            </a:r>
          </a:p>
        </p:txBody>
      </p:sp>
      <p:sp>
        <p:nvSpPr>
          <p:cNvPr id="8" name="Text Placeholder 4">
            <a:extLst>
              <a:ext uri="{FF2B5EF4-FFF2-40B4-BE49-F238E27FC236}">
                <a16:creationId xmlns:a16="http://schemas.microsoft.com/office/drawing/2014/main" id="{6B80EEDB-B166-2C26-6028-EE5CF764FBCD}"/>
              </a:ext>
            </a:extLst>
          </p:cNvPr>
          <p:cNvSpPr txBox="1">
            <a:spLocks/>
          </p:cNvSpPr>
          <p:nvPr/>
        </p:nvSpPr>
        <p:spPr>
          <a:xfrm>
            <a:off x="698500" y="2185113"/>
            <a:ext cx="9528175" cy="2585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Font typeface="Arial"/>
              <a:buNone/>
            </a:pPr>
            <a:r>
              <a:rPr lang="en-GB" dirty="0">
                <a:solidFill>
                  <a:schemeClr val="tx1"/>
                </a:solidFill>
              </a:rPr>
              <a:t>Middlesex has a maximum seminar/workshop size of 30 students.</a:t>
            </a:r>
          </a:p>
        </p:txBody>
      </p:sp>
      <p:sp>
        <p:nvSpPr>
          <p:cNvPr id="9" name="Text Placeholder 4">
            <a:extLst>
              <a:ext uri="{FF2B5EF4-FFF2-40B4-BE49-F238E27FC236}">
                <a16:creationId xmlns:a16="http://schemas.microsoft.com/office/drawing/2014/main" id="{677AAEC5-044C-F0D1-2B48-8BB33E6CE33A}"/>
              </a:ext>
            </a:extLst>
          </p:cNvPr>
          <p:cNvSpPr txBox="1">
            <a:spLocks/>
          </p:cNvSpPr>
          <p:nvPr/>
        </p:nvSpPr>
        <p:spPr>
          <a:xfrm>
            <a:off x="698499" y="3278656"/>
            <a:ext cx="9528175" cy="2585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Font typeface="Arial"/>
              <a:buNone/>
            </a:pPr>
            <a:r>
              <a:rPr lang="en-GB" dirty="0">
                <a:solidFill>
                  <a:schemeClr val="tx1"/>
                </a:solidFill>
              </a:rPr>
              <a:t>Received wisdom: exams are 10 times faster to mark than to sit.</a:t>
            </a:r>
          </a:p>
        </p:txBody>
      </p:sp>
      <p:sp>
        <p:nvSpPr>
          <p:cNvPr id="12" name="Right Brace 11">
            <a:extLst>
              <a:ext uri="{FF2B5EF4-FFF2-40B4-BE49-F238E27FC236}">
                <a16:creationId xmlns:a16="http://schemas.microsoft.com/office/drawing/2014/main" id="{8880C1BE-5374-4FE3-0544-8B1A8AB3FD37}"/>
              </a:ext>
            </a:extLst>
          </p:cNvPr>
          <p:cNvSpPr/>
          <p:nvPr/>
        </p:nvSpPr>
        <p:spPr>
          <a:xfrm rot="5400000">
            <a:off x="2416516" y="3560926"/>
            <a:ext cx="421240" cy="3272790"/>
          </a:xfrm>
          <a:prstGeom prst="rightBrace">
            <a:avLst/>
          </a:prstGeom>
          <a:noFill/>
          <a:ln w="381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13" name="TextBox 12">
            <a:extLst>
              <a:ext uri="{FF2B5EF4-FFF2-40B4-BE49-F238E27FC236}">
                <a16:creationId xmlns:a16="http://schemas.microsoft.com/office/drawing/2014/main" id="{C9024B45-4CCE-FF89-9836-D8E3C3D02AC4}"/>
              </a:ext>
            </a:extLst>
          </p:cNvPr>
          <p:cNvSpPr txBox="1"/>
          <p:nvPr/>
        </p:nvSpPr>
        <p:spPr>
          <a:xfrm>
            <a:off x="1965497" y="5527891"/>
            <a:ext cx="3077825" cy="7517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Draft submission is familiar from timetabled sessions.</a:t>
            </a:r>
          </a:p>
          <a:p>
            <a:pPr marL="0" marR="0" indent="0" algn="l" defTabSz="914400" rtl="0" fontAlgn="auto" latinLnBrk="0" hangingPunct="0">
              <a:lnSpc>
                <a:spcPct val="100000"/>
              </a:lnSpc>
              <a:spcBef>
                <a:spcPts val="0"/>
              </a:spcBef>
              <a:spcAft>
                <a:spcPts val="0"/>
              </a:spcAft>
              <a:buClrTx/>
              <a:buSzTx/>
              <a:buFontTx/>
              <a:buNone/>
              <a:tabLst/>
            </a:pPr>
            <a:r>
              <a:rPr lang="en-GB" dirty="0"/>
              <a:t>Version history: have previous comments been actioned?</a:t>
            </a:r>
            <a:endParaRPr kumimoji="0" lang="en-GB" sz="16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6667809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6E640-7D2D-34AF-FF22-B8F2FC62FF45}"/>
            </a:ext>
          </a:extLst>
        </p:cNvPr>
        <p:cNvGrpSpPr/>
        <p:nvPr/>
      </p:nvGrpSpPr>
      <p:grpSpPr>
        <a:xfrm>
          <a:off x="0" y="0"/>
          <a:ext cx="0" cy="0"/>
          <a:chOff x="0" y="0"/>
          <a:chExt cx="0" cy="0"/>
        </a:xfrm>
      </p:grpSpPr>
      <p:sp>
        <p:nvSpPr>
          <p:cNvPr id="448" name="divider page title  goes here">
            <a:extLst>
              <a:ext uri="{FF2B5EF4-FFF2-40B4-BE49-F238E27FC236}">
                <a16:creationId xmlns:a16="http://schemas.microsoft.com/office/drawing/2014/main" id="{AA13A099-4813-D702-18EB-B9966B64B75B}"/>
              </a:ext>
            </a:extLst>
          </p:cNvPr>
          <p:cNvSpPr txBox="1">
            <a:spLocks noGrp="1"/>
          </p:cNvSpPr>
          <p:nvPr>
            <p:ph type="title"/>
          </p:nvPr>
        </p:nvSpPr>
        <p:spPr>
          <a:prstGeom prst="rect">
            <a:avLst/>
          </a:prstGeom>
        </p:spPr>
        <p:txBody>
          <a:bodyPr>
            <a:normAutofit/>
          </a:bodyPr>
          <a:lstStyle/>
          <a:p>
            <a:r>
              <a:rPr lang="en-GB" sz="4000" dirty="0"/>
              <a:t>Summary and </a:t>
            </a:r>
            <a:r>
              <a:rPr lang="en-GB" sz="4000" dirty="0" err="1"/>
              <a:t>REcommendations</a:t>
            </a:r>
            <a:endParaRPr sz="4000" dirty="0"/>
          </a:p>
        </p:txBody>
      </p:sp>
      <p:sp>
        <p:nvSpPr>
          <p:cNvPr id="6" name="Text Placeholder 5">
            <a:extLst>
              <a:ext uri="{FF2B5EF4-FFF2-40B4-BE49-F238E27FC236}">
                <a16:creationId xmlns:a16="http://schemas.microsoft.com/office/drawing/2014/main" id="{0BD3F4E7-7532-8EB2-9A55-9B6F6BC293EF}"/>
              </a:ext>
            </a:extLst>
          </p:cNvPr>
          <p:cNvSpPr>
            <a:spLocks noGrp="1"/>
          </p:cNvSpPr>
          <p:nvPr>
            <p:ph type="body" sz="half" idx="1"/>
          </p:nvPr>
        </p:nvSpPr>
        <p:spPr/>
        <p:txBody>
          <a:bodyPr/>
          <a:lstStyle/>
          <a:p>
            <a:endParaRPr lang="en-GB"/>
          </a:p>
        </p:txBody>
      </p:sp>
    </p:spTree>
    <p:extLst>
      <p:ext uri="{BB962C8B-B14F-4D97-AF65-F5344CB8AC3E}">
        <p14:creationId xmlns:p14="http://schemas.microsoft.com/office/powerpoint/2010/main" val="386166098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lide title – alternative bullet points  on indigo template"/>
          <p:cNvSpPr txBox="1">
            <a:spLocks noGrp="1"/>
          </p:cNvSpPr>
          <p:nvPr>
            <p:ph type="title"/>
          </p:nvPr>
        </p:nvSpPr>
        <p:spPr>
          <a:prstGeom prst="rect">
            <a:avLst/>
          </a:prstGeom>
        </p:spPr>
        <p:txBody>
          <a:bodyPr>
            <a:normAutofit/>
          </a:bodyPr>
          <a:lstStyle/>
          <a:p>
            <a:pPr defTabSz="594359">
              <a:defRPr sz="2209"/>
            </a:pPr>
            <a:r>
              <a:rPr lang="en-GB" sz="3600" dirty="0">
                <a:solidFill>
                  <a:srgbClr val="2E2452"/>
                </a:solidFill>
              </a:rPr>
              <a:t>Recommendations for GENAI</a:t>
            </a:r>
            <a:endParaRPr sz="3600" dirty="0">
              <a:solidFill>
                <a:srgbClr val="2E2452"/>
              </a:solidFill>
            </a:endParaRPr>
          </a:p>
        </p:txBody>
      </p:sp>
      <p:sp>
        <p:nvSpPr>
          <p:cNvPr id="3" name="Text Placeholder 2">
            <a:extLst>
              <a:ext uri="{FF2B5EF4-FFF2-40B4-BE49-F238E27FC236}">
                <a16:creationId xmlns:a16="http://schemas.microsoft.com/office/drawing/2014/main" id="{B4E06F26-2AE2-4709-A014-004BC9C73D2F}"/>
              </a:ext>
            </a:extLst>
          </p:cNvPr>
          <p:cNvSpPr>
            <a:spLocks noGrp="1"/>
          </p:cNvSpPr>
          <p:nvPr>
            <p:ph type="body" sz="quarter" idx="21"/>
          </p:nvPr>
        </p:nvSpPr>
        <p:spPr/>
        <p:txBody>
          <a:bodyPr/>
          <a:lstStyle/>
          <a:p>
            <a:endParaRPr lang="en-GB"/>
          </a:p>
        </p:txBody>
      </p:sp>
      <p:sp>
        <p:nvSpPr>
          <p:cNvPr id="6" name="Text Placeholder 5">
            <a:extLst>
              <a:ext uri="{FF2B5EF4-FFF2-40B4-BE49-F238E27FC236}">
                <a16:creationId xmlns:a16="http://schemas.microsoft.com/office/drawing/2014/main" id="{E8DC4C14-2458-7A22-21BC-4A66EFAE70C2}"/>
              </a:ext>
            </a:extLst>
          </p:cNvPr>
          <p:cNvSpPr>
            <a:spLocks noGrp="1"/>
          </p:cNvSpPr>
          <p:nvPr>
            <p:ph type="body" sz="half" idx="22"/>
          </p:nvPr>
        </p:nvSpPr>
        <p:spPr>
          <a:xfrm>
            <a:off x="698500" y="1584987"/>
            <a:ext cx="9528175" cy="1034129"/>
          </a:xfrm>
        </p:spPr>
        <p:txBody>
          <a:bodyPr/>
          <a:lstStyle/>
          <a:p>
            <a:r>
              <a:rPr lang="en-GB" dirty="0">
                <a:solidFill>
                  <a:schemeClr val="tx1"/>
                </a:solidFill>
              </a:rPr>
              <a:t>Summative assessment time during scheduled sessions.</a:t>
            </a:r>
          </a:p>
          <a:p>
            <a:pPr lvl="1"/>
            <a:r>
              <a:rPr lang="en-GB" dirty="0">
                <a:solidFill>
                  <a:schemeClr val="tx1"/>
                </a:solidFill>
              </a:rPr>
              <a:t>Support students with appropriate use of GenAI during sessions.</a:t>
            </a:r>
          </a:p>
          <a:p>
            <a:pPr lvl="1"/>
            <a:r>
              <a:rPr lang="en-GB" dirty="0">
                <a:solidFill>
                  <a:schemeClr val="tx1"/>
                </a:solidFill>
              </a:rPr>
              <a:t>Flip: homework is to write-up, check understanding and bring questions.</a:t>
            </a:r>
          </a:p>
          <a:p>
            <a:pPr lvl="1"/>
            <a:r>
              <a:rPr lang="en-GB" dirty="0">
                <a:solidFill>
                  <a:schemeClr val="tx1"/>
                </a:solidFill>
              </a:rPr>
              <a:t>Mark scheme can emphasise the process (through reflection).</a:t>
            </a:r>
          </a:p>
        </p:txBody>
      </p:sp>
      <p:sp>
        <p:nvSpPr>
          <p:cNvPr id="7" name="Text Placeholder 5">
            <a:extLst>
              <a:ext uri="{FF2B5EF4-FFF2-40B4-BE49-F238E27FC236}">
                <a16:creationId xmlns:a16="http://schemas.microsoft.com/office/drawing/2014/main" id="{484F0E67-E1FA-287B-924B-7A6318DF1DC2}"/>
              </a:ext>
            </a:extLst>
          </p:cNvPr>
          <p:cNvSpPr txBox="1">
            <a:spLocks/>
          </p:cNvSpPr>
          <p:nvPr/>
        </p:nvSpPr>
        <p:spPr>
          <a:xfrm>
            <a:off x="698499" y="2766163"/>
            <a:ext cx="9528175" cy="18097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hangingPunct="1"/>
            <a:r>
              <a:rPr lang="en-GB" dirty="0">
                <a:solidFill>
                  <a:schemeClr val="tx1"/>
                </a:solidFill>
              </a:rPr>
              <a:t>Summative conversations (viva voces).</a:t>
            </a:r>
          </a:p>
          <a:p>
            <a:pPr lvl="1" hangingPunct="1"/>
            <a:r>
              <a:rPr lang="en-GB" dirty="0">
                <a:solidFill>
                  <a:schemeClr val="tx1"/>
                </a:solidFill>
              </a:rPr>
              <a:t>Naturally implemented with personalised assessment (student choice).</a:t>
            </a:r>
          </a:p>
          <a:p>
            <a:pPr lvl="1" hangingPunct="1"/>
            <a:r>
              <a:rPr lang="en-GB" dirty="0">
                <a:solidFill>
                  <a:schemeClr val="tx1"/>
                </a:solidFill>
              </a:rPr>
              <a:t>Authentic output: write a document then defend it in a meeting.</a:t>
            </a:r>
          </a:p>
          <a:p>
            <a:pPr lvl="1" hangingPunct="1"/>
            <a:r>
              <a:rPr lang="en-GB" dirty="0">
                <a:solidFill>
                  <a:schemeClr val="tx1"/>
                </a:solidFill>
              </a:rPr>
              <a:t>Students must understand their written submissions (even if authored by GenAI).</a:t>
            </a:r>
          </a:p>
          <a:p>
            <a:pPr lvl="1" hangingPunct="1"/>
            <a:r>
              <a:rPr lang="en-GB" dirty="0">
                <a:solidFill>
                  <a:schemeClr val="tx1"/>
                </a:solidFill>
              </a:rPr>
              <a:t>Consider an analogue of Confidence-Based Marking.</a:t>
            </a:r>
          </a:p>
          <a:p>
            <a:pPr lvl="1" hangingPunct="1"/>
            <a:endParaRPr lang="en-GB" dirty="0">
              <a:solidFill>
                <a:schemeClr val="tx1"/>
              </a:solidFill>
            </a:endParaRPr>
          </a:p>
        </p:txBody>
      </p:sp>
      <p:sp>
        <p:nvSpPr>
          <p:cNvPr id="8" name="Text Placeholder 5">
            <a:extLst>
              <a:ext uri="{FF2B5EF4-FFF2-40B4-BE49-F238E27FC236}">
                <a16:creationId xmlns:a16="http://schemas.microsoft.com/office/drawing/2014/main" id="{EA5730ED-8B62-290D-1CEC-F5D82324EB1A}"/>
              </a:ext>
            </a:extLst>
          </p:cNvPr>
          <p:cNvSpPr txBox="1">
            <a:spLocks/>
          </p:cNvSpPr>
          <p:nvPr/>
        </p:nvSpPr>
        <p:spPr>
          <a:xfrm>
            <a:off x="698499" y="4722937"/>
            <a:ext cx="9528175" cy="5170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hangingPunct="1"/>
            <a:r>
              <a:rPr lang="en-GB" dirty="0">
                <a:solidFill>
                  <a:schemeClr val="tx1"/>
                </a:solidFill>
              </a:rPr>
              <a:t>Document (and assess) the process, sanction specific use of GenAI.</a:t>
            </a:r>
          </a:p>
          <a:p>
            <a:pPr lvl="1" hangingPunct="1"/>
            <a:r>
              <a:rPr lang="en-GB" dirty="0">
                <a:solidFill>
                  <a:schemeClr val="tx1"/>
                </a:solidFill>
              </a:rPr>
              <a:t>Consider monitoring through version control.</a:t>
            </a:r>
          </a:p>
        </p:txBody>
      </p:sp>
      <p:sp>
        <p:nvSpPr>
          <p:cNvPr id="9" name="Text Placeholder 5">
            <a:extLst>
              <a:ext uri="{FF2B5EF4-FFF2-40B4-BE49-F238E27FC236}">
                <a16:creationId xmlns:a16="http://schemas.microsoft.com/office/drawing/2014/main" id="{68F6F918-BADF-067B-D9DE-134A766F2BCA}"/>
              </a:ext>
            </a:extLst>
          </p:cNvPr>
          <p:cNvSpPr txBox="1">
            <a:spLocks/>
          </p:cNvSpPr>
          <p:nvPr/>
        </p:nvSpPr>
        <p:spPr>
          <a:xfrm>
            <a:off x="698499" y="5387050"/>
            <a:ext cx="9528175" cy="5170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hangingPunct="1"/>
            <a:r>
              <a:rPr lang="en-GB" dirty="0">
                <a:solidFill>
                  <a:schemeClr val="tx1"/>
                </a:solidFill>
              </a:rPr>
              <a:t>Support and assess “learn a new skill using GenAI”.</a:t>
            </a:r>
          </a:p>
          <a:p>
            <a:pPr hangingPunct="1"/>
            <a:r>
              <a:rPr lang="en-GB" dirty="0">
                <a:solidFill>
                  <a:schemeClr val="tx1"/>
                </a:solidFill>
              </a:rPr>
              <a:t>Include critical comparison to GenAI output.</a:t>
            </a:r>
          </a:p>
        </p:txBody>
      </p:sp>
    </p:spTree>
    <p:extLst>
      <p:ext uri="{BB962C8B-B14F-4D97-AF65-F5344CB8AC3E}">
        <p14:creationId xmlns:p14="http://schemas.microsoft.com/office/powerpoint/2010/main" val="121603477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divider page title  goes here"/>
          <p:cNvSpPr txBox="1">
            <a:spLocks noGrp="1"/>
          </p:cNvSpPr>
          <p:nvPr>
            <p:ph type="title"/>
          </p:nvPr>
        </p:nvSpPr>
        <p:spPr>
          <a:xfrm>
            <a:off x="698500" y="439817"/>
            <a:ext cx="4038032" cy="1325564"/>
          </a:xfrm>
          <a:prstGeom prst="rect">
            <a:avLst/>
          </a:prstGeom>
        </p:spPr>
        <p:txBody>
          <a:bodyPr>
            <a:normAutofit/>
          </a:bodyPr>
          <a:lstStyle/>
          <a:p>
            <a:r>
              <a:rPr lang="en-GB" sz="4000"/>
              <a:t>Questions?</a:t>
            </a:r>
          </a:p>
        </p:txBody>
      </p:sp>
      <p:sp>
        <p:nvSpPr>
          <p:cNvPr id="3" name="TextBox 2"/>
          <p:cNvSpPr txBox="1"/>
          <p:nvPr/>
        </p:nvSpPr>
        <p:spPr>
          <a:xfrm>
            <a:off x="515893" y="2405663"/>
            <a:ext cx="11493500" cy="2888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a:lnSpc>
                <a:spcPct val="150000"/>
              </a:lnSpc>
            </a:pPr>
            <a:r>
              <a:rPr lang="en-GB" sz="2000" dirty="0">
                <a:solidFill>
                  <a:schemeClr val="bg1"/>
                </a:solidFill>
              </a:rPr>
              <a:t>Dr Alison Megeney 		</a:t>
            </a:r>
            <a:r>
              <a:rPr lang="en-GB" sz="2000" dirty="0">
                <a:solidFill>
                  <a:schemeClr val="bg1"/>
                </a:solidFill>
                <a:hlinkClick r:id="rId3">
                  <a:extLst>
                    <a:ext uri="{A12FA001-AC4F-418D-AE19-62706E023703}">
                      <ahyp:hlinkClr xmlns:ahyp="http://schemas.microsoft.com/office/drawing/2018/hyperlinkcolor" val="tx"/>
                    </a:ext>
                  </a:extLst>
                </a:hlinkClick>
              </a:rPr>
              <a:t>a.megeney@mdx.ac.uk</a:t>
            </a:r>
            <a:r>
              <a:rPr lang="en-GB" sz="2000" dirty="0">
                <a:solidFill>
                  <a:schemeClr val="bg1"/>
                </a:solidFill>
              </a:rPr>
              <a:t> 			@DrAliMegs</a:t>
            </a:r>
            <a:endParaRPr lang="en-US" sz="2000" dirty="0">
              <a:solidFill>
                <a:schemeClr val="bg1"/>
              </a:solidFill>
            </a:endParaRPr>
          </a:p>
          <a:p>
            <a:pPr>
              <a:lnSpc>
                <a:spcPct val="150000"/>
              </a:lnSpc>
            </a:pPr>
            <a:r>
              <a:rPr lang="en-GB" sz="2000" dirty="0">
                <a:solidFill>
                  <a:schemeClr val="bg1"/>
                </a:solidFill>
              </a:rPr>
              <a:t>Dr Nick Sharples 		</a:t>
            </a:r>
            <a:r>
              <a:rPr lang="en-GB" sz="2000" dirty="0">
                <a:solidFill>
                  <a:schemeClr val="bg1"/>
                </a:solidFill>
                <a:hlinkClick r:id="rId4">
                  <a:extLst>
                    <a:ext uri="{A12FA001-AC4F-418D-AE19-62706E023703}">
                      <ahyp:hlinkClr xmlns:ahyp="http://schemas.microsoft.com/office/drawing/2018/hyperlinkcolor" val="tx"/>
                    </a:ext>
                  </a:extLst>
                </a:hlinkClick>
              </a:rPr>
              <a:t>n.sharples@mdx.ac.uk</a:t>
            </a:r>
            <a:r>
              <a:rPr lang="en-GB" sz="2000" dirty="0">
                <a:solidFill>
                  <a:schemeClr val="bg1"/>
                </a:solidFill>
              </a:rPr>
              <a:t> 			@nick_Sharples</a:t>
            </a:r>
          </a:p>
          <a:p>
            <a:pPr>
              <a:lnSpc>
                <a:spcPct val="150000"/>
              </a:lnSpc>
            </a:pPr>
            <a:r>
              <a:rPr lang="en-GB" sz="2000" dirty="0">
                <a:solidFill>
                  <a:schemeClr val="bg1"/>
                </a:solidFill>
              </a:rPr>
              <a:t>Dr Matthew Jones 		</a:t>
            </a:r>
            <a:r>
              <a:rPr lang="en-GB" sz="2000" dirty="0">
                <a:solidFill>
                  <a:schemeClr val="bg1"/>
                </a:solidFill>
                <a:hlinkClick r:id="rId5">
                  <a:extLst>
                    <a:ext uri="{A12FA001-AC4F-418D-AE19-62706E023703}">
                      <ahyp:hlinkClr xmlns:ahyp="http://schemas.microsoft.com/office/drawing/2018/hyperlinkcolor" val="tx"/>
                    </a:ext>
                  </a:extLst>
                </a:hlinkClick>
              </a:rPr>
              <a:t>matthew.m.jones@ucl.ac.uk</a:t>
            </a:r>
            <a:r>
              <a:rPr lang="en-GB" sz="2000" dirty="0">
                <a:solidFill>
                  <a:schemeClr val="bg1"/>
                </a:solidFill>
              </a:rPr>
              <a:t> 		@doc_jones1</a:t>
            </a:r>
          </a:p>
          <a:p>
            <a:pPr>
              <a:lnSpc>
                <a:spcPct val="150000"/>
              </a:lnSpc>
            </a:pPr>
            <a:r>
              <a:rPr lang="en-GB" sz="2000" dirty="0">
                <a:solidFill>
                  <a:schemeClr val="bg1"/>
                </a:solidFill>
              </a:rPr>
              <a:t>Dr Zainab Kazim Ali		</a:t>
            </a:r>
            <a:r>
              <a:rPr lang="en-GB" sz="2000" dirty="0">
                <a:solidFill>
                  <a:schemeClr val="bg1"/>
                </a:solidFill>
                <a:hlinkClick r:id="rId6"/>
              </a:rPr>
              <a:t>z.kazim@mdx.ac.uk</a:t>
            </a:r>
            <a:r>
              <a:rPr lang="en-GB" sz="2000" dirty="0">
                <a:solidFill>
                  <a:schemeClr val="bg1"/>
                </a:solidFill>
              </a:rPr>
              <a:t>			</a:t>
            </a:r>
          </a:p>
          <a:p>
            <a:pPr>
              <a:lnSpc>
                <a:spcPct val="150000"/>
              </a:lnSpc>
            </a:pPr>
            <a:r>
              <a:rPr lang="en-GB" sz="2000" dirty="0">
                <a:solidFill>
                  <a:schemeClr val="bg1"/>
                </a:solidFill>
              </a:rPr>
              <a:t>Dr Snezana Lawrence 		</a:t>
            </a:r>
            <a:r>
              <a:rPr lang="en-GB" sz="2000" dirty="0">
                <a:solidFill>
                  <a:schemeClr val="bg1"/>
                </a:solidFill>
                <a:latin typeface="Segoe UI"/>
                <a:cs typeface="Segoe UI"/>
                <a:hlinkClick r:id="rId7">
                  <a:extLst>
                    <a:ext uri="{A12FA001-AC4F-418D-AE19-62706E023703}">
                      <ahyp:hlinkClr xmlns:ahyp="http://schemas.microsoft.com/office/drawing/2018/hyperlinkcolor" val="tx"/>
                    </a:ext>
                  </a:extLst>
                </a:hlinkClick>
              </a:rPr>
              <a:t>s.lawrence@mdx.ac.uk</a:t>
            </a:r>
            <a:r>
              <a:rPr lang="en-GB" sz="2000" dirty="0">
                <a:solidFill>
                  <a:schemeClr val="bg1"/>
                </a:solidFill>
              </a:rPr>
              <a:t> 			@snezanalawrence</a:t>
            </a:r>
          </a:p>
          <a:p>
            <a:pPr>
              <a:lnSpc>
                <a:spcPct val="150000"/>
              </a:lnSpc>
            </a:pPr>
            <a:r>
              <a:rPr lang="en-GB" sz="2000" dirty="0">
                <a:solidFill>
                  <a:schemeClr val="bg1"/>
                </a:solidFill>
              </a:rPr>
              <a:t>Dr Brendan Masterson		</a:t>
            </a:r>
            <a:r>
              <a:rPr lang="en-GB" sz="2000" dirty="0">
                <a:solidFill>
                  <a:schemeClr val="bg1"/>
                </a:solidFill>
                <a:hlinkClick r:id="rId8">
                  <a:extLst>
                    <a:ext uri="{A12FA001-AC4F-418D-AE19-62706E023703}">
                      <ahyp:hlinkClr xmlns:ahyp="http://schemas.microsoft.com/office/drawing/2018/hyperlinkcolor" val="tx"/>
                    </a:ext>
                  </a:extLst>
                </a:hlinkClick>
              </a:rPr>
              <a:t>b.masterson@mdx.ac.uk</a:t>
            </a:r>
            <a:r>
              <a:rPr lang="en-GB" sz="2000" dirty="0">
                <a:solidFill>
                  <a:schemeClr val="bg1"/>
                </a:solidFill>
              </a:rPr>
              <a:t>		@BrendanMasters4</a:t>
            </a:r>
          </a:p>
          <a:p>
            <a:pPr>
              <a:lnSpc>
                <a:spcPct val="150000"/>
              </a:lnSpc>
            </a:pPr>
            <a:endParaRPr lang="en-GB" sz="2000" dirty="0">
              <a:solidFill>
                <a:schemeClr val="bg1"/>
              </a:solidFill>
            </a:endParaRPr>
          </a:p>
        </p:txBody>
      </p:sp>
      <p:sp>
        <p:nvSpPr>
          <p:cNvPr id="7" name="Text Placeholder 3">
            <a:extLst>
              <a:ext uri="{FF2B5EF4-FFF2-40B4-BE49-F238E27FC236}">
                <a16:creationId xmlns:a16="http://schemas.microsoft.com/office/drawing/2014/main" id="{69C368B5-FFA5-D6D2-8C50-BBB73F07AB9B}"/>
              </a:ext>
            </a:extLst>
          </p:cNvPr>
          <p:cNvSpPr txBox="1">
            <a:spLocks/>
          </p:cNvSpPr>
          <p:nvPr/>
        </p:nvSpPr>
        <p:spPr>
          <a:xfrm>
            <a:off x="515893" y="1864733"/>
            <a:ext cx="3754147" cy="369332"/>
          </a:xfrm>
          <a:prstGeom prst="rect">
            <a:avLst/>
          </a:prstGeom>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lnSpc>
                <a:spcPct val="100000"/>
              </a:lnSpc>
              <a:buNone/>
            </a:pPr>
            <a:r>
              <a:rPr lang="en-GB" sz="2400">
                <a:solidFill>
                  <a:schemeClr val="bg1"/>
                </a:solidFill>
              </a:rPr>
              <a:t>MESH Research Group</a:t>
            </a:r>
          </a:p>
        </p:txBody>
      </p:sp>
      <p:pic>
        <p:nvPicPr>
          <p:cNvPr id="2" name="Picture 1">
            <a:extLst>
              <a:ext uri="{FF2B5EF4-FFF2-40B4-BE49-F238E27FC236}">
                <a16:creationId xmlns:a16="http://schemas.microsoft.com/office/drawing/2014/main" id="{1CDDC8D8-5FEA-4965-9400-E02572025A59}"/>
              </a:ext>
            </a:extLst>
          </p:cNvPr>
          <p:cNvPicPr>
            <a:picLocks noChangeAspect="1"/>
          </p:cNvPicPr>
          <p:nvPr/>
        </p:nvPicPr>
        <p:blipFill>
          <a:blip r:embed="rId9"/>
          <a:stretch>
            <a:fillRect/>
          </a:stretch>
        </p:blipFill>
        <p:spPr>
          <a:xfrm>
            <a:off x="9394973" y="319940"/>
            <a:ext cx="1205687" cy="1205687"/>
          </a:xfrm>
          <a:prstGeom prst="rect">
            <a:avLst/>
          </a:prstGeom>
        </p:spPr>
      </p:pic>
      <p:sp>
        <p:nvSpPr>
          <p:cNvPr id="6" name="Text Placeholder 3">
            <a:extLst>
              <a:ext uri="{FF2B5EF4-FFF2-40B4-BE49-F238E27FC236}">
                <a16:creationId xmlns:a16="http://schemas.microsoft.com/office/drawing/2014/main" id="{561D1A15-37A5-4B57-8370-E91DB200B632}"/>
              </a:ext>
            </a:extLst>
          </p:cNvPr>
          <p:cNvSpPr txBox="1">
            <a:spLocks/>
          </p:cNvSpPr>
          <p:nvPr/>
        </p:nvSpPr>
        <p:spPr>
          <a:xfrm>
            <a:off x="8715326" y="1580715"/>
            <a:ext cx="2564979" cy="369332"/>
          </a:xfrm>
          <a:prstGeom prst="rect">
            <a:avLst/>
          </a:prstGeom>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lnSpc>
                <a:spcPct val="100000"/>
              </a:lnSpc>
              <a:buNone/>
            </a:pPr>
            <a:r>
              <a:rPr lang="en-GB" sz="2400">
                <a:solidFill>
                  <a:schemeClr val="bg1"/>
                </a:solidFill>
              </a:rPr>
              <a:t>meshresearch.org</a:t>
            </a:r>
          </a:p>
        </p:txBody>
      </p:sp>
    </p:spTree>
    <p:extLst>
      <p:ext uri="{BB962C8B-B14F-4D97-AF65-F5344CB8AC3E}">
        <p14:creationId xmlns:p14="http://schemas.microsoft.com/office/powerpoint/2010/main" val="83923013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E860-2218-7367-57B5-9E7A6F8B68D7}"/>
              </a:ext>
            </a:extLst>
          </p:cNvPr>
          <p:cNvSpPr>
            <a:spLocks noGrp="1"/>
          </p:cNvSpPr>
          <p:nvPr>
            <p:ph type="title"/>
          </p:nvPr>
        </p:nvSpPr>
        <p:spPr/>
        <p:txBody>
          <a:bodyPr>
            <a:normAutofit/>
          </a:bodyPr>
          <a:lstStyle/>
          <a:p>
            <a:r>
              <a:rPr lang="en-US" sz="3200" dirty="0">
                <a:solidFill>
                  <a:srgbClr val="2E2452"/>
                </a:solidFill>
              </a:rPr>
              <a:t>Human Judgement in Assessment</a:t>
            </a:r>
            <a:endParaRPr lang="en-US" sz="3200" dirty="0"/>
          </a:p>
        </p:txBody>
      </p:sp>
      <p:sp>
        <p:nvSpPr>
          <p:cNvPr id="3" name="Text Placeholder 2">
            <a:extLst>
              <a:ext uri="{FF2B5EF4-FFF2-40B4-BE49-F238E27FC236}">
                <a16:creationId xmlns:a16="http://schemas.microsoft.com/office/drawing/2014/main" id="{1DE13606-669D-C03E-D807-6A226ACBC305}"/>
              </a:ext>
            </a:extLst>
          </p:cNvPr>
          <p:cNvSpPr>
            <a:spLocks noGrp="1"/>
          </p:cNvSpPr>
          <p:nvPr>
            <p:ph type="body" sz="quarter" idx="21"/>
          </p:nvPr>
        </p:nvSpPr>
        <p:spPr/>
        <p:txBody>
          <a:bodyPr/>
          <a:lstStyle/>
          <a:p>
            <a:endParaRPr lang="en-US"/>
          </a:p>
        </p:txBody>
      </p:sp>
      <p:pic>
        <p:nvPicPr>
          <p:cNvPr id="5" name="Picture 4">
            <a:extLst>
              <a:ext uri="{FF2B5EF4-FFF2-40B4-BE49-F238E27FC236}">
                <a16:creationId xmlns:a16="http://schemas.microsoft.com/office/drawing/2014/main" id="{B147C426-D586-4847-A242-0F46B4F759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45" t="7353" b="77237"/>
          <a:stretch>
            <a:fillRect/>
          </a:stretch>
        </p:blipFill>
        <p:spPr>
          <a:xfrm>
            <a:off x="234676" y="1814564"/>
            <a:ext cx="7355156" cy="1614436"/>
          </a:xfrm>
          <a:prstGeom prst="rect">
            <a:avLst/>
          </a:prstGeom>
        </p:spPr>
      </p:pic>
      <p:sp>
        <p:nvSpPr>
          <p:cNvPr id="17" name="Text Placeholder 3">
            <a:extLst>
              <a:ext uri="{FF2B5EF4-FFF2-40B4-BE49-F238E27FC236}">
                <a16:creationId xmlns:a16="http://schemas.microsoft.com/office/drawing/2014/main" id="{5016989E-983F-44B9-974E-D9E0E8F474B4}"/>
              </a:ext>
            </a:extLst>
          </p:cNvPr>
          <p:cNvSpPr txBox="1">
            <a:spLocks/>
          </p:cNvSpPr>
          <p:nvPr/>
        </p:nvSpPr>
        <p:spPr>
          <a:xfrm>
            <a:off x="698500" y="1222461"/>
            <a:ext cx="4141730" cy="4431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i="1" dirty="0">
                <a:solidFill>
                  <a:srgbClr val="2E2452"/>
                </a:solidFill>
              </a:rPr>
              <a:t>Multivariable Calculus</a:t>
            </a:r>
          </a:p>
          <a:p>
            <a:pPr marL="0" indent="0" hangingPunct="1">
              <a:buNone/>
            </a:pPr>
            <a:r>
              <a:rPr lang="en-US" sz="1800" dirty="0">
                <a:solidFill>
                  <a:srgbClr val="2E2452"/>
                </a:solidFill>
              </a:rPr>
              <a:t>15 credits, level 5.</a:t>
            </a:r>
            <a:endParaRPr lang="en-US" sz="1800" i="1" dirty="0">
              <a:solidFill>
                <a:srgbClr val="2E2452"/>
              </a:solidFill>
            </a:endParaRPr>
          </a:p>
        </p:txBody>
      </p:sp>
      <p:sp>
        <p:nvSpPr>
          <p:cNvPr id="6" name="Rectangle: Rounded Corners 5">
            <a:extLst>
              <a:ext uri="{FF2B5EF4-FFF2-40B4-BE49-F238E27FC236}">
                <a16:creationId xmlns:a16="http://schemas.microsoft.com/office/drawing/2014/main" id="{1DC7F5FB-B3AB-3925-B505-2F0AF92A3842}"/>
              </a:ext>
            </a:extLst>
          </p:cNvPr>
          <p:cNvSpPr/>
          <p:nvPr/>
        </p:nvSpPr>
        <p:spPr>
          <a:xfrm>
            <a:off x="587566" y="2621782"/>
            <a:ext cx="3476625" cy="232884"/>
          </a:xfrm>
          <a:prstGeom prst="roundRect">
            <a:avLst/>
          </a:prstGeom>
          <a:solidFill>
            <a:srgbClr val="FFFF00">
              <a:alpha val="20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600" b="0" i="0" u="none" strike="noStrike" cap="none" spc="0" normalizeH="0" baseline="0">
              <a:ln>
                <a:noFill/>
              </a:ln>
              <a:solidFill>
                <a:srgbClr val="000000"/>
              </a:solidFill>
              <a:effectLst/>
              <a:highlight>
                <a:srgbClr val="FFFF00"/>
              </a:highlight>
              <a:uFillTx/>
              <a:latin typeface="+mn-lt"/>
              <a:ea typeface="+mn-ea"/>
              <a:cs typeface="+mn-cs"/>
              <a:sym typeface="Calibri"/>
            </a:endParaRPr>
          </a:p>
        </p:txBody>
      </p:sp>
      <p:pic>
        <p:nvPicPr>
          <p:cNvPr id="4" name="Picture 3">
            <a:extLst>
              <a:ext uri="{FF2B5EF4-FFF2-40B4-BE49-F238E27FC236}">
                <a16:creationId xmlns:a16="http://schemas.microsoft.com/office/drawing/2014/main" id="{110C6F04-B95B-C914-A942-99DF6C84E08A}"/>
              </a:ext>
            </a:extLst>
          </p:cNvPr>
          <p:cNvPicPr>
            <a:picLocks noChangeAspect="1"/>
          </p:cNvPicPr>
          <p:nvPr/>
        </p:nvPicPr>
        <p:blipFill rotWithShape="1">
          <a:blip r:embed="rId3"/>
          <a:srcRect l="48376" t="23648" r="28755" b="16427"/>
          <a:stretch/>
        </p:blipFill>
        <p:spPr>
          <a:xfrm>
            <a:off x="9854718" y="2115883"/>
            <a:ext cx="2337282" cy="4109611"/>
          </a:xfrm>
          <a:prstGeom prst="rect">
            <a:avLst/>
          </a:prstGeom>
        </p:spPr>
      </p:pic>
      <p:sp>
        <p:nvSpPr>
          <p:cNvPr id="9" name="TextBox 8">
            <a:extLst>
              <a:ext uri="{FF2B5EF4-FFF2-40B4-BE49-F238E27FC236}">
                <a16:creationId xmlns:a16="http://schemas.microsoft.com/office/drawing/2014/main" id="{B594DCEF-E1D6-7B51-D25B-A2371D617C36}"/>
              </a:ext>
            </a:extLst>
          </p:cNvPr>
          <p:cNvSpPr txBox="1"/>
          <p:nvPr/>
        </p:nvSpPr>
        <p:spPr>
          <a:xfrm>
            <a:off x="6096000" y="4041746"/>
            <a:ext cx="4631705" cy="133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lnSpcReduction="10000"/>
          </a:bodyPr>
          <a:lstStyle/>
          <a:p>
            <a:pPr marR="0" algn="l" defTabSz="914400" rtl="0" fontAlgn="auto" latinLnBrk="0" hangingPunct="0">
              <a:lnSpc>
                <a:spcPct val="100000"/>
              </a:lnSpc>
              <a:spcBef>
                <a:spcPts val="0"/>
              </a:spcBef>
              <a:spcAft>
                <a:spcPts val="0"/>
              </a:spcAft>
              <a:buClrTx/>
              <a:buSzTx/>
              <a:tabLst/>
            </a:pPr>
            <a:r>
              <a:rPr lang="en-GB" dirty="0"/>
              <a:t>Let’s try a banana: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Bananas are curved.</a:t>
            </a:r>
            <a:br>
              <a:rPr lang="en-GB" dirty="0"/>
            </a:br>
            <a:r>
              <a:rPr lang="en-GB" dirty="0"/>
              <a:t>Let’s say the curve is a cubic.</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t>Bananas can be sliced into circles.</a:t>
            </a:r>
          </a:p>
          <a:p>
            <a:pPr marL="631825" marR="0" indent="-285750" algn="l" defTabSz="914400" rtl="0" fontAlgn="auto" latinLnBrk="0" hangingPunct="0">
              <a:lnSpc>
                <a:spcPct val="100000"/>
              </a:lnSpc>
              <a:spcBef>
                <a:spcPts val="0"/>
              </a:spcBef>
              <a:spcAft>
                <a:spcPts val="0"/>
              </a:spcAft>
              <a:buClrTx/>
              <a:buSzTx/>
              <a:buFont typeface="Courier New" panose="02070309020205020404" pitchFamily="49" charset="0"/>
              <a:buChar char="o"/>
              <a:tabLst/>
            </a:pPr>
            <a:r>
              <a:rPr lang="en-GB" dirty="0"/>
              <a:t>Find the tangent plane to the curve.</a:t>
            </a:r>
          </a:p>
          <a:p>
            <a:pPr marL="631825" marR="0" indent="-285750" algn="l" defTabSz="914400" rtl="0" fontAlgn="auto" latinLnBrk="0" hangingPunct="0">
              <a:lnSpc>
                <a:spcPct val="100000"/>
              </a:lnSpc>
              <a:spcBef>
                <a:spcPts val="0"/>
              </a:spcBef>
              <a:spcAft>
                <a:spcPts val="0"/>
              </a:spcAft>
              <a:buClrTx/>
              <a:buSzTx/>
              <a:buFont typeface="Courier New" panose="02070309020205020404" pitchFamily="49" charset="0"/>
              <a:buChar char="o"/>
              <a:tabLst/>
            </a:pPr>
            <a:r>
              <a:rPr lang="en-GB" dirty="0"/>
              <a:t>Vary the radius of the circles.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p:txBody>
      </p:sp>
    </p:spTree>
    <p:extLst>
      <p:ext uri="{BB962C8B-B14F-4D97-AF65-F5344CB8AC3E}">
        <p14:creationId xmlns:p14="http://schemas.microsoft.com/office/powerpoint/2010/main" val="40267456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E860-2218-7367-57B5-9E7A6F8B68D7}"/>
              </a:ext>
            </a:extLst>
          </p:cNvPr>
          <p:cNvSpPr>
            <a:spLocks noGrp="1"/>
          </p:cNvSpPr>
          <p:nvPr>
            <p:ph type="title"/>
          </p:nvPr>
        </p:nvSpPr>
        <p:spPr/>
        <p:txBody>
          <a:bodyPr>
            <a:normAutofit/>
          </a:bodyPr>
          <a:lstStyle/>
          <a:p>
            <a:r>
              <a:rPr lang="en-US" sz="3200" dirty="0">
                <a:solidFill>
                  <a:srgbClr val="2E2452"/>
                </a:solidFill>
              </a:rPr>
              <a:t>August 2023 – GPT4</a:t>
            </a:r>
            <a:endParaRPr lang="en-US" sz="3200" dirty="0"/>
          </a:p>
        </p:txBody>
      </p:sp>
      <p:sp>
        <p:nvSpPr>
          <p:cNvPr id="3" name="Text Placeholder 2">
            <a:extLst>
              <a:ext uri="{FF2B5EF4-FFF2-40B4-BE49-F238E27FC236}">
                <a16:creationId xmlns:a16="http://schemas.microsoft.com/office/drawing/2014/main" id="{1DE13606-669D-C03E-D807-6A226ACBC305}"/>
              </a:ext>
            </a:extLst>
          </p:cNvPr>
          <p:cNvSpPr>
            <a:spLocks noGrp="1"/>
          </p:cNvSpPr>
          <p:nvPr>
            <p:ph type="body" sz="quarter" idx="21"/>
          </p:nvPr>
        </p:nvSpPr>
        <p:spPr/>
        <p:txBody>
          <a:bodyPr/>
          <a:lstStyle/>
          <a:p>
            <a:endParaRPr lang="en-US"/>
          </a:p>
        </p:txBody>
      </p:sp>
      <p:pic>
        <p:nvPicPr>
          <p:cNvPr id="4" name="Picture 3">
            <a:extLst>
              <a:ext uri="{FF2B5EF4-FFF2-40B4-BE49-F238E27FC236}">
                <a16:creationId xmlns:a16="http://schemas.microsoft.com/office/drawing/2014/main" id="{375C793B-214C-4955-809B-83AFD6DB60A3}"/>
              </a:ext>
            </a:extLst>
          </p:cNvPr>
          <p:cNvPicPr>
            <a:picLocks noChangeAspect="1"/>
          </p:cNvPicPr>
          <p:nvPr/>
        </p:nvPicPr>
        <p:blipFill rotWithShape="1">
          <a:blip r:embed="rId2"/>
          <a:srcRect b="56984"/>
          <a:stretch/>
        </p:blipFill>
        <p:spPr>
          <a:xfrm>
            <a:off x="167191" y="1201818"/>
            <a:ext cx="7512007" cy="2950029"/>
          </a:xfrm>
          <a:prstGeom prst="rect">
            <a:avLst/>
          </a:prstGeom>
        </p:spPr>
      </p:pic>
      <p:pic>
        <p:nvPicPr>
          <p:cNvPr id="10" name="Picture 9">
            <a:extLst>
              <a:ext uri="{FF2B5EF4-FFF2-40B4-BE49-F238E27FC236}">
                <a16:creationId xmlns:a16="http://schemas.microsoft.com/office/drawing/2014/main" id="{5DEB6771-561F-4F43-84B4-36250DAF5B13}"/>
              </a:ext>
            </a:extLst>
          </p:cNvPr>
          <p:cNvPicPr>
            <a:picLocks noChangeAspect="1"/>
          </p:cNvPicPr>
          <p:nvPr/>
        </p:nvPicPr>
        <p:blipFill rotWithShape="1">
          <a:blip r:embed="rId2"/>
          <a:srcRect t="87174"/>
          <a:stretch/>
        </p:blipFill>
        <p:spPr>
          <a:xfrm>
            <a:off x="167190" y="4151847"/>
            <a:ext cx="7512007" cy="879635"/>
          </a:xfrm>
          <a:prstGeom prst="rect">
            <a:avLst/>
          </a:prstGeom>
        </p:spPr>
      </p:pic>
      <p:pic>
        <p:nvPicPr>
          <p:cNvPr id="6" name="Picture 5">
            <a:extLst>
              <a:ext uri="{FF2B5EF4-FFF2-40B4-BE49-F238E27FC236}">
                <a16:creationId xmlns:a16="http://schemas.microsoft.com/office/drawing/2014/main" id="{CE0C4533-C43F-4549-B2B9-52F58C258E7F}"/>
              </a:ext>
            </a:extLst>
          </p:cNvPr>
          <p:cNvPicPr>
            <a:picLocks noChangeAspect="1"/>
          </p:cNvPicPr>
          <p:nvPr/>
        </p:nvPicPr>
        <p:blipFill rotWithShape="1">
          <a:blip r:embed="rId3"/>
          <a:srcRect l="36290" t="43466" r="37905" b="22400"/>
          <a:stretch/>
        </p:blipFill>
        <p:spPr>
          <a:xfrm>
            <a:off x="8476488" y="3429000"/>
            <a:ext cx="2971800" cy="2340864"/>
          </a:xfrm>
          <a:prstGeom prst="rect">
            <a:avLst/>
          </a:prstGeom>
        </p:spPr>
      </p:pic>
    </p:spTree>
    <p:extLst>
      <p:ext uri="{BB962C8B-B14F-4D97-AF65-F5344CB8AC3E}">
        <p14:creationId xmlns:p14="http://schemas.microsoft.com/office/powerpoint/2010/main" val="24902015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2330A3-626F-4A06-9FA8-8E8D4F073A3E}"/>
              </a:ext>
            </a:extLst>
          </p:cNvPr>
          <p:cNvSpPr>
            <a:spLocks noGrp="1"/>
          </p:cNvSpPr>
          <p:nvPr>
            <p:ph type="body" sz="quarter" idx="21"/>
          </p:nvPr>
        </p:nvSpPr>
        <p:spPr/>
        <p:txBody>
          <a:bodyPr/>
          <a:lstStyle/>
          <a:p>
            <a:endParaRPr lang="en-GB"/>
          </a:p>
        </p:txBody>
      </p:sp>
      <p:pic>
        <p:nvPicPr>
          <p:cNvPr id="6" name="Picture 5">
            <a:extLst>
              <a:ext uri="{FF2B5EF4-FFF2-40B4-BE49-F238E27FC236}">
                <a16:creationId xmlns:a16="http://schemas.microsoft.com/office/drawing/2014/main" id="{1951AB1E-99E7-4735-B62B-620B2C7B3ECF}"/>
              </a:ext>
            </a:extLst>
          </p:cNvPr>
          <p:cNvPicPr>
            <a:picLocks noChangeAspect="1"/>
          </p:cNvPicPr>
          <p:nvPr/>
        </p:nvPicPr>
        <p:blipFill>
          <a:blip r:embed="rId2"/>
          <a:stretch>
            <a:fillRect/>
          </a:stretch>
        </p:blipFill>
        <p:spPr>
          <a:xfrm>
            <a:off x="0" y="2407082"/>
            <a:ext cx="6554115" cy="3391373"/>
          </a:xfrm>
          <a:prstGeom prst="rect">
            <a:avLst/>
          </a:prstGeom>
        </p:spPr>
      </p:pic>
      <p:sp>
        <p:nvSpPr>
          <p:cNvPr id="7" name="Title 1">
            <a:extLst>
              <a:ext uri="{FF2B5EF4-FFF2-40B4-BE49-F238E27FC236}">
                <a16:creationId xmlns:a16="http://schemas.microsoft.com/office/drawing/2014/main" id="{B69F7EAD-7476-4A6F-B8E8-0BC42A942D3F}"/>
              </a:ext>
            </a:extLst>
          </p:cNvPr>
          <p:cNvSpPr>
            <a:spLocks noGrp="1"/>
          </p:cNvSpPr>
          <p:nvPr>
            <p:ph type="title"/>
          </p:nvPr>
        </p:nvSpPr>
        <p:spPr>
          <a:xfrm>
            <a:off x="698500" y="439817"/>
            <a:ext cx="10160000" cy="762001"/>
          </a:xfrm>
        </p:spPr>
        <p:txBody>
          <a:bodyPr>
            <a:normAutofit/>
          </a:bodyPr>
          <a:lstStyle/>
          <a:p>
            <a:r>
              <a:rPr lang="en-US" sz="3200" dirty="0">
                <a:solidFill>
                  <a:srgbClr val="2E2452"/>
                </a:solidFill>
              </a:rPr>
              <a:t>February 2025 – GPTo1</a:t>
            </a:r>
            <a:endParaRPr lang="en-US" sz="3200" dirty="0"/>
          </a:p>
        </p:txBody>
      </p:sp>
      <p:pic>
        <p:nvPicPr>
          <p:cNvPr id="8" name="Picture 7">
            <a:extLst>
              <a:ext uri="{FF2B5EF4-FFF2-40B4-BE49-F238E27FC236}">
                <a16:creationId xmlns:a16="http://schemas.microsoft.com/office/drawing/2014/main" id="{C0F843A7-0EAD-4C58-9E7A-AB9C994FC03F}"/>
              </a:ext>
            </a:extLst>
          </p:cNvPr>
          <p:cNvPicPr>
            <a:picLocks noChangeAspect="1"/>
          </p:cNvPicPr>
          <p:nvPr/>
        </p:nvPicPr>
        <p:blipFill>
          <a:blip r:embed="rId3"/>
          <a:stretch>
            <a:fillRect/>
          </a:stretch>
        </p:blipFill>
        <p:spPr>
          <a:xfrm>
            <a:off x="6661941" y="2502883"/>
            <a:ext cx="5530059" cy="4355117"/>
          </a:xfrm>
          <a:prstGeom prst="rect">
            <a:avLst/>
          </a:prstGeom>
        </p:spPr>
      </p:pic>
    </p:spTree>
    <p:extLst>
      <p:ext uri="{BB962C8B-B14F-4D97-AF65-F5344CB8AC3E}">
        <p14:creationId xmlns:p14="http://schemas.microsoft.com/office/powerpoint/2010/main" val="333869578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67C9-8070-2CA4-45FD-3D0C77C4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8F09E-6368-E03F-B13F-F8D3E7687BE9}"/>
              </a:ext>
            </a:extLst>
          </p:cNvPr>
          <p:cNvSpPr>
            <a:spLocks noGrp="1"/>
          </p:cNvSpPr>
          <p:nvPr>
            <p:ph type="title"/>
          </p:nvPr>
        </p:nvSpPr>
        <p:spPr/>
        <p:txBody>
          <a:bodyPr>
            <a:normAutofit/>
          </a:bodyPr>
          <a:lstStyle/>
          <a:p>
            <a:r>
              <a:rPr lang="en-US" sz="3200" dirty="0">
                <a:solidFill>
                  <a:srgbClr val="2E2452"/>
                </a:solidFill>
              </a:rPr>
              <a:t>August 2025 – GPT5</a:t>
            </a:r>
            <a:endParaRPr lang="en-US" sz="3200" dirty="0"/>
          </a:p>
        </p:txBody>
      </p:sp>
      <p:sp>
        <p:nvSpPr>
          <p:cNvPr id="3" name="Text Placeholder 2">
            <a:extLst>
              <a:ext uri="{FF2B5EF4-FFF2-40B4-BE49-F238E27FC236}">
                <a16:creationId xmlns:a16="http://schemas.microsoft.com/office/drawing/2014/main" id="{0B7EE8DA-69DC-1DD5-5C45-01A055D9896D}"/>
              </a:ext>
            </a:extLst>
          </p:cNvPr>
          <p:cNvSpPr>
            <a:spLocks noGrp="1"/>
          </p:cNvSpPr>
          <p:nvPr>
            <p:ph type="body" sz="quarter" idx="21"/>
          </p:nvPr>
        </p:nvSpPr>
        <p:spPr/>
        <p:txBody>
          <a:bodyPr/>
          <a:lstStyle/>
          <a:p>
            <a:endParaRPr lang="en-US"/>
          </a:p>
        </p:txBody>
      </p:sp>
      <p:pic>
        <p:nvPicPr>
          <p:cNvPr id="7" name="Picture 6">
            <a:extLst>
              <a:ext uri="{FF2B5EF4-FFF2-40B4-BE49-F238E27FC236}">
                <a16:creationId xmlns:a16="http://schemas.microsoft.com/office/drawing/2014/main" id="{487DBA1E-7E58-4C1E-FFDC-E359963F06BA}"/>
              </a:ext>
            </a:extLst>
          </p:cNvPr>
          <p:cNvPicPr>
            <a:picLocks noChangeAspect="1"/>
          </p:cNvPicPr>
          <p:nvPr/>
        </p:nvPicPr>
        <p:blipFill>
          <a:blip r:embed="rId2"/>
          <a:stretch>
            <a:fillRect/>
          </a:stretch>
        </p:blipFill>
        <p:spPr>
          <a:xfrm>
            <a:off x="364833" y="1357023"/>
            <a:ext cx="7592485" cy="4143953"/>
          </a:xfrm>
          <a:prstGeom prst="rect">
            <a:avLst/>
          </a:prstGeom>
        </p:spPr>
      </p:pic>
      <p:pic>
        <p:nvPicPr>
          <p:cNvPr id="9" name="Picture 8" descr="A yellow sphere with grids&#10;&#10;AI-generated content may be incorrect.">
            <a:extLst>
              <a:ext uri="{FF2B5EF4-FFF2-40B4-BE49-F238E27FC236}">
                <a16:creationId xmlns:a16="http://schemas.microsoft.com/office/drawing/2014/main" id="{6079B573-62A0-0A88-83E3-4A6BB181D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347" y="1590141"/>
            <a:ext cx="4512573" cy="4828042"/>
          </a:xfrm>
          <a:prstGeom prst="rect">
            <a:avLst/>
          </a:prstGeom>
        </p:spPr>
      </p:pic>
    </p:spTree>
    <p:extLst>
      <p:ext uri="{BB962C8B-B14F-4D97-AF65-F5344CB8AC3E}">
        <p14:creationId xmlns:p14="http://schemas.microsoft.com/office/powerpoint/2010/main" val="192228291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7F7BF-8F5E-6F22-5CEE-E46C3C8FF339}"/>
            </a:ext>
          </a:extLst>
        </p:cNvPr>
        <p:cNvGrpSpPr/>
        <p:nvPr/>
      </p:nvGrpSpPr>
      <p:grpSpPr>
        <a:xfrm>
          <a:off x="0" y="0"/>
          <a:ext cx="0" cy="0"/>
          <a:chOff x="0" y="0"/>
          <a:chExt cx="0" cy="0"/>
        </a:xfrm>
      </p:grpSpPr>
      <p:pic>
        <p:nvPicPr>
          <p:cNvPr id="9" name="Picture 8" descr="A yellow sphere with grids&#10;&#10;AI-generated content may be incorrect.">
            <a:extLst>
              <a:ext uri="{FF2B5EF4-FFF2-40B4-BE49-F238E27FC236}">
                <a16:creationId xmlns:a16="http://schemas.microsoft.com/office/drawing/2014/main" id="{415C91EF-2B67-8ABF-AC24-042ECB196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1509"/>
            <a:ext cx="4627084" cy="4950558"/>
          </a:xfrm>
          <a:prstGeom prst="rect">
            <a:avLst/>
          </a:prstGeom>
        </p:spPr>
      </p:pic>
      <p:pic>
        <p:nvPicPr>
          <p:cNvPr id="10" name="Picture 9" descr="A graph of a banana surface&#10;&#10;AI-generated content may be incorrect.">
            <a:extLst>
              <a:ext uri="{FF2B5EF4-FFF2-40B4-BE49-F238E27FC236}">
                <a16:creationId xmlns:a16="http://schemas.microsoft.com/office/drawing/2014/main" id="{88C67E1C-176B-8952-C6B7-BC29B610D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92" y="2029958"/>
            <a:ext cx="4462281" cy="4828042"/>
          </a:xfrm>
          <a:prstGeom prst="rect">
            <a:avLst/>
          </a:prstGeom>
        </p:spPr>
      </p:pic>
      <p:pic>
        <p:nvPicPr>
          <p:cNvPr id="12" name="Picture 11" descr="A graph of a surface with a grid&#10;&#10;AI-generated content may be incorrect.">
            <a:extLst>
              <a:ext uri="{FF2B5EF4-FFF2-40B4-BE49-F238E27FC236}">
                <a16:creationId xmlns:a16="http://schemas.microsoft.com/office/drawing/2014/main" id="{B053861B-659F-300D-0E7E-D499331BA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1330" y="1951509"/>
            <a:ext cx="5628143" cy="4837186"/>
          </a:xfrm>
          <a:prstGeom prst="rect">
            <a:avLst/>
          </a:prstGeom>
        </p:spPr>
      </p:pic>
      <p:sp>
        <p:nvSpPr>
          <p:cNvPr id="6" name="Arrow: Right 5">
            <a:extLst>
              <a:ext uri="{FF2B5EF4-FFF2-40B4-BE49-F238E27FC236}">
                <a16:creationId xmlns:a16="http://schemas.microsoft.com/office/drawing/2014/main" id="{FD380A4B-AAD5-94F4-30BB-8F204F3540C4}"/>
              </a:ext>
            </a:extLst>
          </p:cNvPr>
          <p:cNvSpPr/>
          <p:nvPr/>
        </p:nvSpPr>
        <p:spPr>
          <a:xfrm>
            <a:off x="5057567" y="3997546"/>
            <a:ext cx="2241780" cy="418641"/>
          </a:xfrm>
          <a:prstGeom prst="rightArrow">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13" name="TextBox 12">
            <a:extLst>
              <a:ext uri="{FF2B5EF4-FFF2-40B4-BE49-F238E27FC236}">
                <a16:creationId xmlns:a16="http://schemas.microsoft.com/office/drawing/2014/main" id="{7ACA54D9-7310-A146-0E3C-9D3D79A9F219}"/>
              </a:ext>
            </a:extLst>
          </p:cNvPr>
          <p:cNvSpPr txBox="1"/>
          <p:nvPr/>
        </p:nvSpPr>
        <p:spPr>
          <a:xfrm>
            <a:off x="5434988" y="4594035"/>
            <a:ext cx="1322024" cy="2313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lnSpcReduction="10000"/>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chemeClr val="accent1"/>
                </a:solidFill>
                <a:effectLst/>
                <a:uFillTx/>
                <a:latin typeface="Arial"/>
                <a:ea typeface="Arial"/>
                <a:cs typeface="Arial"/>
                <a:sym typeface="Arial"/>
              </a:rPr>
              <a:t>(5 iterations)</a:t>
            </a:r>
          </a:p>
        </p:txBody>
      </p:sp>
      <p:sp>
        <p:nvSpPr>
          <p:cNvPr id="2" name="Speech Bubble: Rectangle with Corners Rounded 1">
            <a:extLst>
              <a:ext uri="{FF2B5EF4-FFF2-40B4-BE49-F238E27FC236}">
                <a16:creationId xmlns:a16="http://schemas.microsoft.com/office/drawing/2014/main" id="{DACE8050-696A-0B0B-5F5D-4838CC56818D}"/>
              </a:ext>
            </a:extLst>
          </p:cNvPr>
          <p:cNvSpPr/>
          <p:nvPr/>
        </p:nvSpPr>
        <p:spPr>
          <a:xfrm>
            <a:off x="543327" y="213403"/>
            <a:ext cx="11490593" cy="715087"/>
          </a:xfrm>
          <a:prstGeom prst="wedgeRoundRectCallout">
            <a:avLst>
              <a:gd name="adj1" fmla="val 41008"/>
              <a:gd name="adj2" fmla="val 116422"/>
              <a:gd name="adj3" fmla="val 16667"/>
            </a:avLst>
          </a:prstGeom>
          <a:solidFill>
            <a:srgbClr val="FFFFFF"/>
          </a:solid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t>Can you examine the generated image, decide if it looks sufficiently like a banana, and if not update the parameters in the parametrisation and replot?</a:t>
            </a:r>
          </a:p>
        </p:txBody>
      </p:sp>
    </p:spTree>
    <p:extLst>
      <p:ext uri="{BB962C8B-B14F-4D97-AF65-F5344CB8AC3E}">
        <p14:creationId xmlns:p14="http://schemas.microsoft.com/office/powerpoint/2010/main" val="34438118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53F9-B3CD-1288-704D-DFCB941F12A4}"/>
              </a:ext>
            </a:extLst>
          </p:cNvPr>
          <p:cNvSpPr>
            <a:spLocks noGrp="1"/>
          </p:cNvSpPr>
          <p:nvPr>
            <p:ph type="title"/>
          </p:nvPr>
        </p:nvSpPr>
        <p:spPr/>
        <p:txBody>
          <a:bodyPr/>
          <a:lstStyle/>
          <a:p>
            <a:r>
              <a:rPr lang="en-US" dirty="0">
                <a:solidFill>
                  <a:srgbClr val="2E2452"/>
                </a:solidFill>
              </a:rPr>
              <a:t>Our students</a:t>
            </a:r>
          </a:p>
        </p:txBody>
      </p:sp>
      <p:sp>
        <p:nvSpPr>
          <p:cNvPr id="3" name="Text Placeholder 2">
            <a:extLst>
              <a:ext uri="{FF2B5EF4-FFF2-40B4-BE49-F238E27FC236}">
                <a16:creationId xmlns:a16="http://schemas.microsoft.com/office/drawing/2014/main" id="{546E5285-20FF-A6A8-BA2D-D05105A244F4}"/>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74F0ED2C-F82F-A385-72C4-9071D3DFDBFE}"/>
              </a:ext>
            </a:extLst>
          </p:cNvPr>
          <p:cNvSpPr>
            <a:spLocks noGrp="1"/>
          </p:cNvSpPr>
          <p:nvPr>
            <p:ph type="body" sz="half" idx="22"/>
          </p:nvPr>
        </p:nvSpPr>
        <p:spPr>
          <a:xfrm>
            <a:off x="698500" y="1584987"/>
            <a:ext cx="10613347" cy="4016484"/>
          </a:xfrm>
        </p:spPr>
        <p:txBody>
          <a:bodyPr wrap="square" lIns="0" tIns="0" rIns="0" bIns="0" anchor="t">
            <a:spAutoFit/>
          </a:bodyPr>
          <a:lstStyle/>
          <a:p>
            <a:pPr marL="0" indent="0">
              <a:lnSpc>
                <a:spcPct val="100000"/>
              </a:lnSpc>
              <a:buNone/>
            </a:pPr>
            <a:r>
              <a:rPr lang="en-GB" sz="2400" dirty="0">
                <a:solidFill>
                  <a:srgbClr val="000000"/>
                </a:solidFill>
              </a:rPr>
              <a:t>The demographics of the MDX students have particular challenges:</a:t>
            </a:r>
            <a:endParaRPr lang="en-US" dirty="0"/>
          </a:p>
          <a:p>
            <a:pPr marL="0" indent="0">
              <a:lnSpc>
                <a:spcPct val="100000"/>
              </a:lnSpc>
              <a:buNone/>
            </a:pPr>
            <a:endParaRPr lang="en-GB" sz="2400" dirty="0">
              <a:solidFill>
                <a:srgbClr val="000000"/>
              </a:solidFill>
            </a:endParaRPr>
          </a:p>
          <a:p>
            <a:pPr marL="1348740" lvl="2" indent="-365760">
              <a:lnSpc>
                <a:spcPct val="100000"/>
              </a:lnSpc>
            </a:pPr>
            <a:r>
              <a:rPr lang="en-GB" sz="2400" dirty="0">
                <a:solidFill>
                  <a:srgbClr val="000000"/>
                </a:solidFill>
              </a:rPr>
              <a:t>59% of Full-Time Undergraduates are from IMD quintile 1 or 2* (45% sector average)</a:t>
            </a:r>
          </a:p>
          <a:p>
            <a:pPr marL="1348740" lvl="2" indent="-365760">
              <a:lnSpc>
                <a:spcPct val="100000"/>
              </a:lnSpc>
            </a:pPr>
            <a:r>
              <a:rPr lang="en-GB" sz="2400" dirty="0">
                <a:solidFill>
                  <a:srgbClr val="000000"/>
                </a:solidFill>
              </a:rPr>
              <a:t>38.5% were eligible for free school meals (17.7% sector average)</a:t>
            </a:r>
          </a:p>
          <a:p>
            <a:pPr marL="982980" lvl="2" indent="0">
              <a:lnSpc>
                <a:spcPct val="100000"/>
              </a:lnSpc>
              <a:buNone/>
            </a:pPr>
            <a:endParaRPr lang="en-GB" sz="2400" dirty="0">
              <a:solidFill>
                <a:srgbClr val="000000"/>
              </a:solidFill>
            </a:endParaRPr>
          </a:p>
          <a:p>
            <a:pPr marL="0" lvl="2" indent="0">
              <a:lnSpc>
                <a:spcPct val="100000"/>
              </a:lnSpc>
              <a:buNone/>
            </a:pPr>
            <a:r>
              <a:rPr lang="en-GB" sz="2400" dirty="0">
                <a:solidFill>
                  <a:srgbClr val="000000"/>
                </a:solidFill>
              </a:rPr>
              <a:t>There is a digital divide between IMD quintiles (IPSOS Mori 2018) in whether technology is used for learning.</a:t>
            </a:r>
          </a:p>
          <a:p>
            <a:pPr marL="0" lvl="2" indent="0">
              <a:lnSpc>
                <a:spcPct val="100000"/>
              </a:lnSpc>
              <a:buNone/>
            </a:pPr>
            <a:endParaRPr lang="en-GB" sz="2400" dirty="0">
              <a:solidFill>
                <a:srgbClr val="000000"/>
              </a:solidFill>
            </a:endParaRPr>
          </a:p>
          <a:p>
            <a:pPr marL="0" lvl="2" indent="0">
              <a:lnSpc>
                <a:spcPct val="100000"/>
              </a:lnSpc>
              <a:buNone/>
            </a:pPr>
            <a:r>
              <a:rPr lang="en-GB" sz="2400" dirty="0">
                <a:solidFill>
                  <a:srgbClr val="000000"/>
                </a:solidFill>
              </a:rPr>
              <a:t>Perhaps this also applies to GenAI.</a:t>
            </a:r>
          </a:p>
          <a:p>
            <a:pPr marL="1348740" lvl="2" indent="-365760">
              <a:lnSpc>
                <a:spcPct val="100000"/>
              </a:lnSpc>
            </a:pPr>
            <a:endParaRPr lang="en-GB" dirty="0"/>
          </a:p>
        </p:txBody>
      </p:sp>
      <p:sp>
        <p:nvSpPr>
          <p:cNvPr id="5" name="Text Placeholder 3">
            <a:extLst>
              <a:ext uri="{FF2B5EF4-FFF2-40B4-BE49-F238E27FC236}">
                <a16:creationId xmlns:a16="http://schemas.microsoft.com/office/drawing/2014/main" id="{93B0A7EE-2E47-4622-91A7-B9BEA78CD07F}"/>
              </a:ext>
            </a:extLst>
          </p:cNvPr>
          <p:cNvSpPr txBox="1">
            <a:spLocks/>
          </p:cNvSpPr>
          <p:nvPr/>
        </p:nvSpPr>
        <p:spPr>
          <a:xfrm>
            <a:off x="4705417" y="5921499"/>
            <a:ext cx="6917931"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lnSpc>
                <a:spcPct val="100000"/>
              </a:lnSpc>
              <a:buFont typeface="Arial"/>
              <a:buNone/>
            </a:pPr>
            <a:r>
              <a:rPr lang="en-GB" sz="2400" dirty="0">
                <a:solidFill>
                  <a:srgbClr val="000000"/>
                </a:solidFill>
              </a:rPr>
              <a:t>*latest OFS 2022-23 access and participation data</a:t>
            </a:r>
          </a:p>
        </p:txBody>
      </p:sp>
    </p:spTree>
    <p:extLst>
      <p:ext uri="{BB962C8B-B14F-4D97-AF65-F5344CB8AC3E}">
        <p14:creationId xmlns:p14="http://schemas.microsoft.com/office/powerpoint/2010/main" val="8979188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BEF6D-DDDE-B45F-6215-3BA06884A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FE9A2-D734-BAE7-BFE5-BBA19C4C7567}"/>
              </a:ext>
            </a:extLst>
          </p:cNvPr>
          <p:cNvSpPr>
            <a:spLocks noGrp="1"/>
          </p:cNvSpPr>
          <p:nvPr>
            <p:ph type="title"/>
          </p:nvPr>
        </p:nvSpPr>
        <p:spPr/>
        <p:txBody>
          <a:bodyPr>
            <a:normAutofit fontScale="90000"/>
          </a:bodyPr>
          <a:lstStyle/>
          <a:p>
            <a:r>
              <a:rPr lang="en-GB" dirty="0">
                <a:solidFill>
                  <a:srgbClr val="2E2452"/>
                </a:solidFill>
              </a:rPr>
              <a:t>Before GEN-AI: Authentic assessment</a:t>
            </a:r>
          </a:p>
        </p:txBody>
      </p:sp>
      <p:sp>
        <p:nvSpPr>
          <p:cNvPr id="3" name="Text Placeholder 2">
            <a:extLst>
              <a:ext uri="{FF2B5EF4-FFF2-40B4-BE49-F238E27FC236}">
                <a16:creationId xmlns:a16="http://schemas.microsoft.com/office/drawing/2014/main" id="{C933BA15-7297-DE95-2724-5DC4CA2D18E6}"/>
              </a:ext>
            </a:extLst>
          </p:cNvPr>
          <p:cNvSpPr>
            <a:spLocks noGrp="1"/>
          </p:cNvSpPr>
          <p:nvPr>
            <p:ph type="body" sz="quarter" idx="21"/>
          </p:nvPr>
        </p:nvSpPr>
        <p:spPr/>
        <p:txBody>
          <a:bodyPr/>
          <a:lstStyle/>
          <a:p>
            <a:endParaRPr lang="en-GB"/>
          </a:p>
        </p:txBody>
      </p:sp>
      <p:sp>
        <p:nvSpPr>
          <p:cNvPr id="5" name="Rectangle 4">
            <a:extLst>
              <a:ext uri="{FF2B5EF4-FFF2-40B4-BE49-F238E27FC236}">
                <a16:creationId xmlns:a16="http://schemas.microsoft.com/office/drawing/2014/main" id="{EBF4522A-4758-DF81-DAE9-F745B72FC601}"/>
              </a:ext>
            </a:extLst>
          </p:cNvPr>
          <p:cNvSpPr/>
          <p:nvPr/>
        </p:nvSpPr>
        <p:spPr>
          <a:xfrm>
            <a:off x="698500" y="1575299"/>
            <a:ext cx="10924848" cy="3416320"/>
          </a:xfrm>
          <a:prstGeom prst="rect">
            <a:avLst/>
          </a:prstGeom>
        </p:spPr>
        <p:txBody>
          <a:bodyPr wrap="square">
            <a:spAutoFit/>
          </a:bodyPr>
          <a:lstStyle/>
          <a:p>
            <a:r>
              <a:rPr lang="en-GB" sz="2400" dirty="0">
                <a:solidFill>
                  <a:schemeClr val="tx1"/>
                </a:solidFill>
              </a:rPr>
              <a:t>Student agency: choice of subject matter and submission format.</a:t>
            </a:r>
          </a:p>
          <a:p>
            <a:endParaRPr lang="en-GB" sz="2400" dirty="0">
              <a:solidFill>
                <a:schemeClr val="tx1"/>
              </a:solidFill>
            </a:endParaRPr>
          </a:p>
          <a:p>
            <a:r>
              <a:rPr lang="en-GB" sz="2400" dirty="0">
                <a:solidFill>
                  <a:schemeClr val="tx1"/>
                </a:solidFill>
              </a:rPr>
              <a:t>Employability skills:</a:t>
            </a:r>
          </a:p>
          <a:p>
            <a:pPr marL="285750" indent="-285750">
              <a:buFont typeface="Arial" panose="020B0604020202020204" pitchFamily="34" charset="0"/>
              <a:buChar char="•"/>
            </a:pPr>
            <a:r>
              <a:rPr lang="en-GB" sz="2400" dirty="0">
                <a:solidFill>
                  <a:schemeClr val="tx1"/>
                </a:solidFill>
              </a:rPr>
              <a:t>Communication</a:t>
            </a:r>
          </a:p>
          <a:p>
            <a:pPr marL="285750" indent="-285750">
              <a:buFont typeface="Arial" panose="020B0604020202020204" pitchFamily="34" charset="0"/>
              <a:buChar char="•"/>
            </a:pPr>
            <a:r>
              <a:rPr lang="en-GB" sz="2400" dirty="0">
                <a:solidFill>
                  <a:schemeClr val="tx1"/>
                </a:solidFill>
              </a:rPr>
              <a:t>Creativity</a:t>
            </a:r>
          </a:p>
          <a:p>
            <a:pPr marL="285750" indent="-285750">
              <a:buFont typeface="Arial" panose="020B0604020202020204" pitchFamily="34" charset="0"/>
              <a:buChar char="•"/>
            </a:pPr>
            <a:r>
              <a:rPr lang="en-GB" sz="2400" dirty="0">
                <a:solidFill>
                  <a:schemeClr val="tx1"/>
                </a:solidFill>
              </a:rPr>
              <a:t>Problem-solving</a:t>
            </a:r>
          </a:p>
          <a:p>
            <a:pPr marL="285750" indent="-285750">
              <a:buFont typeface="Arial" panose="020B0604020202020204" pitchFamily="34" charset="0"/>
              <a:buChar char="•"/>
            </a:pPr>
            <a:r>
              <a:rPr lang="en-GB" sz="2400" dirty="0">
                <a:solidFill>
                  <a:schemeClr val="tx1"/>
                </a:solidFill>
              </a:rPr>
              <a:t>Collaboration</a:t>
            </a:r>
          </a:p>
          <a:p>
            <a:pPr marL="285750" indent="-285750">
              <a:buFont typeface="Arial" panose="020B0604020202020204" pitchFamily="34" charset="0"/>
              <a:buChar char="•"/>
            </a:pPr>
            <a:r>
              <a:rPr lang="en-GB" sz="2400" dirty="0">
                <a:solidFill>
                  <a:schemeClr val="tx1"/>
                </a:solidFill>
              </a:rPr>
              <a:t>Reflection</a:t>
            </a:r>
          </a:p>
          <a:p>
            <a:pPr marL="285750" indent="-285750">
              <a:buFont typeface="Arial" panose="020B0604020202020204" pitchFamily="34" charset="0"/>
              <a:buChar char="•"/>
            </a:pPr>
            <a:r>
              <a:rPr lang="en-GB" sz="2400" dirty="0">
                <a:solidFill>
                  <a:schemeClr val="tx1"/>
                </a:solidFill>
              </a:rPr>
              <a:t>Industry tools</a:t>
            </a:r>
          </a:p>
        </p:txBody>
      </p:sp>
      <p:grpSp>
        <p:nvGrpSpPr>
          <p:cNvPr id="17" name="Group 16">
            <a:extLst>
              <a:ext uri="{FF2B5EF4-FFF2-40B4-BE49-F238E27FC236}">
                <a16:creationId xmlns:a16="http://schemas.microsoft.com/office/drawing/2014/main" id="{4B16D166-2301-E38C-E5F9-B87989CF1080}"/>
              </a:ext>
            </a:extLst>
          </p:cNvPr>
          <p:cNvGrpSpPr/>
          <p:nvPr/>
        </p:nvGrpSpPr>
        <p:grpSpPr>
          <a:xfrm>
            <a:off x="5769789" y="2747758"/>
            <a:ext cx="3190344" cy="2498312"/>
            <a:chOff x="4945076" y="2884768"/>
            <a:chExt cx="3190344" cy="2498312"/>
          </a:xfrm>
        </p:grpSpPr>
        <p:pic>
          <p:nvPicPr>
            <p:cNvPr id="6" name="Graphic 5" descr="City">
              <a:extLst>
                <a:ext uri="{FF2B5EF4-FFF2-40B4-BE49-F238E27FC236}">
                  <a16:creationId xmlns:a16="http://schemas.microsoft.com/office/drawing/2014/main" id="{B8EC4083-7E9C-CBC8-E75D-8E618A23C9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9572" y="2884768"/>
              <a:ext cx="914400" cy="914400"/>
            </a:xfrm>
            <a:prstGeom prst="rect">
              <a:avLst/>
            </a:prstGeom>
          </p:spPr>
        </p:pic>
        <p:pic>
          <p:nvPicPr>
            <p:cNvPr id="9" name="Graphic 8" descr="Classroom">
              <a:extLst>
                <a:ext uri="{FF2B5EF4-FFF2-40B4-BE49-F238E27FC236}">
                  <a16:creationId xmlns:a16="http://schemas.microsoft.com/office/drawing/2014/main" id="{FB8F3920-E220-7E99-3DCC-776A6540D7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46524" y="4450700"/>
              <a:ext cx="914400" cy="914400"/>
            </a:xfrm>
            <a:prstGeom prst="rect">
              <a:avLst/>
            </a:prstGeom>
          </p:spPr>
        </p:pic>
        <p:sp>
          <p:nvSpPr>
            <p:cNvPr id="15" name="Arc 14">
              <a:extLst>
                <a:ext uri="{FF2B5EF4-FFF2-40B4-BE49-F238E27FC236}">
                  <a16:creationId xmlns:a16="http://schemas.microsoft.com/office/drawing/2014/main" id="{F410E1B0-92B7-E527-C0C2-CC445B0749E9}"/>
                </a:ext>
              </a:extLst>
            </p:cNvPr>
            <p:cNvSpPr/>
            <p:nvPr/>
          </p:nvSpPr>
          <p:spPr>
            <a:xfrm>
              <a:off x="5703724" y="3429000"/>
              <a:ext cx="2431696" cy="1954080"/>
            </a:xfrm>
            <a:prstGeom prst="arc">
              <a:avLst>
                <a:gd name="adj1" fmla="val 10763246"/>
                <a:gd name="adj2" fmla="val 16175353"/>
              </a:avLst>
            </a:prstGeom>
            <a:noFill/>
            <a:ln w="38100" cap="flat">
              <a:solidFill>
                <a:srgbClr val="2E2452"/>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16" name="Arc 15">
              <a:extLst>
                <a:ext uri="{FF2B5EF4-FFF2-40B4-BE49-F238E27FC236}">
                  <a16:creationId xmlns:a16="http://schemas.microsoft.com/office/drawing/2014/main" id="{8A0DDAF1-9C97-1CBC-231F-419B2F6CED5D}"/>
                </a:ext>
              </a:extLst>
            </p:cNvPr>
            <p:cNvSpPr/>
            <p:nvPr/>
          </p:nvSpPr>
          <p:spPr>
            <a:xfrm rot="10800000">
              <a:off x="4945076" y="2889569"/>
              <a:ext cx="2431696" cy="1954080"/>
            </a:xfrm>
            <a:prstGeom prst="arc">
              <a:avLst>
                <a:gd name="adj1" fmla="val 10763246"/>
                <a:gd name="adj2" fmla="val 16175353"/>
              </a:avLst>
            </a:prstGeom>
            <a:noFill/>
            <a:ln w="38100" cap="flat">
              <a:solidFill>
                <a:srgbClr val="2E2452"/>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grpSp>
      <p:sp>
        <p:nvSpPr>
          <p:cNvPr id="18" name="TextBox 17">
            <a:extLst>
              <a:ext uri="{FF2B5EF4-FFF2-40B4-BE49-F238E27FC236}">
                <a16:creationId xmlns:a16="http://schemas.microsoft.com/office/drawing/2014/main" id="{B7223EF9-7439-DAFA-CE03-6A6AFDD75E19}"/>
              </a:ext>
            </a:extLst>
          </p:cNvPr>
          <p:cNvSpPr txBox="1"/>
          <p:nvPr/>
        </p:nvSpPr>
        <p:spPr>
          <a:xfrm rot="20957122">
            <a:off x="4311627" y="2807757"/>
            <a:ext cx="3698594" cy="623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Authentic assessment: </a:t>
            </a:r>
            <a:br>
              <a:rPr kumimoji="0" lang="en-GB" sz="1600" b="0" i="0" u="none" strike="noStrike" cap="none" spc="0" normalizeH="0" baseline="0" dirty="0">
                <a:ln>
                  <a:noFill/>
                </a:ln>
                <a:solidFill>
                  <a:srgbClr val="000000"/>
                </a:solidFill>
                <a:effectLst/>
                <a:uFillTx/>
                <a:latin typeface="Arial"/>
                <a:ea typeface="Arial"/>
                <a:cs typeface="Arial"/>
                <a:sym typeface="Arial"/>
              </a:rPr>
            </a:br>
            <a:r>
              <a:rPr kumimoji="0" lang="en-GB" sz="1600" b="0" i="0" u="none" strike="noStrike" cap="none" spc="0" normalizeH="0" baseline="0" dirty="0">
                <a:ln>
                  <a:noFill/>
                </a:ln>
                <a:solidFill>
                  <a:srgbClr val="000000"/>
                </a:solidFill>
                <a:effectLst/>
                <a:uFillTx/>
                <a:latin typeface="Arial"/>
                <a:ea typeface="Arial"/>
                <a:cs typeface="Arial"/>
                <a:sym typeface="Arial"/>
              </a:rPr>
              <a:t>output appropriate for professional roles</a:t>
            </a:r>
          </a:p>
        </p:txBody>
      </p:sp>
      <p:sp>
        <p:nvSpPr>
          <p:cNvPr id="19" name="TextBox 18">
            <a:extLst>
              <a:ext uri="{FF2B5EF4-FFF2-40B4-BE49-F238E27FC236}">
                <a16:creationId xmlns:a16="http://schemas.microsoft.com/office/drawing/2014/main" id="{583DB37B-0756-2C63-EC20-74CE818336AD}"/>
              </a:ext>
            </a:extLst>
          </p:cNvPr>
          <p:cNvSpPr txBox="1"/>
          <p:nvPr/>
        </p:nvSpPr>
        <p:spPr>
          <a:xfrm rot="20957122">
            <a:off x="7704932" y="4314606"/>
            <a:ext cx="3698594" cy="623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a:ln>
                  <a:noFill/>
                </a:ln>
                <a:solidFill>
                  <a:srgbClr val="000000"/>
                </a:solidFill>
                <a:effectLst/>
                <a:uFillTx/>
                <a:latin typeface="Arial"/>
                <a:ea typeface="Arial"/>
                <a:cs typeface="Arial"/>
                <a:sym typeface="Arial"/>
              </a:rPr>
              <a:t>Authentic problems: </a:t>
            </a:r>
            <a:br>
              <a:rPr kumimoji="0" lang="en-GB" sz="1600" b="0" i="0" u="none" strike="noStrike" cap="none" spc="0" normalizeH="0" baseline="0">
                <a:ln>
                  <a:noFill/>
                </a:ln>
                <a:solidFill>
                  <a:srgbClr val="000000"/>
                </a:solidFill>
                <a:effectLst/>
                <a:uFillTx/>
                <a:latin typeface="Arial"/>
                <a:ea typeface="Arial"/>
                <a:cs typeface="Arial"/>
                <a:sym typeface="Arial"/>
              </a:rPr>
            </a:br>
            <a:r>
              <a:rPr kumimoji="0" lang="en-GB" sz="1600" b="0" i="0" u="none" strike="noStrike" cap="none" spc="0" normalizeH="0" baseline="0">
                <a:ln>
                  <a:noFill/>
                </a:ln>
                <a:solidFill>
                  <a:srgbClr val="000000"/>
                </a:solidFill>
                <a:effectLst/>
                <a:uFillTx/>
                <a:latin typeface="Arial"/>
                <a:ea typeface="Arial"/>
                <a:cs typeface="Arial"/>
                <a:sym typeface="Arial"/>
              </a:rPr>
              <a:t>input appropriate for professional roles</a:t>
            </a:r>
          </a:p>
        </p:txBody>
      </p:sp>
      <p:sp>
        <p:nvSpPr>
          <p:cNvPr id="12" name="TextBox 11">
            <a:extLst>
              <a:ext uri="{FF2B5EF4-FFF2-40B4-BE49-F238E27FC236}">
                <a16:creationId xmlns:a16="http://schemas.microsoft.com/office/drawing/2014/main" id="{5EF7D094-8515-30E9-1805-5A440F1236D7}"/>
              </a:ext>
            </a:extLst>
          </p:cNvPr>
          <p:cNvSpPr txBox="1"/>
          <p:nvPr/>
        </p:nvSpPr>
        <p:spPr>
          <a:xfrm>
            <a:off x="698500" y="5365100"/>
            <a:ext cx="1414131" cy="382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Arial"/>
                <a:ea typeface="Arial"/>
                <a:cs typeface="Arial"/>
                <a:sym typeface="Arial"/>
              </a:rPr>
              <a:t>No exams</a:t>
            </a:r>
          </a:p>
        </p:txBody>
      </p:sp>
      <p:pic>
        <p:nvPicPr>
          <p:cNvPr id="13" name="Picture 12">
            <a:extLst>
              <a:ext uri="{FF2B5EF4-FFF2-40B4-BE49-F238E27FC236}">
                <a16:creationId xmlns:a16="http://schemas.microsoft.com/office/drawing/2014/main" id="{3D6AAF60-2729-E5FB-DF1A-D7AB278D5C5E}"/>
              </a:ext>
            </a:extLst>
          </p:cNvPr>
          <p:cNvPicPr>
            <a:picLocks noChangeAspect="1"/>
          </p:cNvPicPr>
          <p:nvPr/>
        </p:nvPicPr>
        <p:blipFill>
          <a:blip r:embed="rId7"/>
          <a:stretch>
            <a:fillRect/>
          </a:stretch>
        </p:blipFill>
        <p:spPr>
          <a:xfrm>
            <a:off x="9685380" y="1813859"/>
            <a:ext cx="2447925" cy="1362075"/>
          </a:xfrm>
          <a:prstGeom prst="rect">
            <a:avLst/>
          </a:prstGeom>
          <a:ln w="25400">
            <a:solidFill>
              <a:srgbClr val="E30A0A"/>
            </a:solidFill>
          </a:ln>
        </p:spPr>
      </p:pic>
    </p:spTree>
    <p:extLst>
      <p:ext uri="{BB962C8B-B14F-4D97-AF65-F5344CB8AC3E}">
        <p14:creationId xmlns:p14="http://schemas.microsoft.com/office/powerpoint/2010/main" val="15885109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4DC6-CC3D-EDD2-248B-2AA92CE99391}"/>
              </a:ext>
            </a:extLst>
          </p:cNvPr>
          <p:cNvSpPr>
            <a:spLocks noGrp="1"/>
          </p:cNvSpPr>
          <p:nvPr>
            <p:ph type="title"/>
          </p:nvPr>
        </p:nvSpPr>
        <p:spPr/>
        <p:txBody>
          <a:bodyPr/>
          <a:lstStyle/>
          <a:p>
            <a:r>
              <a:rPr lang="en-GB" dirty="0">
                <a:solidFill>
                  <a:srgbClr val="2E2452"/>
                </a:solidFill>
              </a:rPr>
              <a:t>Examples:</a:t>
            </a:r>
          </a:p>
        </p:txBody>
      </p:sp>
      <p:sp>
        <p:nvSpPr>
          <p:cNvPr id="3" name="Text Placeholder 2">
            <a:extLst>
              <a:ext uri="{FF2B5EF4-FFF2-40B4-BE49-F238E27FC236}">
                <a16:creationId xmlns:a16="http://schemas.microsoft.com/office/drawing/2014/main" id="{8956C5A2-5472-B81A-D594-03EE10B3938C}"/>
              </a:ext>
            </a:extLst>
          </p:cNvPr>
          <p:cNvSpPr>
            <a:spLocks noGrp="1"/>
          </p:cNvSpPr>
          <p:nvPr>
            <p:ph type="body" sz="quarter" idx="21"/>
          </p:nvPr>
        </p:nvSpPr>
        <p:spPr/>
        <p:txBody>
          <a:bodyPr/>
          <a:lstStyle/>
          <a:p>
            <a:endParaRPr lang="en-GB"/>
          </a:p>
        </p:txBody>
      </p:sp>
      <p:pic>
        <p:nvPicPr>
          <p:cNvPr id="8" name="Picture 7" descr="A screenshot of a computer&#10;&#10;AI-generated content may be incorrect.">
            <a:extLst>
              <a:ext uri="{FF2B5EF4-FFF2-40B4-BE49-F238E27FC236}">
                <a16:creationId xmlns:a16="http://schemas.microsoft.com/office/drawing/2014/main" id="{ECE68B89-4797-6E9B-1A0D-166B583F1C5D}"/>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4539638" y="439817"/>
            <a:ext cx="7472252" cy="2326168"/>
          </a:xfrm>
          <a:prstGeom prst="rect">
            <a:avLst/>
          </a:prstGeom>
        </p:spPr>
      </p:pic>
      <p:sp>
        <p:nvSpPr>
          <p:cNvPr id="19" name="Text Placeholder 3">
            <a:extLst>
              <a:ext uri="{FF2B5EF4-FFF2-40B4-BE49-F238E27FC236}">
                <a16:creationId xmlns:a16="http://schemas.microsoft.com/office/drawing/2014/main" id="{9DA783B0-39B3-3F3F-71DF-44E5E201DF4B}"/>
              </a:ext>
            </a:extLst>
          </p:cNvPr>
          <p:cNvSpPr txBox="1">
            <a:spLocks/>
          </p:cNvSpPr>
          <p:nvPr/>
        </p:nvSpPr>
        <p:spPr>
          <a:xfrm>
            <a:off x="180110" y="1509604"/>
            <a:ext cx="4141730" cy="132959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i="1" dirty="0">
                <a:solidFill>
                  <a:srgbClr val="2E2452"/>
                </a:solidFill>
              </a:rPr>
              <a:t>Stochastic Processes for Finance</a:t>
            </a:r>
            <a:br>
              <a:rPr lang="en-US" sz="1800" dirty="0">
                <a:solidFill>
                  <a:srgbClr val="2E2452"/>
                </a:solidFill>
              </a:rPr>
            </a:br>
            <a:r>
              <a:rPr lang="en-US" sz="1800" dirty="0">
                <a:solidFill>
                  <a:srgbClr val="2E2452"/>
                </a:solidFill>
              </a:rPr>
              <a:t>15 credits, level 6.</a:t>
            </a:r>
          </a:p>
          <a:p>
            <a:pPr marL="0" indent="0" hangingPunct="1">
              <a:buNone/>
            </a:pPr>
            <a:endParaRPr lang="en-US" sz="1800" i="1" dirty="0">
              <a:solidFill>
                <a:srgbClr val="2E2452"/>
              </a:solidFill>
            </a:endParaRPr>
          </a:p>
          <a:p>
            <a:pPr marL="0" indent="0" hangingPunct="1">
              <a:buNone/>
            </a:pPr>
            <a:r>
              <a:rPr lang="en-US" sz="1800" dirty="0">
                <a:solidFill>
                  <a:srgbClr val="2E2452"/>
                </a:solidFill>
              </a:rPr>
              <a:t>This question: 6% of grade.</a:t>
            </a:r>
          </a:p>
          <a:p>
            <a:pPr marL="0" indent="0" hangingPunct="1">
              <a:buNone/>
            </a:pPr>
            <a:endParaRPr lang="en-US" sz="1800" dirty="0">
              <a:solidFill>
                <a:srgbClr val="2E2452"/>
              </a:solidFill>
            </a:endParaRPr>
          </a:p>
          <a:p>
            <a:pPr marL="0" indent="0" hangingPunct="1">
              <a:buNone/>
            </a:pPr>
            <a:endParaRPr lang="en-US" sz="1800" dirty="0">
              <a:solidFill>
                <a:srgbClr val="2E2452"/>
              </a:solidFill>
            </a:endParaRPr>
          </a:p>
        </p:txBody>
      </p:sp>
      <p:sp>
        <p:nvSpPr>
          <p:cNvPr id="22" name="Text Placeholder 3">
            <a:extLst>
              <a:ext uri="{FF2B5EF4-FFF2-40B4-BE49-F238E27FC236}">
                <a16:creationId xmlns:a16="http://schemas.microsoft.com/office/drawing/2014/main" id="{26632D74-7D14-7CFD-F3A9-98FB55CF2CDA}"/>
              </a:ext>
            </a:extLst>
          </p:cNvPr>
          <p:cNvSpPr txBox="1">
            <a:spLocks/>
          </p:cNvSpPr>
          <p:nvPr/>
        </p:nvSpPr>
        <p:spPr>
          <a:xfrm>
            <a:off x="178018" y="3065729"/>
            <a:ext cx="4141730" cy="132959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i="1" dirty="0">
                <a:solidFill>
                  <a:srgbClr val="2E2452"/>
                </a:solidFill>
              </a:rPr>
              <a:t>Mathematical Statistics</a:t>
            </a:r>
            <a:br>
              <a:rPr lang="en-US" sz="1800" dirty="0">
                <a:solidFill>
                  <a:srgbClr val="2E2452"/>
                </a:solidFill>
              </a:rPr>
            </a:br>
            <a:r>
              <a:rPr lang="en-US" sz="1800" dirty="0">
                <a:solidFill>
                  <a:srgbClr val="2E2452"/>
                </a:solidFill>
              </a:rPr>
              <a:t>30 credits, level 5.</a:t>
            </a:r>
          </a:p>
          <a:p>
            <a:pPr marL="0" indent="0" hangingPunct="1">
              <a:buNone/>
            </a:pPr>
            <a:endParaRPr lang="en-US" sz="1800" i="1" dirty="0">
              <a:solidFill>
                <a:srgbClr val="2E2452"/>
              </a:solidFill>
            </a:endParaRPr>
          </a:p>
          <a:p>
            <a:pPr marL="0" indent="0" hangingPunct="1">
              <a:buNone/>
            </a:pPr>
            <a:r>
              <a:rPr lang="en-US" sz="1800" dirty="0">
                <a:solidFill>
                  <a:srgbClr val="2E2452"/>
                </a:solidFill>
              </a:rPr>
              <a:t>This question: about 30% of grade.</a:t>
            </a:r>
          </a:p>
          <a:p>
            <a:pPr marL="0" indent="0" hangingPunct="1">
              <a:buNone/>
            </a:pPr>
            <a:endParaRPr lang="en-US" sz="1800" dirty="0">
              <a:solidFill>
                <a:srgbClr val="2E2452"/>
              </a:solidFill>
            </a:endParaRPr>
          </a:p>
          <a:p>
            <a:pPr marL="0" indent="0" hangingPunct="1">
              <a:buNone/>
            </a:pPr>
            <a:endParaRPr lang="en-US" sz="1800" dirty="0">
              <a:solidFill>
                <a:srgbClr val="2E2452"/>
              </a:solidFill>
            </a:endParaRPr>
          </a:p>
        </p:txBody>
      </p:sp>
      <p:pic>
        <p:nvPicPr>
          <p:cNvPr id="24" name="Picture 23">
            <a:extLst>
              <a:ext uri="{FF2B5EF4-FFF2-40B4-BE49-F238E27FC236}">
                <a16:creationId xmlns:a16="http://schemas.microsoft.com/office/drawing/2014/main" id="{E247ED47-F443-6B82-B424-49BC545CE34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4319748" y="3027581"/>
            <a:ext cx="7474344" cy="2334970"/>
          </a:xfrm>
          <a:prstGeom prst="rect">
            <a:avLst/>
          </a:prstGeom>
        </p:spPr>
      </p:pic>
      <p:pic>
        <p:nvPicPr>
          <p:cNvPr id="21" name="Picture 20" descr="A close-up of a document&#10;&#10;AI-generated content may be incorrect.">
            <a:extLst>
              <a:ext uri="{FF2B5EF4-FFF2-40B4-BE49-F238E27FC236}">
                <a16:creationId xmlns:a16="http://schemas.microsoft.com/office/drawing/2014/main" id="{10A29E48-9A8A-8674-155B-9FE2CCB7402F}"/>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4539638" y="4375348"/>
            <a:ext cx="7472252" cy="2497597"/>
          </a:xfrm>
          <a:prstGeom prst="rect">
            <a:avLst/>
          </a:prstGeom>
        </p:spPr>
      </p:pic>
    </p:spTree>
    <p:extLst>
      <p:ext uri="{BB962C8B-B14F-4D97-AF65-F5344CB8AC3E}">
        <p14:creationId xmlns:p14="http://schemas.microsoft.com/office/powerpoint/2010/main" val="34833525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F95D-07A7-C28E-4A2F-1888D68E0B3C}"/>
              </a:ext>
            </a:extLst>
          </p:cNvPr>
          <p:cNvSpPr>
            <a:spLocks noGrp="1"/>
          </p:cNvSpPr>
          <p:nvPr>
            <p:ph type="title"/>
          </p:nvPr>
        </p:nvSpPr>
        <p:spPr/>
        <p:txBody>
          <a:bodyPr/>
          <a:lstStyle/>
          <a:p>
            <a:r>
              <a:rPr lang="en-GB" dirty="0">
                <a:solidFill>
                  <a:srgbClr val="2E2452"/>
                </a:solidFill>
              </a:rPr>
              <a:t>Example:</a:t>
            </a:r>
          </a:p>
        </p:txBody>
      </p:sp>
      <p:sp>
        <p:nvSpPr>
          <p:cNvPr id="3" name="Text Placeholder 2">
            <a:extLst>
              <a:ext uri="{FF2B5EF4-FFF2-40B4-BE49-F238E27FC236}">
                <a16:creationId xmlns:a16="http://schemas.microsoft.com/office/drawing/2014/main" id="{058A725A-6C9B-3B74-0F4F-F606805D9B49}"/>
              </a:ext>
            </a:extLst>
          </p:cNvPr>
          <p:cNvSpPr>
            <a:spLocks noGrp="1"/>
          </p:cNvSpPr>
          <p:nvPr>
            <p:ph type="body" sz="quarter" idx="21"/>
          </p:nvPr>
        </p:nvSpPr>
        <p:spPr/>
        <p:txBody>
          <a:bodyPr/>
          <a:lstStyle/>
          <a:p>
            <a:endParaRPr lang="en-GB"/>
          </a:p>
        </p:txBody>
      </p:sp>
      <p:pic>
        <p:nvPicPr>
          <p:cNvPr id="6" name="Picture 5" descr="A close-up of a document&#10;&#10;AI-generated content may be incorrect.">
            <a:extLst>
              <a:ext uri="{FF2B5EF4-FFF2-40B4-BE49-F238E27FC236}">
                <a16:creationId xmlns:a16="http://schemas.microsoft.com/office/drawing/2014/main" id="{E72558A9-EDC7-BE6A-D555-4820302FC27B}"/>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5941754" y="1225567"/>
            <a:ext cx="5796590" cy="4313996"/>
          </a:xfrm>
          <a:prstGeom prst="rect">
            <a:avLst/>
          </a:prstGeom>
        </p:spPr>
      </p:pic>
      <p:sp>
        <p:nvSpPr>
          <p:cNvPr id="7" name="TextBox 6">
            <a:extLst>
              <a:ext uri="{FF2B5EF4-FFF2-40B4-BE49-F238E27FC236}">
                <a16:creationId xmlns:a16="http://schemas.microsoft.com/office/drawing/2014/main" id="{86FEFCD2-F3C3-C602-F257-B50FE1E53180}"/>
              </a:ext>
            </a:extLst>
          </p:cNvPr>
          <p:cNvSpPr txBox="1"/>
          <p:nvPr/>
        </p:nvSpPr>
        <p:spPr>
          <a:xfrm>
            <a:off x="7613021" y="5643066"/>
            <a:ext cx="3306726" cy="582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Brief requirement: 1500 - 2500 words</a:t>
            </a:r>
          </a:p>
          <a:p>
            <a:pPr marL="0" marR="0" indent="0" algn="l" defTabSz="914400" rtl="0" fontAlgn="auto" latinLnBrk="0" hangingPunct="0">
              <a:lnSpc>
                <a:spcPct val="100000"/>
              </a:lnSpc>
              <a:spcBef>
                <a:spcPts val="0"/>
              </a:spcBef>
              <a:spcAft>
                <a:spcPts val="0"/>
              </a:spcAft>
              <a:buClrTx/>
              <a:buSzTx/>
              <a:buFontTx/>
              <a:buNone/>
              <a:tabLst/>
            </a:pPr>
            <a:r>
              <a:rPr lang="en-GB" dirty="0"/>
              <a:t>(This submission: 7000 words)</a:t>
            </a:r>
            <a:endParaRPr kumimoji="0" lang="en-GB" sz="1600" b="0" i="0" u="none" strike="noStrike" cap="none" spc="0" normalizeH="0" baseline="0" dirty="0">
              <a:ln>
                <a:noFill/>
              </a:ln>
              <a:solidFill>
                <a:srgbClr val="000000"/>
              </a:solidFill>
              <a:effectLst/>
              <a:uFillTx/>
              <a:latin typeface="Arial"/>
              <a:ea typeface="Arial"/>
              <a:cs typeface="Arial"/>
              <a:sym typeface="Arial"/>
            </a:endParaRPr>
          </a:p>
        </p:txBody>
      </p:sp>
      <p:sp>
        <p:nvSpPr>
          <p:cNvPr id="16" name="TextBox 15">
            <a:extLst>
              <a:ext uri="{FF2B5EF4-FFF2-40B4-BE49-F238E27FC236}">
                <a16:creationId xmlns:a16="http://schemas.microsoft.com/office/drawing/2014/main" id="{5B257F6A-60A1-01E8-1C59-6E707B7D2645}"/>
              </a:ext>
            </a:extLst>
          </p:cNvPr>
          <p:cNvSpPr txBox="1"/>
          <p:nvPr/>
        </p:nvSpPr>
        <p:spPr>
          <a:xfrm>
            <a:off x="5519884" y="83301"/>
            <a:ext cx="6640329" cy="132718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“A gravitational slingshot is a technique for speeding up a spacecraft without using fuel by “bouncing’” it off a planet…</a:t>
            </a:r>
          </a:p>
          <a:p>
            <a:pPr marL="0" marR="0" indent="0" algn="l" defTabSz="9144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000000"/>
              </a:solidFill>
              <a:effectLst/>
              <a:uFillTx/>
              <a:latin typeface="Arial"/>
              <a:ea typeface="Arial"/>
              <a:cs typeface="Arial"/>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a:ea typeface="Arial"/>
                <a:cs typeface="Arial"/>
                <a:sym typeface="Arial"/>
              </a:rPr>
              <a:t>Explore this manoeuvre. How much of a boost can the spacecraft be given?”</a:t>
            </a:r>
          </a:p>
        </p:txBody>
      </p:sp>
      <p:sp>
        <p:nvSpPr>
          <p:cNvPr id="18" name="Text Placeholder 3">
            <a:extLst>
              <a:ext uri="{FF2B5EF4-FFF2-40B4-BE49-F238E27FC236}">
                <a16:creationId xmlns:a16="http://schemas.microsoft.com/office/drawing/2014/main" id="{66610388-53FF-2FF5-3263-8BB8A16F1FE9}"/>
              </a:ext>
            </a:extLst>
          </p:cNvPr>
          <p:cNvSpPr txBox="1">
            <a:spLocks/>
          </p:cNvSpPr>
          <p:nvPr/>
        </p:nvSpPr>
        <p:spPr>
          <a:xfrm>
            <a:off x="169477" y="1690294"/>
            <a:ext cx="4141730" cy="132959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i="1" dirty="0">
                <a:solidFill>
                  <a:srgbClr val="2E2452"/>
                </a:solidFill>
              </a:rPr>
              <a:t>Problem Solving and Communication</a:t>
            </a:r>
            <a:br>
              <a:rPr lang="en-US" sz="1800" dirty="0">
                <a:solidFill>
                  <a:srgbClr val="2E2452"/>
                </a:solidFill>
              </a:rPr>
            </a:br>
            <a:r>
              <a:rPr lang="en-US" sz="1800" dirty="0">
                <a:solidFill>
                  <a:srgbClr val="2E2452"/>
                </a:solidFill>
              </a:rPr>
              <a:t>30 credits, level 5.</a:t>
            </a:r>
          </a:p>
          <a:p>
            <a:pPr marL="0" indent="0" hangingPunct="1">
              <a:buNone/>
            </a:pPr>
            <a:endParaRPr lang="en-US" sz="1800" i="1" dirty="0">
              <a:solidFill>
                <a:srgbClr val="2E2452"/>
              </a:solidFill>
            </a:endParaRPr>
          </a:p>
          <a:p>
            <a:pPr marL="0" indent="0" hangingPunct="1">
              <a:buNone/>
            </a:pPr>
            <a:r>
              <a:rPr lang="en-US" sz="1800" dirty="0">
                <a:solidFill>
                  <a:srgbClr val="2E2452"/>
                </a:solidFill>
              </a:rPr>
              <a:t>Group assignment: worth 50% of grade.</a:t>
            </a:r>
          </a:p>
          <a:p>
            <a:pPr marL="0" indent="0" hangingPunct="1">
              <a:buNone/>
            </a:pPr>
            <a:endParaRPr lang="en-US" sz="1800" dirty="0">
              <a:solidFill>
                <a:srgbClr val="2E2452"/>
              </a:solidFill>
            </a:endParaRPr>
          </a:p>
          <a:p>
            <a:pPr marL="0" indent="0" hangingPunct="1">
              <a:buNone/>
            </a:pPr>
            <a:endParaRPr lang="en-US" sz="1800" dirty="0">
              <a:solidFill>
                <a:srgbClr val="2E2452"/>
              </a:solidFill>
            </a:endParaRPr>
          </a:p>
        </p:txBody>
      </p:sp>
      <p:sp>
        <p:nvSpPr>
          <p:cNvPr id="8" name="Text Placeholder 3">
            <a:extLst>
              <a:ext uri="{FF2B5EF4-FFF2-40B4-BE49-F238E27FC236}">
                <a16:creationId xmlns:a16="http://schemas.microsoft.com/office/drawing/2014/main" id="{F0A6CAC6-31DF-EE7B-5C8E-8870898FECD8}"/>
              </a:ext>
            </a:extLst>
          </p:cNvPr>
          <p:cNvSpPr txBox="1">
            <a:spLocks noGrp="1"/>
          </p:cNvSpPr>
          <p:nvPr>
            <p:ph type="body" sz="half" idx="22"/>
          </p:nvPr>
        </p:nvSpPr>
        <p:spPr>
          <a:xfrm>
            <a:off x="169477" y="2788324"/>
            <a:ext cx="5593370" cy="265919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b="1" dirty="0">
                <a:solidFill>
                  <a:srgbClr val="2E2452"/>
                </a:solidFill>
              </a:rPr>
              <a:t>Report</a:t>
            </a:r>
          </a:p>
          <a:p>
            <a:pPr marL="0" indent="0" hangingPunct="1">
              <a:buNone/>
            </a:pPr>
            <a:r>
              <a:rPr lang="en-US" sz="1800" dirty="0">
                <a:solidFill>
                  <a:srgbClr val="2E2452"/>
                </a:solidFill>
              </a:rPr>
              <a:t>Introduction formulation and strategy: 	10 marks</a:t>
            </a:r>
          </a:p>
          <a:p>
            <a:pPr marL="0" indent="0" hangingPunct="1">
              <a:buNone/>
            </a:pPr>
            <a:r>
              <a:rPr lang="en-US" sz="1800" dirty="0">
                <a:solidFill>
                  <a:srgbClr val="2E2452"/>
                </a:solidFill>
              </a:rPr>
              <a:t>Problem solving: 				30 marks</a:t>
            </a:r>
          </a:p>
          <a:p>
            <a:pPr marL="0" indent="0" hangingPunct="1">
              <a:buNone/>
            </a:pPr>
            <a:r>
              <a:rPr lang="en-US" sz="1800" dirty="0">
                <a:solidFill>
                  <a:srgbClr val="2E2452"/>
                </a:solidFill>
              </a:rPr>
              <a:t>Solution: 				10 marks</a:t>
            </a:r>
          </a:p>
          <a:p>
            <a:pPr marL="0" indent="0" hangingPunct="1">
              <a:buNone/>
            </a:pPr>
            <a:r>
              <a:rPr lang="en-US" sz="1800" dirty="0">
                <a:solidFill>
                  <a:srgbClr val="2E2452"/>
                </a:solidFill>
              </a:rPr>
              <a:t>Conclusion, reflection and further work: 	5 marks</a:t>
            </a:r>
          </a:p>
          <a:p>
            <a:pPr marL="0" indent="0" hangingPunct="1">
              <a:buNone/>
            </a:pPr>
            <a:r>
              <a:rPr lang="en-US" sz="1800" dirty="0">
                <a:solidFill>
                  <a:srgbClr val="2E2452"/>
                </a:solidFill>
              </a:rPr>
              <a:t>Report written presentation: 		5 marks</a:t>
            </a:r>
          </a:p>
          <a:p>
            <a:pPr marL="0" indent="0" hangingPunct="1">
              <a:buNone/>
            </a:pPr>
            <a:endParaRPr lang="en-US" sz="1800" dirty="0">
              <a:solidFill>
                <a:srgbClr val="2E2452"/>
              </a:solidFill>
            </a:endParaRPr>
          </a:p>
          <a:p>
            <a:pPr marL="0" indent="0" hangingPunct="1">
              <a:buNone/>
            </a:pPr>
            <a:r>
              <a:rPr lang="en-US" sz="1800" b="1" dirty="0">
                <a:solidFill>
                  <a:srgbClr val="2E2452"/>
                </a:solidFill>
              </a:rPr>
              <a:t>Presentation</a:t>
            </a:r>
          </a:p>
          <a:p>
            <a:pPr marL="0" indent="0" hangingPunct="1">
              <a:buNone/>
            </a:pPr>
            <a:r>
              <a:rPr lang="en-US" sz="1800" dirty="0">
                <a:solidFill>
                  <a:srgbClr val="2E2452"/>
                </a:solidFill>
              </a:rPr>
              <a:t>Oral presentation: 			20 marks</a:t>
            </a:r>
          </a:p>
          <a:p>
            <a:pPr marL="0" indent="0" hangingPunct="1">
              <a:buNone/>
            </a:pPr>
            <a:r>
              <a:rPr lang="en-US" sz="1800" dirty="0">
                <a:solidFill>
                  <a:srgbClr val="2E2452"/>
                </a:solidFill>
              </a:rPr>
              <a:t>Slide deck: 				20 marks</a:t>
            </a:r>
          </a:p>
          <a:p>
            <a:pPr marL="0" indent="0" hangingPunct="1">
              <a:buNone/>
            </a:pPr>
            <a:endParaRPr lang="en-US" sz="1800" dirty="0">
              <a:solidFill>
                <a:srgbClr val="2E2452"/>
              </a:solidFill>
            </a:endParaRPr>
          </a:p>
          <a:p>
            <a:pPr marL="0" indent="0" hangingPunct="1">
              <a:buNone/>
            </a:pPr>
            <a:endParaRPr lang="en-US" sz="1800" dirty="0">
              <a:solidFill>
                <a:srgbClr val="2E2452"/>
              </a:solidFill>
            </a:endParaRPr>
          </a:p>
        </p:txBody>
      </p:sp>
      <p:sp>
        <p:nvSpPr>
          <p:cNvPr id="10" name="TextBox 9">
            <a:extLst>
              <a:ext uri="{FF2B5EF4-FFF2-40B4-BE49-F238E27FC236}">
                <a16:creationId xmlns:a16="http://schemas.microsoft.com/office/drawing/2014/main" id="{23C89CE3-A0CA-3404-A395-8A3DB56B0BEA}"/>
              </a:ext>
            </a:extLst>
          </p:cNvPr>
          <p:cNvSpPr txBox="1"/>
          <p:nvPr/>
        </p:nvSpPr>
        <p:spPr>
          <a:xfrm>
            <a:off x="74428" y="5167706"/>
            <a:ext cx="559337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indent="-342900" hangingPunct="1"/>
            <a:r>
              <a:rPr lang="en-US" sz="1600" dirty="0">
                <a:solidFill>
                  <a:schemeClr val="tx1"/>
                </a:solidFill>
              </a:rPr>
              <a:t>Worked on in timetabled workshops with guidance and support from lecturers.</a:t>
            </a:r>
          </a:p>
        </p:txBody>
      </p:sp>
    </p:spTree>
    <p:extLst>
      <p:ext uri="{BB962C8B-B14F-4D97-AF65-F5344CB8AC3E}">
        <p14:creationId xmlns:p14="http://schemas.microsoft.com/office/powerpoint/2010/main" val="18511403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24A2-3F22-D865-167D-32EBB7F0BA99}"/>
              </a:ext>
            </a:extLst>
          </p:cNvPr>
          <p:cNvSpPr>
            <a:spLocks noGrp="1"/>
          </p:cNvSpPr>
          <p:nvPr>
            <p:ph type="title"/>
          </p:nvPr>
        </p:nvSpPr>
        <p:spPr/>
        <p:txBody>
          <a:bodyPr/>
          <a:lstStyle/>
          <a:p>
            <a:r>
              <a:rPr lang="en-GB" dirty="0">
                <a:solidFill>
                  <a:srgbClr val="2E2452"/>
                </a:solidFill>
              </a:rPr>
              <a:t>Reflections: TEAPOTS project</a:t>
            </a:r>
          </a:p>
        </p:txBody>
      </p:sp>
      <p:sp>
        <p:nvSpPr>
          <p:cNvPr id="3" name="Text Placeholder 2">
            <a:extLst>
              <a:ext uri="{FF2B5EF4-FFF2-40B4-BE49-F238E27FC236}">
                <a16:creationId xmlns:a16="http://schemas.microsoft.com/office/drawing/2014/main" id="{8343E1B1-D829-8083-DC29-FCFA2D76DDF2}"/>
              </a:ext>
            </a:extLst>
          </p:cNvPr>
          <p:cNvSpPr>
            <a:spLocks noGrp="1"/>
          </p:cNvSpPr>
          <p:nvPr>
            <p:ph type="body" sz="quarter" idx="21"/>
          </p:nvPr>
        </p:nvSpPr>
        <p:spPr/>
        <p:txBody>
          <a:bodyPr/>
          <a:lstStyle/>
          <a:p>
            <a:endParaRPr lang="en-GB"/>
          </a:p>
        </p:txBody>
      </p:sp>
      <p:grpSp>
        <p:nvGrpSpPr>
          <p:cNvPr id="15" name="Group 14">
            <a:extLst>
              <a:ext uri="{FF2B5EF4-FFF2-40B4-BE49-F238E27FC236}">
                <a16:creationId xmlns:a16="http://schemas.microsoft.com/office/drawing/2014/main" id="{C893AC9B-5696-F644-2845-B64C8F9C9F5B}"/>
              </a:ext>
            </a:extLst>
          </p:cNvPr>
          <p:cNvGrpSpPr/>
          <p:nvPr/>
        </p:nvGrpSpPr>
        <p:grpSpPr>
          <a:xfrm>
            <a:off x="235128" y="1312781"/>
            <a:ext cx="7115175" cy="1128245"/>
            <a:chOff x="4930720" y="939480"/>
            <a:chExt cx="7115175" cy="1128245"/>
          </a:xfrm>
        </p:grpSpPr>
        <p:sp>
          <p:nvSpPr>
            <p:cNvPr id="5" name="Rounded Rectangle 1">
              <a:extLst>
                <a:ext uri="{FF2B5EF4-FFF2-40B4-BE49-F238E27FC236}">
                  <a16:creationId xmlns:a16="http://schemas.microsoft.com/office/drawing/2014/main" id="{7DAF6237-9425-5F80-6ADB-41833940DF46}"/>
                </a:ext>
              </a:extLst>
            </p:cNvPr>
            <p:cNvSpPr/>
            <p:nvPr/>
          </p:nvSpPr>
          <p:spPr>
            <a:xfrm>
              <a:off x="4930720" y="939480"/>
              <a:ext cx="7115175" cy="1044000"/>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n-lt"/>
                <a:ea typeface="+mn-ea"/>
                <a:cs typeface="+mn-cs"/>
                <a:sym typeface="Calibri"/>
              </a:endParaRPr>
            </a:p>
          </p:txBody>
        </p:sp>
        <p:sp>
          <p:nvSpPr>
            <p:cNvPr id="6" name="Success quote">
              <a:extLst>
                <a:ext uri="{FF2B5EF4-FFF2-40B4-BE49-F238E27FC236}">
                  <a16:creationId xmlns:a16="http://schemas.microsoft.com/office/drawing/2014/main" id="{19889942-55D2-DE0C-8157-47E64363680E}"/>
                </a:ext>
              </a:extLst>
            </p:cNvPr>
            <p:cNvSpPr/>
            <p:nvPr/>
          </p:nvSpPr>
          <p:spPr>
            <a:xfrm>
              <a:off x="5178794" y="1000737"/>
              <a:ext cx="6619026" cy="1066988"/>
            </a:xfrm>
            <a:prstGeom prst="rect">
              <a:avLst/>
            </a:prstGeom>
          </p:spPr>
          <p:txBody>
            <a:bodyPr wrap="square">
              <a:spAutoFit/>
            </a:bodyPr>
            <a:lstStyle/>
            <a:p>
              <a:r>
                <a:rPr lang="en-GB" sz="1800" dirty="0">
                  <a:latin typeface="Arial" panose="020B0604020202020204" pitchFamily="34" charset="0"/>
                  <a:cs typeface="Arial" panose="020B0604020202020204" pitchFamily="34" charset="0"/>
                </a:rPr>
                <a:t>I just wanted to let you know that I've gotten my graduate job as a data analyst! Specifically, they were </a:t>
              </a:r>
              <a:r>
                <a:rPr lang="en-GB" sz="1800" dirty="0">
                  <a:solidFill>
                    <a:schemeClr val="tx1"/>
                  </a:solidFill>
                  <a:latin typeface="Arial" panose="020B0604020202020204" pitchFamily="34" charset="0"/>
                  <a:cs typeface="Arial" panose="020B0604020202020204" pitchFamily="34" charset="0"/>
                </a:rPr>
                <a:t>impressed</a:t>
              </a:r>
              <a:r>
                <a:rPr lang="en-GB" sz="1800" dirty="0">
                  <a:latin typeface="Arial" panose="020B0604020202020204" pitchFamily="34" charset="0"/>
                  <a:cs typeface="Arial" panose="020B0604020202020204" pitchFamily="34" charset="0"/>
                </a:rPr>
                <a:t> with my </a:t>
              </a:r>
              <a:r>
                <a:rPr lang="en-GB" sz="1800" b="1" dirty="0">
                  <a:solidFill>
                    <a:srgbClr val="C00000"/>
                  </a:solidFill>
                  <a:latin typeface="Arial" panose="020B0604020202020204" pitchFamily="34" charset="0"/>
                  <a:cs typeface="Arial" panose="020B0604020202020204" pitchFamily="34" charset="0"/>
                </a:rPr>
                <a:t>communicating mathematics project</a:t>
              </a:r>
              <a:r>
                <a:rPr lang="en-GB" sz="1800" dirty="0">
                  <a:latin typeface="Arial" panose="020B0604020202020204" pitchFamily="34" charset="0"/>
                  <a:cs typeface="Arial" panose="020B0604020202020204" pitchFamily="34" charset="0"/>
                </a:rPr>
                <a:t>. </a:t>
              </a:r>
            </a:p>
          </p:txBody>
        </p:sp>
      </p:grpSp>
      <p:sp>
        <p:nvSpPr>
          <p:cNvPr id="7" name="Choice 2">
            <a:extLst>
              <a:ext uri="{FF2B5EF4-FFF2-40B4-BE49-F238E27FC236}">
                <a16:creationId xmlns:a16="http://schemas.microsoft.com/office/drawing/2014/main" id="{8AB0E93B-76D9-D649-15A0-AA7148A90113}"/>
              </a:ext>
            </a:extLst>
          </p:cNvPr>
          <p:cNvSpPr/>
          <p:nvPr/>
        </p:nvSpPr>
        <p:spPr>
          <a:xfrm>
            <a:off x="4792969" y="2522381"/>
            <a:ext cx="7150956" cy="715087"/>
          </a:xfrm>
          <a:prstGeom prst="roundRect">
            <a:avLst/>
          </a:prstGeom>
          <a:solidFill>
            <a:srgbClr val="E30A0A"/>
          </a:solidFill>
          <a:ln>
            <a:solidFill>
              <a:srgbClr val="E30A0A"/>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r>
              <a:rPr lang="en-GB" sz="1800" dirty="0">
                <a:latin typeface="Arial" panose="020B0604020202020204" pitchFamily="34" charset="0"/>
                <a:cs typeface="Arial" panose="020B0604020202020204" pitchFamily="34" charset="0"/>
                <a:sym typeface="Calibri"/>
              </a:rPr>
              <a:t>[Choice of assessment format] can be overwhelming because we don't have those skills.</a:t>
            </a:r>
          </a:p>
        </p:txBody>
      </p:sp>
      <p:sp>
        <p:nvSpPr>
          <p:cNvPr id="8" name="Fear plagiarism 1">
            <a:extLst>
              <a:ext uri="{FF2B5EF4-FFF2-40B4-BE49-F238E27FC236}">
                <a16:creationId xmlns:a16="http://schemas.microsoft.com/office/drawing/2014/main" id="{89E13912-61B0-356F-4BFC-3E2BEACD953C}"/>
              </a:ext>
            </a:extLst>
          </p:cNvPr>
          <p:cNvSpPr/>
          <p:nvPr/>
        </p:nvSpPr>
        <p:spPr>
          <a:xfrm>
            <a:off x="235128" y="3404045"/>
            <a:ext cx="7150956" cy="715087"/>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Arial" panose="020B0604020202020204" pitchFamily="34" charset="0"/>
                <a:ea typeface="+mn-ea"/>
                <a:cs typeface="Arial" panose="020B0604020202020204" pitchFamily="34" charset="0"/>
                <a:sym typeface="Calibri"/>
              </a:rPr>
              <a:t>I’m afraid that I will plagiarise [from] the Internet… when I try to articulate my thoughts.</a:t>
            </a:r>
          </a:p>
        </p:txBody>
      </p:sp>
      <p:sp>
        <p:nvSpPr>
          <p:cNvPr id="9" name="Why 2">
            <a:extLst>
              <a:ext uri="{FF2B5EF4-FFF2-40B4-BE49-F238E27FC236}">
                <a16:creationId xmlns:a16="http://schemas.microsoft.com/office/drawing/2014/main" id="{F0A5AE00-E508-45AA-A163-5B32823AA54B}"/>
              </a:ext>
            </a:extLst>
          </p:cNvPr>
          <p:cNvSpPr/>
          <p:nvPr/>
        </p:nvSpPr>
        <p:spPr>
          <a:xfrm>
            <a:off x="5041044" y="5355932"/>
            <a:ext cx="7150956" cy="715087"/>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Arial" panose="020B0604020202020204" pitchFamily="34" charset="0"/>
                <a:ea typeface="+mn-ea"/>
                <a:cs typeface="Arial" panose="020B0604020202020204" pitchFamily="34" charset="0"/>
                <a:sym typeface="Calibri"/>
              </a:rPr>
              <a:t>Ask questions like an interview… encourages you to think in the moment.</a:t>
            </a:r>
          </a:p>
        </p:txBody>
      </p:sp>
      <p:pic>
        <p:nvPicPr>
          <p:cNvPr id="13" name="Picture 12">
            <a:extLst>
              <a:ext uri="{FF2B5EF4-FFF2-40B4-BE49-F238E27FC236}">
                <a16:creationId xmlns:a16="http://schemas.microsoft.com/office/drawing/2014/main" id="{2AE668B5-E116-E417-897D-76E12AAF7C2C}"/>
              </a:ext>
            </a:extLst>
          </p:cNvPr>
          <p:cNvPicPr>
            <a:picLocks noChangeAspect="1"/>
          </p:cNvPicPr>
          <p:nvPr/>
        </p:nvPicPr>
        <p:blipFill>
          <a:blip r:embed="rId3"/>
          <a:stretch>
            <a:fillRect/>
          </a:stretch>
        </p:blipFill>
        <p:spPr>
          <a:xfrm>
            <a:off x="235128" y="5198906"/>
            <a:ext cx="1679270" cy="1679270"/>
          </a:xfrm>
          <a:prstGeom prst="rect">
            <a:avLst/>
          </a:prstGeom>
        </p:spPr>
      </p:pic>
      <p:sp>
        <p:nvSpPr>
          <p:cNvPr id="14" name="TextBox 13">
            <a:extLst>
              <a:ext uri="{FF2B5EF4-FFF2-40B4-BE49-F238E27FC236}">
                <a16:creationId xmlns:a16="http://schemas.microsoft.com/office/drawing/2014/main" id="{414237C4-0735-0CBE-3C25-E5C59B954990}"/>
              </a:ext>
            </a:extLst>
          </p:cNvPr>
          <p:cNvSpPr txBox="1"/>
          <p:nvPr/>
        </p:nvSpPr>
        <p:spPr>
          <a:xfrm>
            <a:off x="235128" y="4703008"/>
            <a:ext cx="3770248" cy="10559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a:bodyPr>
          <a:lstStyle/>
          <a:p>
            <a:r>
              <a:rPr lang="en-GB" dirty="0">
                <a:solidFill>
                  <a:schemeClr val="tx1"/>
                </a:solidFill>
                <a:hlinkClick r:id="rId4">
                  <a:extLst>
                    <a:ext uri="{A12FA001-AC4F-418D-AE19-62706E023703}">
                      <ahyp:hlinkClr xmlns:ahyp="http://schemas.microsoft.com/office/drawing/2018/hyperlinkcolor" val="tx"/>
                    </a:ext>
                  </a:extLst>
                </a:hlinkClick>
              </a:rPr>
              <a:t>Workshop on Assessment and Wellbeing.</a:t>
            </a:r>
          </a:p>
          <a:p>
            <a:r>
              <a:rPr lang="en-GB" dirty="0">
                <a:solidFill>
                  <a:schemeClr val="tx1"/>
                </a:solidFill>
                <a:hlinkClick r:id="rId4">
                  <a:extLst>
                    <a:ext uri="{A12FA001-AC4F-418D-AE19-62706E023703}">
                      <ahyp:hlinkClr xmlns:ahyp="http://schemas.microsoft.com/office/drawing/2018/hyperlinkcolor" val="tx"/>
                    </a:ext>
                  </a:extLst>
                </a:hlinkClick>
              </a:rPr>
              <a:t>Greenwich, July 2024</a:t>
            </a:r>
            <a:endParaRPr kumimoji="0" lang="en-GB" sz="1600" b="0" i="0" u="none" strike="noStrike" cap="none" spc="0" normalizeH="0" baseline="0" dirty="0">
              <a:ln>
                <a:noFill/>
              </a:ln>
              <a:solidFill>
                <a:schemeClr val="tx1"/>
              </a:solidFill>
              <a:effectLst/>
              <a:uFillTx/>
              <a:latin typeface="Arial"/>
              <a:ea typeface="Arial"/>
              <a:cs typeface="Arial"/>
              <a:sym typeface="Arial"/>
            </a:endParaRPr>
          </a:p>
        </p:txBody>
      </p:sp>
      <p:pic>
        <p:nvPicPr>
          <p:cNvPr id="16" name="Picture 15">
            <a:extLst>
              <a:ext uri="{FF2B5EF4-FFF2-40B4-BE49-F238E27FC236}">
                <a16:creationId xmlns:a16="http://schemas.microsoft.com/office/drawing/2014/main" id="{84F2DEC1-326D-8AA4-49B4-3AE07C7380D4}"/>
              </a:ext>
            </a:extLst>
          </p:cNvPr>
          <p:cNvPicPr>
            <a:picLocks noChangeAspect="1"/>
          </p:cNvPicPr>
          <p:nvPr/>
        </p:nvPicPr>
        <p:blipFill>
          <a:blip r:embed="rId5"/>
          <a:stretch>
            <a:fillRect/>
          </a:stretch>
        </p:blipFill>
        <p:spPr>
          <a:xfrm>
            <a:off x="9887836" y="328803"/>
            <a:ext cx="1941328" cy="1572931"/>
          </a:xfrm>
          <a:prstGeom prst="rect">
            <a:avLst/>
          </a:prstGeom>
        </p:spPr>
      </p:pic>
      <p:sp>
        <p:nvSpPr>
          <p:cNvPr id="17" name="TextBox 16">
            <a:extLst>
              <a:ext uri="{FF2B5EF4-FFF2-40B4-BE49-F238E27FC236}">
                <a16:creationId xmlns:a16="http://schemas.microsoft.com/office/drawing/2014/main" id="{A27FEA26-D41E-DDC0-4F64-678619F08FA9}"/>
              </a:ext>
            </a:extLst>
          </p:cNvPr>
          <p:cNvSpPr txBox="1"/>
          <p:nvPr/>
        </p:nvSpPr>
        <p:spPr>
          <a:xfrm>
            <a:off x="7052165" y="4703008"/>
            <a:ext cx="4687746" cy="565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rmAutofit lnSpcReduction="10000"/>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Arial"/>
                <a:ea typeface="Arial"/>
                <a:cs typeface="Arial"/>
                <a:sym typeface="Arial"/>
              </a:rPr>
              <a:t>What assessment would work best for you?</a:t>
            </a:r>
          </a:p>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Arial"/>
                <a:ea typeface="Arial"/>
                <a:cs typeface="Arial"/>
                <a:sym typeface="Arial"/>
              </a:rPr>
              <a:t>Emergent theme: </a:t>
            </a:r>
            <a:r>
              <a:rPr kumimoji="0" lang="en-GB" sz="2000" b="0" i="0" u="none" strike="noStrike" cap="none" spc="0" normalizeH="0" baseline="0" dirty="0">
                <a:ln>
                  <a:noFill/>
                </a:ln>
                <a:solidFill>
                  <a:srgbClr val="C00000"/>
                </a:solidFill>
                <a:effectLst/>
                <a:uFillTx/>
                <a:latin typeface="Arial"/>
                <a:ea typeface="Arial"/>
                <a:cs typeface="Arial"/>
                <a:sym typeface="Arial"/>
              </a:rPr>
              <a:t>In-class Oral Assessment</a:t>
            </a:r>
          </a:p>
        </p:txBody>
      </p:sp>
      <p:sp>
        <p:nvSpPr>
          <p:cNvPr id="10" name="Choice 2">
            <a:extLst>
              <a:ext uri="{FF2B5EF4-FFF2-40B4-BE49-F238E27FC236}">
                <a16:creationId xmlns:a16="http://schemas.microsoft.com/office/drawing/2014/main" id="{CDD5C875-3E39-4989-0246-3E6D9BAD7A6F}"/>
              </a:ext>
            </a:extLst>
          </p:cNvPr>
          <p:cNvSpPr/>
          <p:nvPr/>
        </p:nvSpPr>
        <p:spPr>
          <a:xfrm>
            <a:off x="7838126" y="3557279"/>
            <a:ext cx="2484679" cy="715087"/>
          </a:xfrm>
          <a:prstGeom prst="roundRect">
            <a:avLst/>
          </a:prstGeom>
          <a:solidFill>
            <a:srgbClr val="E30A0A"/>
          </a:solidFill>
          <a:ln>
            <a:solidFill>
              <a:srgbClr val="E30A0A"/>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r>
              <a:rPr lang="en-GB" sz="1800" dirty="0">
                <a:latin typeface="Arial" panose="020B0604020202020204" pitchFamily="34" charset="0"/>
                <a:cs typeface="Arial" panose="020B0604020202020204" pitchFamily="34" charset="0"/>
                <a:sym typeface="Calibri"/>
              </a:rPr>
              <a:t>Most challenging part: Anxiety of starting</a:t>
            </a:r>
          </a:p>
        </p:txBody>
      </p:sp>
    </p:spTree>
    <p:extLst>
      <p:ext uri="{BB962C8B-B14F-4D97-AF65-F5344CB8AC3E}">
        <p14:creationId xmlns:p14="http://schemas.microsoft.com/office/powerpoint/2010/main" val="4479978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57E54-5907-2D21-8558-651113785458}"/>
              </a:ext>
            </a:extLst>
          </p:cNvPr>
          <p:cNvSpPr>
            <a:spLocks noGrp="1"/>
          </p:cNvSpPr>
          <p:nvPr>
            <p:ph type="title"/>
          </p:nvPr>
        </p:nvSpPr>
        <p:spPr>
          <a:xfrm>
            <a:off x="698500" y="439816"/>
            <a:ext cx="8512060" cy="3631851"/>
          </a:xfrm>
        </p:spPr>
        <p:txBody>
          <a:bodyPr anchor="t" anchorCtr="0">
            <a:normAutofit/>
          </a:bodyPr>
          <a:lstStyle/>
          <a:p>
            <a:r>
              <a:rPr lang="en-US" dirty="0"/>
              <a:t>Current Assessment:</a:t>
            </a:r>
            <a:br>
              <a:rPr lang="en-US" dirty="0"/>
            </a:br>
            <a:br>
              <a:rPr lang="en-US" dirty="0"/>
            </a:br>
            <a:r>
              <a:rPr lang="en-US" dirty="0"/>
              <a:t>Authentic</a:t>
            </a:r>
            <a:br>
              <a:rPr lang="en-US" dirty="0"/>
            </a:br>
            <a:br>
              <a:rPr lang="en-US" dirty="0"/>
            </a:br>
            <a:r>
              <a:rPr lang="en-US" dirty="0"/>
              <a:t>AI-aware</a:t>
            </a:r>
          </a:p>
        </p:txBody>
      </p:sp>
    </p:spTree>
    <p:extLst>
      <p:ext uri="{BB962C8B-B14F-4D97-AF65-F5344CB8AC3E}">
        <p14:creationId xmlns:p14="http://schemas.microsoft.com/office/powerpoint/2010/main" val="7529554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DB55D5-5288-A745-2349-61652D568255}"/>
              </a:ext>
            </a:extLst>
          </p:cNvPr>
          <p:cNvPicPr>
            <a:picLocks noChangeAspect="1"/>
          </p:cNvPicPr>
          <p:nvPr/>
        </p:nvPicPr>
        <p:blipFill>
          <a:blip r:embed="rId3"/>
          <a:stretch>
            <a:fillRect/>
          </a:stretch>
        </p:blipFill>
        <p:spPr>
          <a:xfrm>
            <a:off x="2763840" y="4424134"/>
            <a:ext cx="798525" cy="646993"/>
          </a:xfrm>
          <a:prstGeom prst="rect">
            <a:avLst/>
          </a:prstGeom>
        </p:spPr>
      </p:pic>
      <p:sp>
        <p:nvSpPr>
          <p:cNvPr id="3" name="Text Placeholder 2">
            <a:extLst>
              <a:ext uri="{FF2B5EF4-FFF2-40B4-BE49-F238E27FC236}">
                <a16:creationId xmlns:a16="http://schemas.microsoft.com/office/drawing/2014/main" id="{941405CE-FD14-405B-8811-7CCFE4468B82}"/>
              </a:ext>
            </a:extLst>
          </p:cNvPr>
          <p:cNvSpPr>
            <a:spLocks noGrp="1"/>
          </p:cNvSpPr>
          <p:nvPr>
            <p:ph type="body" sz="quarter" idx="21"/>
          </p:nvPr>
        </p:nvSpPr>
        <p:spPr/>
        <p:txBody>
          <a:bodyPr/>
          <a:lstStyle/>
          <a:p>
            <a:endParaRPr lang="en-GB"/>
          </a:p>
        </p:txBody>
      </p:sp>
      <p:sp>
        <p:nvSpPr>
          <p:cNvPr id="7" name="Choice title">
            <a:extLst>
              <a:ext uri="{FF2B5EF4-FFF2-40B4-BE49-F238E27FC236}">
                <a16:creationId xmlns:a16="http://schemas.microsoft.com/office/drawing/2014/main" id="{77380E1B-6B12-4DCA-8755-4B500F491182}"/>
              </a:ext>
            </a:extLst>
          </p:cNvPr>
          <p:cNvSpPr txBox="1">
            <a:spLocks/>
          </p:cNvSpPr>
          <p:nvPr/>
        </p:nvSpPr>
        <p:spPr>
          <a:xfrm>
            <a:off x="305495" y="306646"/>
            <a:ext cx="6403649" cy="762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1pPr>
            <a:lvl2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2pPr>
            <a:lvl3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3pPr>
            <a:lvl4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4pPr>
            <a:lvl5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5pPr>
            <a:lvl6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6pPr>
            <a:lvl7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7pPr>
            <a:lvl8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8pPr>
            <a:lvl9pPr marL="0" marR="0" indent="0" algn="l" defTabSz="914400" rtl="0" latinLnBrk="0">
              <a:lnSpc>
                <a:spcPct val="70000"/>
              </a:lnSpc>
              <a:spcBef>
                <a:spcPts val="0"/>
              </a:spcBef>
              <a:spcAft>
                <a:spcPts val="0"/>
              </a:spcAft>
              <a:buClrTx/>
              <a:buSzTx/>
              <a:buFontTx/>
              <a:buNone/>
              <a:tabLst/>
              <a:defRPr sz="4200" b="0" i="0" u="none" strike="noStrike" cap="all" spc="0" baseline="0">
                <a:solidFill>
                  <a:srgbClr val="FFFFFF"/>
                </a:solidFill>
                <a:uFillTx/>
                <a:latin typeface="Arial Black"/>
                <a:ea typeface="Arial Black"/>
                <a:cs typeface="Arial Black"/>
                <a:sym typeface="Arial Black"/>
              </a:defRPr>
            </a:lvl9pPr>
          </a:lstStyle>
          <a:p>
            <a:pPr hangingPunct="1"/>
            <a:r>
              <a:rPr lang="en-GB" sz="2800" dirty="0">
                <a:solidFill>
                  <a:srgbClr val="2E2452"/>
                </a:solidFill>
              </a:rPr>
              <a:t>Reflective ASSESSMENT</a:t>
            </a:r>
          </a:p>
        </p:txBody>
      </p:sp>
      <p:sp>
        <p:nvSpPr>
          <p:cNvPr id="8" name="Text Placeholder 3">
            <a:extLst>
              <a:ext uri="{FF2B5EF4-FFF2-40B4-BE49-F238E27FC236}">
                <a16:creationId xmlns:a16="http://schemas.microsoft.com/office/drawing/2014/main" id="{A5BBBF42-9277-415A-97E6-BCCDC73692E5}"/>
              </a:ext>
            </a:extLst>
          </p:cNvPr>
          <p:cNvSpPr txBox="1">
            <a:spLocks/>
          </p:cNvSpPr>
          <p:nvPr/>
        </p:nvSpPr>
        <p:spPr>
          <a:xfrm>
            <a:off x="373181" y="2175419"/>
            <a:ext cx="5998705" cy="155119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dirty="0">
                <a:solidFill>
                  <a:schemeClr val="tx1"/>
                </a:solidFill>
              </a:rPr>
              <a:t>Report (60 marks, group)</a:t>
            </a:r>
          </a:p>
          <a:p>
            <a:pPr hangingPunct="1"/>
            <a:r>
              <a:rPr lang="en-US" sz="1800" dirty="0">
                <a:solidFill>
                  <a:schemeClr val="tx1"/>
                </a:solidFill>
              </a:rPr>
              <a:t>Introduction Formulation and Strategy (10 marks)</a:t>
            </a:r>
          </a:p>
          <a:p>
            <a:pPr hangingPunct="1"/>
            <a:r>
              <a:rPr lang="en-US" sz="1800" dirty="0">
                <a:solidFill>
                  <a:schemeClr val="tx1"/>
                </a:solidFill>
                <a:highlight>
                  <a:srgbClr val="FFFF00"/>
                </a:highlight>
              </a:rPr>
              <a:t>Problem Solving (30 marks)</a:t>
            </a:r>
          </a:p>
          <a:p>
            <a:pPr hangingPunct="1"/>
            <a:r>
              <a:rPr lang="en-US" sz="1800" dirty="0">
                <a:solidFill>
                  <a:schemeClr val="tx1"/>
                </a:solidFill>
              </a:rPr>
              <a:t>Solution (10 marks)</a:t>
            </a:r>
          </a:p>
          <a:p>
            <a:pPr hangingPunct="1"/>
            <a:r>
              <a:rPr lang="en-US" sz="1800" dirty="0">
                <a:solidFill>
                  <a:schemeClr val="tx1"/>
                </a:solidFill>
              </a:rPr>
              <a:t>Conclusion, Reflection and Further Work (5 marks)</a:t>
            </a:r>
          </a:p>
          <a:p>
            <a:pPr hangingPunct="1"/>
            <a:r>
              <a:rPr lang="en-US" sz="1800" dirty="0">
                <a:solidFill>
                  <a:schemeClr val="tx1"/>
                </a:solidFill>
              </a:rPr>
              <a:t>Presentation (5 marks)</a:t>
            </a:r>
          </a:p>
          <a:p>
            <a:pPr marL="0" indent="0" hangingPunct="1">
              <a:buNone/>
            </a:pPr>
            <a:endParaRPr lang="en-US" sz="1800" dirty="0">
              <a:solidFill>
                <a:srgbClr val="2E2452"/>
              </a:solidFill>
            </a:endParaRPr>
          </a:p>
        </p:txBody>
      </p:sp>
      <p:sp>
        <p:nvSpPr>
          <p:cNvPr id="2" name="Rectangle 1">
            <a:extLst>
              <a:ext uri="{FF2B5EF4-FFF2-40B4-BE49-F238E27FC236}">
                <a16:creationId xmlns:a16="http://schemas.microsoft.com/office/drawing/2014/main" id="{B2E11282-108A-4198-A8C4-063BEA448027}"/>
              </a:ext>
            </a:extLst>
          </p:cNvPr>
          <p:cNvSpPr/>
          <p:nvPr/>
        </p:nvSpPr>
        <p:spPr>
          <a:xfrm>
            <a:off x="5430958" y="3636366"/>
            <a:ext cx="6096000" cy="1077218"/>
          </a:xfrm>
          <a:prstGeom prst="rect">
            <a:avLst/>
          </a:prstGeom>
        </p:spPr>
        <p:txBody>
          <a:bodyPr>
            <a:spAutoFit/>
          </a:bodyPr>
          <a:lstStyle/>
          <a:p>
            <a:r>
              <a:rPr lang="en-GB" dirty="0"/>
              <a:t>“You give a thorough description of how you’ve approached the problem.</a:t>
            </a:r>
          </a:p>
          <a:p>
            <a:r>
              <a:rPr lang="en-GB" dirty="0"/>
              <a:t>You explain what you have tried (that did and didn’t work), and identify which activities helped you progress.”</a:t>
            </a:r>
          </a:p>
        </p:txBody>
      </p:sp>
      <p:sp>
        <p:nvSpPr>
          <p:cNvPr id="4" name="Rectangle 3">
            <a:extLst>
              <a:ext uri="{FF2B5EF4-FFF2-40B4-BE49-F238E27FC236}">
                <a16:creationId xmlns:a16="http://schemas.microsoft.com/office/drawing/2014/main" id="{A52FABE6-7EF3-4C43-A6D8-C167A925D112}"/>
              </a:ext>
            </a:extLst>
          </p:cNvPr>
          <p:cNvSpPr/>
          <p:nvPr/>
        </p:nvSpPr>
        <p:spPr>
          <a:xfrm>
            <a:off x="5430958" y="1068647"/>
            <a:ext cx="6096000" cy="584775"/>
          </a:xfrm>
          <a:prstGeom prst="rect">
            <a:avLst/>
          </a:prstGeom>
        </p:spPr>
        <p:txBody>
          <a:bodyPr>
            <a:spAutoFit/>
          </a:bodyPr>
          <a:lstStyle/>
          <a:p>
            <a:r>
              <a:rPr lang="en-GB" dirty="0"/>
              <a:t>“You are primarily being assessed on the approach you take to solving problems, rather than the actual solution”</a:t>
            </a:r>
          </a:p>
        </p:txBody>
      </p:sp>
      <p:cxnSp>
        <p:nvCxnSpPr>
          <p:cNvPr id="12" name="Connector: Curved 11">
            <a:extLst>
              <a:ext uri="{FF2B5EF4-FFF2-40B4-BE49-F238E27FC236}">
                <a16:creationId xmlns:a16="http://schemas.microsoft.com/office/drawing/2014/main" id="{4462C513-6DCC-4231-B33E-7B4F39232B15}"/>
              </a:ext>
            </a:extLst>
          </p:cNvPr>
          <p:cNvCxnSpPr>
            <a:endCxn id="2" idx="0"/>
          </p:cNvCxnSpPr>
          <p:nvPr/>
        </p:nvCxnSpPr>
        <p:spPr>
          <a:xfrm>
            <a:off x="3381153" y="2756360"/>
            <a:ext cx="5097805" cy="880006"/>
          </a:xfrm>
          <a:prstGeom prst="curvedConnector2">
            <a:avLst/>
          </a:prstGeom>
          <a:noFill/>
          <a:ln w="38100" cap="flat">
            <a:solidFill>
              <a:srgbClr val="E30A0A"/>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 name="Text Placeholder 3">
            <a:extLst>
              <a:ext uri="{FF2B5EF4-FFF2-40B4-BE49-F238E27FC236}">
                <a16:creationId xmlns:a16="http://schemas.microsoft.com/office/drawing/2014/main" id="{F902D412-EE00-5669-E080-A53A02856CDD}"/>
              </a:ext>
            </a:extLst>
          </p:cNvPr>
          <p:cNvSpPr txBox="1">
            <a:spLocks/>
          </p:cNvSpPr>
          <p:nvPr/>
        </p:nvSpPr>
        <p:spPr>
          <a:xfrm>
            <a:off x="373181" y="942459"/>
            <a:ext cx="4141730" cy="4431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171450" marR="0" indent="-17145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1pPr>
            <a:lvl2pPr marL="657225" marR="0" indent="-200025"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2pPr>
            <a:lvl3pPr marL="1154430" marR="0" indent="-24003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3pPr>
            <a:lvl4pPr marL="1638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4pPr>
            <a:lvl5pPr marL="20955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5pPr>
            <a:lvl6pPr marL="25527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6pPr>
            <a:lvl7pPr marL="30099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7pPr>
            <a:lvl8pPr marL="34671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8pPr>
            <a:lvl9pPr marL="3924300" marR="0" indent="-266700" algn="l" defTabSz="914400" rtl="0" latinLnBrk="0">
              <a:lnSpc>
                <a:spcPct val="80000"/>
              </a:lnSpc>
              <a:spcBef>
                <a:spcPts val="0"/>
              </a:spcBef>
              <a:spcAft>
                <a:spcPts val="0"/>
              </a:spcAft>
              <a:buClrTx/>
              <a:buSzPct val="100000"/>
              <a:buFont typeface="Arial"/>
              <a:buChar char="•"/>
              <a:tabLst/>
              <a:defRPr sz="2100" b="0" i="0" u="none" strike="noStrike" cap="none" spc="0" baseline="0">
                <a:solidFill>
                  <a:srgbClr val="FFFFFF"/>
                </a:solidFill>
                <a:uFillTx/>
                <a:latin typeface="Arial"/>
                <a:ea typeface="Arial"/>
                <a:cs typeface="Arial"/>
                <a:sym typeface="Arial"/>
              </a:defRPr>
            </a:lvl9pPr>
          </a:lstStyle>
          <a:p>
            <a:pPr marL="0" indent="0" hangingPunct="1">
              <a:buNone/>
            </a:pPr>
            <a:r>
              <a:rPr lang="en-US" sz="1800" i="1" dirty="0">
                <a:solidFill>
                  <a:srgbClr val="2E2452"/>
                </a:solidFill>
              </a:rPr>
              <a:t>Problem Solving and Communication</a:t>
            </a:r>
            <a:br>
              <a:rPr lang="en-US" sz="1800" dirty="0">
                <a:solidFill>
                  <a:srgbClr val="2E2452"/>
                </a:solidFill>
              </a:rPr>
            </a:br>
            <a:r>
              <a:rPr lang="en-US" sz="1800" dirty="0">
                <a:solidFill>
                  <a:srgbClr val="2E2452"/>
                </a:solidFill>
              </a:rPr>
              <a:t>30 credits, level 5.</a:t>
            </a:r>
          </a:p>
        </p:txBody>
      </p:sp>
      <p:sp>
        <p:nvSpPr>
          <p:cNvPr id="11" name="TextBox 10">
            <a:extLst>
              <a:ext uri="{FF2B5EF4-FFF2-40B4-BE49-F238E27FC236}">
                <a16:creationId xmlns:a16="http://schemas.microsoft.com/office/drawing/2014/main" id="{384C6EED-73B7-7E72-BDC4-F136BE55EE45}"/>
              </a:ext>
            </a:extLst>
          </p:cNvPr>
          <p:cNvSpPr txBox="1"/>
          <p:nvPr/>
        </p:nvSpPr>
        <p:spPr>
          <a:xfrm>
            <a:off x="6072964" y="1803749"/>
            <a:ext cx="6119036"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indent="-342900" hangingPunct="1"/>
            <a:r>
              <a:rPr lang="en-US" sz="1600" dirty="0">
                <a:solidFill>
                  <a:schemeClr val="tx1"/>
                </a:solidFill>
              </a:rPr>
              <a:t>Worked on in timetabled workshops with guidance and support from lecturers.</a:t>
            </a:r>
          </a:p>
        </p:txBody>
      </p:sp>
      <p:sp>
        <p:nvSpPr>
          <p:cNvPr id="14" name="TextBox 13">
            <a:extLst>
              <a:ext uri="{FF2B5EF4-FFF2-40B4-BE49-F238E27FC236}">
                <a16:creationId xmlns:a16="http://schemas.microsoft.com/office/drawing/2014/main" id="{751D11BA-5390-3169-A04C-CB90661A258C}"/>
              </a:ext>
            </a:extLst>
          </p:cNvPr>
          <p:cNvSpPr txBox="1"/>
          <p:nvPr/>
        </p:nvSpPr>
        <p:spPr>
          <a:xfrm>
            <a:off x="5753785" y="4833385"/>
            <a:ext cx="6119036"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indent="-342900" hangingPunct="1"/>
            <a:r>
              <a:rPr lang="en-US" sz="1600" dirty="0">
                <a:solidFill>
                  <a:schemeClr val="tx1"/>
                </a:solidFill>
              </a:rPr>
              <a:t>Reports can be validated as they include </a:t>
            </a:r>
            <a:r>
              <a:rPr lang="en-US" dirty="0">
                <a:solidFill>
                  <a:schemeClr val="tx1"/>
                </a:solidFill>
              </a:rPr>
              <a:t>shared experiences:</a:t>
            </a:r>
          </a:p>
          <a:p>
            <a:pPr indent="-342900" hangingPunct="1">
              <a:buFont typeface="Arial" panose="020B0604020202020204" pitchFamily="34" charset="0"/>
              <a:buChar char="•"/>
            </a:pPr>
            <a:r>
              <a:rPr lang="en-US" dirty="0">
                <a:solidFill>
                  <a:schemeClr val="tx1"/>
                </a:solidFill>
              </a:rPr>
              <a:t>Moments of </a:t>
            </a:r>
            <a:r>
              <a:rPr lang="en-US" dirty="0" err="1">
                <a:solidFill>
                  <a:schemeClr val="tx1"/>
                </a:solidFill>
              </a:rPr>
              <a:t>realisation</a:t>
            </a:r>
            <a:r>
              <a:rPr lang="en-US" dirty="0">
                <a:solidFill>
                  <a:schemeClr val="tx1"/>
                </a:solidFill>
              </a:rPr>
              <a:t> in workshops.</a:t>
            </a:r>
          </a:p>
          <a:p>
            <a:pPr indent="-342900" hangingPunct="1">
              <a:buFont typeface="Arial" panose="020B0604020202020204" pitchFamily="34" charset="0"/>
              <a:buChar char="•"/>
            </a:pPr>
            <a:r>
              <a:rPr lang="en-US" dirty="0">
                <a:solidFill>
                  <a:schemeClr val="tx1"/>
                </a:solidFill>
              </a:rPr>
              <a:t>External resources/books they’ve found, then shared.</a:t>
            </a:r>
          </a:p>
          <a:p>
            <a:pPr indent="-342900" hangingPunct="1">
              <a:buFont typeface="Arial" panose="020B0604020202020204" pitchFamily="34" charset="0"/>
              <a:buChar char="•"/>
            </a:pPr>
            <a:r>
              <a:rPr lang="en-US" dirty="0">
                <a:solidFill>
                  <a:schemeClr val="tx1"/>
                </a:solidFill>
              </a:rPr>
              <a:t>Failed attempts.</a:t>
            </a:r>
          </a:p>
          <a:p>
            <a:pPr indent="-342900" hangingPunct="1">
              <a:buFont typeface="Arial" panose="020B0604020202020204" pitchFamily="34" charset="0"/>
              <a:buChar char="•"/>
            </a:pPr>
            <a:r>
              <a:rPr lang="en-US" dirty="0">
                <a:solidFill>
                  <a:schemeClr val="tx1"/>
                </a:solidFill>
              </a:rPr>
              <a:t>Sanctioned use of GenAI in exploring solutions.</a:t>
            </a:r>
          </a:p>
        </p:txBody>
      </p:sp>
      <p:sp>
        <p:nvSpPr>
          <p:cNvPr id="6" name="Fear plagiarism 1">
            <a:extLst>
              <a:ext uri="{FF2B5EF4-FFF2-40B4-BE49-F238E27FC236}">
                <a16:creationId xmlns:a16="http://schemas.microsoft.com/office/drawing/2014/main" id="{61901504-1A05-E1AF-75DD-F2962B22CAFC}"/>
              </a:ext>
            </a:extLst>
          </p:cNvPr>
          <p:cNvSpPr/>
          <p:nvPr/>
        </p:nvSpPr>
        <p:spPr>
          <a:xfrm>
            <a:off x="143219" y="5200454"/>
            <a:ext cx="5199961" cy="715087"/>
          </a:xfrm>
          <a:prstGeom prst="roundRect">
            <a:avLst/>
          </a:prstGeom>
          <a:solidFill>
            <a:schemeClr val="accent2">
              <a:lumMod val="20000"/>
              <a:lumOff val="80000"/>
            </a:schemeClr>
          </a:solidFill>
          <a:ln w="12700" cap="flat">
            <a:solidFill>
              <a:schemeClr val="accent2">
                <a:lumMod val="40000"/>
                <a:lumOff val="6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800" dirty="0">
                <a:latin typeface="Arial" panose="020B0604020202020204" pitchFamily="34" charset="0"/>
                <a:ea typeface="+mn-ea"/>
                <a:cs typeface="Arial" panose="020B0604020202020204" pitchFamily="34" charset="0"/>
                <a:sym typeface="Calibri"/>
              </a:rPr>
              <a:t>I’m afraid that I will plagiarise [from] the Internet… when I try to articulate my thoughts.</a:t>
            </a:r>
          </a:p>
        </p:txBody>
      </p:sp>
      <p:sp>
        <p:nvSpPr>
          <p:cNvPr id="9" name="Choice 2">
            <a:extLst>
              <a:ext uri="{FF2B5EF4-FFF2-40B4-BE49-F238E27FC236}">
                <a16:creationId xmlns:a16="http://schemas.microsoft.com/office/drawing/2014/main" id="{A3DAD90B-180F-573D-8662-E311F9661199}"/>
              </a:ext>
            </a:extLst>
          </p:cNvPr>
          <p:cNvSpPr/>
          <p:nvPr/>
        </p:nvSpPr>
        <p:spPr>
          <a:xfrm>
            <a:off x="143219" y="4356040"/>
            <a:ext cx="2484679" cy="715087"/>
          </a:xfrm>
          <a:prstGeom prst="roundRect">
            <a:avLst/>
          </a:prstGeom>
          <a:solidFill>
            <a:srgbClr val="E30A0A"/>
          </a:solidFill>
          <a:ln>
            <a:solidFill>
              <a:srgbClr val="E30A0A"/>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r>
              <a:rPr lang="en-GB" sz="1800" dirty="0">
                <a:latin typeface="Arial" panose="020B0604020202020204" pitchFamily="34" charset="0"/>
                <a:cs typeface="Arial" panose="020B0604020202020204" pitchFamily="34" charset="0"/>
                <a:sym typeface="Calibri"/>
              </a:rPr>
              <a:t>Most challenging part: Anxiety of starting</a:t>
            </a:r>
          </a:p>
        </p:txBody>
      </p:sp>
    </p:spTree>
    <p:extLst>
      <p:ext uri="{BB962C8B-B14F-4D97-AF65-F5344CB8AC3E}">
        <p14:creationId xmlns:p14="http://schemas.microsoft.com/office/powerpoint/2010/main" val="18432642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6"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b4b16c1a-313d-4b40-aef1-e070cf1d1505"/>
</p:tagLst>
</file>

<file path=ppt/theme/theme1.xml><?xml version="1.0" encoding="utf-8"?>
<a:theme xmlns:a="http://schemas.openxmlformats.org/drawingml/2006/main" name="Office Theme">
  <a:themeElements>
    <a:clrScheme name="MDX">
      <a:dk1>
        <a:srgbClr val="000000"/>
      </a:dk1>
      <a:lt1>
        <a:srgbClr val="FFFFFF"/>
      </a:lt1>
      <a:dk2>
        <a:srgbClr val="6E6E6E"/>
      </a:dk2>
      <a:lt2>
        <a:srgbClr val="FFFFFF"/>
      </a:lt2>
      <a:accent1>
        <a:srgbClr val="E30A0A"/>
      </a:accent1>
      <a:accent2>
        <a:srgbClr val="2F2552"/>
      </a:accent2>
      <a:accent3>
        <a:srgbClr val="E9521D"/>
      </a:accent3>
      <a:accent4>
        <a:srgbClr val="F47D07"/>
      </a:accent4>
      <a:accent5>
        <a:srgbClr val="E50059"/>
      </a:accent5>
      <a:accent6>
        <a:srgbClr val="6E6E6E"/>
      </a:accent6>
      <a:hlink>
        <a:srgbClr val="FFFF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rm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rmAutofit/>
      </a:bodyPr>
      <a:lstStyle>
        <a:defPPr marL="0" marR="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1999</Words>
  <Application>Microsoft Office PowerPoint</Application>
  <PresentationFormat>Widescreen</PresentationFormat>
  <Paragraphs>229</Paragraphs>
  <Slides>29</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Courier New</vt:lpstr>
      <vt:lpstr>Dax-Medium</vt:lpstr>
      <vt:lpstr>Segoe UI</vt:lpstr>
      <vt:lpstr>Office Theme</vt:lpstr>
      <vt:lpstr>Reflecting on two years of generative AI in assessment.</vt:lpstr>
      <vt:lpstr>Maths at Middlesex</vt:lpstr>
      <vt:lpstr>Our students</vt:lpstr>
      <vt:lpstr>Before GEN-AI: Authentic assessment</vt:lpstr>
      <vt:lpstr>Examples:</vt:lpstr>
      <vt:lpstr>Example:</vt:lpstr>
      <vt:lpstr>Reflections: TEAPOTS project</vt:lpstr>
      <vt:lpstr>Current Assessment:  Authentic  AI-aware</vt:lpstr>
      <vt:lpstr>PowerPoint Presentation</vt:lpstr>
      <vt:lpstr>Personalised Assessment</vt:lpstr>
      <vt:lpstr>PowerPoint Presentation</vt:lpstr>
      <vt:lpstr>Continuous assessment</vt:lpstr>
      <vt:lpstr>Example: WORD</vt:lpstr>
      <vt:lpstr>Student-Led Assessment</vt:lpstr>
      <vt:lpstr>PowerPoint Presentation</vt:lpstr>
      <vt:lpstr>Comparative Assessment</vt:lpstr>
      <vt:lpstr>Comparative Assessment</vt:lpstr>
      <vt:lpstr>INSTITUTIONAL PICTURE</vt:lpstr>
      <vt:lpstr>Return to Exams?</vt:lpstr>
      <vt:lpstr>Plagiarism 2023-24</vt:lpstr>
      <vt:lpstr>Assessment Economics</vt:lpstr>
      <vt:lpstr>Summary and REcommendations</vt:lpstr>
      <vt:lpstr>Recommendations for GENAI</vt:lpstr>
      <vt:lpstr>Questions?</vt:lpstr>
      <vt:lpstr>Human Judgement in Assessment</vt:lpstr>
      <vt:lpstr>August 2023 – GPT4</vt:lpstr>
      <vt:lpstr>February 2025 – GPTo1</vt:lpstr>
      <vt:lpstr>August 2025 – GPT5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2025-09-04T16:37:35Z</dcterms:modified>
</cp:coreProperties>
</file>