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1" r:id="rId7"/>
    <p:sldId id="262" r:id="rId8"/>
    <p:sldId id="263" r:id="rId9"/>
    <p:sldId id="265" r:id="rId10"/>
    <p:sldId id="264" r:id="rId11"/>
    <p:sldId id="258" r:id="rId12"/>
    <p:sldId id="259" r:id="rId13"/>
    <p:sldId id="266" r:id="rId14"/>
    <p:sldId id="257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978137-EC3A-2847-A6F7-8F8C170B50C4}" v="8" dt="2025-07-02T16:15:53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0"/>
  </p:normalViewPr>
  <p:slideViewPr>
    <p:cSldViewPr snapToGrid="0">
      <p:cViewPr varScale="1">
        <p:scale>
          <a:sx n="111" d="100"/>
          <a:sy n="111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inab Kazim Ali" userId="S::z.kazim@mdx.ac.uk::443b9167-510b-4ae5-a37e-54e277070c5e" providerId="AD" clId="Web-{428752E1-C1F7-53E6-7615-C4E8DF367590}"/>
    <pc:docChg chg="modSld">
      <pc:chgData name="Zainab Kazim Ali" userId="S::z.kazim@mdx.ac.uk::443b9167-510b-4ae5-a37e-54e277070c5e" providerId="AD" clId="Web-{428752E1-C1F7-53E6-7615-C4E8DF367590}" dt="2025-05-07T21:20:09.141" v="1" actId="1076"/>
      <pc:docMkLst>
        <pc:docMk/>
      </pc:docMkLst>
      <pc:sldChg chg="modSp">
        <pc:chgData name="Zainab Kazim Ali" userId="S::z.kazim@mdx.ac.uk::443b9167-510b-4ae5-a37e-54e277070c5e" providerId="AD" clId="Web-{428752E1-C1F7-53E6-7615-C4E8DF367590}" dt="2025-05-07T21:20:09.141" v="1" actId="1076"/>
        <pc:sldMkLst>
          <pc:docMk/>
          <pc:sldMk cId="864853835" sldId="261"/>
        </pc:sldMkLst>
        <pc:picChg chg="mod">
          <ac:chgData name="Zainab Kazim Ali" userId="S::z.kazim@mdx.ac.uk::443b9167-510b-4ae5-a37e-54e277070c5e" providerId="AD" clId="Web-{428752E1-C1F7-53E6-7615-C4E8DF367590}" dt="2025-05-07T21:20:09.141" v="1" actId="1076"/>
          <ac:picMkLst>
            <pc:docMk/>
            <pc:sldMk cId="864853835" sldId="261"/>
            <ac:picMk id="10" creationId="{36F572E8-15E3-4E3A-A149-449738E96A07}"/>
          </ac:picMkLst>
        </pc:picChg>
      </pc:sldChg>
    </pc:docChg>
  </pc:docChgLst>
  <pc:docChgLst>
    <pc:chgData name="Nicholas Sharples" userId="4a4835f9-644a-43cf-ac5b-2a34e3848575" providerId="ADAL" clId="{CE7B31C2-C9A7-4E65-95AC-7A85F0C8D797}"/>
    <pc:docChg chg="custSel addSld modSld sldOrd">
      <pc:chgData name="Nicholas Sharples" userId="4a4835f9-644a-43cf-ac5b-2a34e3848575" providerId="ADAL" clId="{CE7B31C2-C9A7-4E65-95AC-7A85F0C8D797}" dt="2025-03-21T15:18:58.619" v="451" actId="20577"/>
      <pc:docMkLst>
        <pc:docMk/>
      </pc:docMkLst>
      <pc:sldChg chg="add">
        <pc:chgData name="Nicholas Sharples" userId="4a4835f9-644a-43cf-ac5b-2a34e3848575" providerId="ADAL" clId="{CE7B31C2-C9A7-4E65-95AC-7A85F0C8D797}" dt="2025-03-18T23:06:07.276" v="0"/>
        <pc:sldMkLst>
          <pc:docMk/>
          <pc:sldMk cId="3517227179" sldId="256"/>
        </pc:sldMkLst>
      </pc:sldChg>
      <pc:sldChg chg="modSp add">
        <pc:chgData name="Nicholas Sharples" userId="4a4835f9-644a-43cf-ac5b-2a34e3848575" providerId="ADAL" clId="{CE7B31C2-C9A7-4E65-95AC-7A85F0C8D797}" dt="2025-03-18T23:07:51.457" v="304" actId="20577"/>
        <pc:sldMkLst>
          <pc:docMk/>
          <pc:sldMk cId="94560689" sldId="257"/>
        </pc:sldMkLst>
      </pc:sldChg>
      <pc:sldChg chg="modSp add ord">
        <pc:chgData name="Nicholas Sharples" userId="4a4835f9-644a-43cf-ac5b-2a34e3848575" providerId="ADAL" clId="{CE7B31C2-C9A7-4E65-95AC-7A85F0C8D797}" dt="2025-03-21T14:26:37.390" v="395" actId="20577"/>
        <pc:sldMkLst>
          <pc:docMk/>
          <pc:sldMk cId="816449489" sldId="258"/>
        </pc:sldMkLst>
      </pc:sldChg>
      <pc:sldChg chg="modSp add">
        <pc:chgData name="Nicholas Sharples" userId="4a4835f9-644a-43cf-ac5b-2a34e3848575" providerId="ADAL" clId="{CE7B31C2-C9A7-4E65-95AC-7A85F0C8D797}" dt="2025-03-21T15:18:58.619" v="451" actId="20577"/>
        <pc:sldMkLst>
          <pc:docMk/>
          <pc:sldMk cId="1324677823" sldId="259"/>
        </pc:sldMkLst>
      </pc:sldChg>
    </pc:docChg>
  </pc:docChgLst>
  <pc:docChgLst>
    <pc:chgData name="Brendan Masterson" userId="c0b6bc3d-a8f4-4b24-b894-b5919ff37592" providerId="ADAL" clId="{F0978137-EC3A-2847-A6F7-8F8C170B50C4}"/>
    <pc:docChg chg="undo redo custSel modSld">
      <pc:chgData name="Brendan Masterson" userId="c0b6bc3d-a8f4-4b24-b894-b5919ff37592" providerId="ADAL" clId="{F0978137-EC3A-2847-A6F7-8F8C170B50C4}" dt="2025-07-02T16:16:59.388" v="205" actId="29295"/>
      <pc:docMkLst>
        <pc:docMk/>
      </pc:docMkLst>
      <pc:sldChg chg="modSp mod">
        <pc:chgData name="Brendan Masterson" userId="c0b6bc3d-a8f4-4b24-b894-b5919ff37592" providerId="ADAL" clId="{F0978137-EC3A-2847-A6F7-8F8C170B50C4}" dt="2025-07-02T15:21:31.220" v="55" actId="20577"/>
        <pc:sldMkLst>
          <pc:docMk/>
          <pc:sldMk cId="3517227179" sldId="256"/>
        </pc:sldMkLst>
        <pc:spChg chg="mod">
          <ac:chgData name="Brendan Masterson" userId="c0b6bc3d-a8f4-4b24-b894-b5919ff37592" providerId="ADAL" clId="{F0978137-EC3A-2847-A6F7-8F8C170B50C4}" dt="2025-07-02T15:20:47.127" v="23" actId="20577"/>
          <ac:spMkLst>
            <pc:docMk/>
            <pc:sldMk cId="3517227179" sldId="256"/>
            <ac:spMk id="8" creationId="{1A71AA45-FB33-4E29-B167-417B8C4ECB37}"/>
          </ac:spMkLst>
        </pc:spChg>
        <pc:spChg chg="mod">
          <ac:chgData name="Brendan Masterson" userId="c0b6bc3d-a8f4-4b24-b894-b5919ff37592" providerId="ADAL" clId="{F0978137-EC3A-2847-A6F7-8F8C170B50C4}" dt="2025-07-02T15:21:31.220" v="55" actId="20577"/>
          <ac:spMkLst>
            <pc:docMk/>
            <pc:sldMk cId="3517227179" sldId="256"/>
            <ac:spMk id="10" creationId="{0490E611-2735-4CF8-B029-F719464EECC6}"/>
          </ac:spMkLst>
        </pc:spChg>
      </pc:sldChg>
      <pc:sldChg chg="addSp delSp modSp mod">
        <pc:chgData name="Brendan Masterson" userId="c0b6bc3d-a8f4-4b24-b894-b5919ff37592" providerId="ADAL" clId="{F0978137-EC3A-2847-A6F7-8F8C170B50C4}" dt="2025-07-02T16:16:59.388" v="205" actId="29295"/>
        <pc:sldMkLst>
          <pc:docMk/>
          <pc:sldMk cId="10081043" sldId="260"/>
        </pc:sldMkLst>
        <pc:spChg chg="mod">
          <ac:chgData name="Brendan Masterson" userId="c0b6bc3d-a8f4-4b24-b894-b5919ff37592" providerId="ADAL" clId="{F0978137-EC3A-2847-A6F7-8F8C170B50C4}" dt="2025-07-02T15:22:44.038" v="107" actId="20577"/>
          <ac:spMkLst>
            <pc:docMk/>
            <pc:sldMk cId="10081043" sldId="260"/>
            <ac:spMk id="3" creationId="{F4E1D5F2-59B7-4063-8A4A-0CD960EB9707}"/>
          </ac:spMkLst>
        </pc:spChg>
        <pc:spChg chg="add mod">
          <ac:chgData name="Brendan Masterson" userId="c0b6bc3d-a8f4-4b24-b894-b5919ff37592" providerId="ADAL" clId="{F0978137-EC3A-2847-A6F7-8F8C170B50C4}" dt="2025-07-02T15:26:55.105" v="120" actId="14100"/>
          <ac:spMkLst>
            <pc:docMk/>
            <pc:sldMk cId="10081043" sldId="260"/>
            <ac:spMk id="6" creationId="{2931917F-377A-947F-407C-E6F7E09647FD}"/>
          </ac:spMkLst>
        </pc:spChg>
        <pc:spChg chg="mod">
          <ac:chgData name="Brendan Masterson" userId="c0b6bc3d-a8f4-4b24-b894-b5919ff37592" providerId="ADAL" clId="{F0978137-EC3A-2847-A6F7-8F8C170B50C4}" dt="2025-07-02T15:22:54.869" v="108" actId="1076"/>
          <ac:spMkLst>
            <pc:docMk/>
            <pc:sldMk cId="10081043" sldId="260"/>
            <ac:spMk id="7" creationId="{B2961101-5991-4484-AAF5-33AFA4D233B0}"/>
          </ac:spMkLst>
        </pc:spChg>
        <pc:spChg chg="mod">
          <ac:chgData name="Brendan Masterson" userId="c0b6bc3d-a8f4-4b24-b894-b5919ff37592" providerId="ADAL" clId="{F0978137-EC3A-2847-A6F7-8F8C170B50C4}" dt="2025-07-02T15:23:05.079" v="109" actId="1076"/>
          <ac:spMkLst>
            <pc:docMk/>
            <pc:sldMk cId="10081043" sldId="260"/>
            <ac:spMk id="8" creationId="{1EB4374D-0F57-45E4-B7A3-E163E8178105}"/>
          </ac:spMkLst>
        </pc:spChg>
        <pc:spChg chg="add mod">
          <ac:chgData name="Brendan Masterson" userId="c0b6bc3d-a8f4-4b24-b894-b5919ff37592" providerId="ADAL" clId="{F0978137-EC3A-2847-A6F7-8F8C170B50C4}" dt="2025-07-02T15:28:48.832" v="162" actId="14100"/>
          <ac:spMkLst>
            <pc:docMk/>
            <pc:sldMk cId="10081043" sldId="260"/>
            <ac:spMk id="10" creationId="{60689C9C-6CD9-DE2C-6F16-1530034B80A2}"/>
          </ac:spMkLst>
        </pc:spChg>
        <pc:picChg chg="mod">
          <ac:chgData name="Brendan Masterson" userId="c0b6bc3d-a8f4-4b24-b894-b5919ff37592" providerId="ADAL" clId="{F0978137-EC3A-2847-A6F7-8F8C170B50C4}" dt="2025-07-02T16:06:07.766" v="177" actId="1076"/>
          <ac:picMkLst>
            <pc:docMk/>
            <pc:sldMk cId="10081043" sldId="260"/>
            <ac:picMk id="4" creationId="{CF0B1044-EF2B-4440-A917-A966B7231F68}"/>
          </ac:picMkLst>
        </pc:picChg>
        <pc:picChg chg="del mod">
          <ac:chgData name="Brendan Masterson" userId="c0b6bc3d-a8f4-4b24-b894-b5919ff37592" providerId="ADAL" clId="{F0978137-EC3A-2847-A6F7-8F8C170B50C4}" dt="2025-07-02T16:02:06.052" v="166" actId="21"/>
          <ac:picMkLst>
            <pc:docMk/>
            <pc:sldMk cId="10081043" sldId="260"/>
            <ac:picMk id="9" creationId="{E4524476-86B5-4D9F-BD1D-399E134CB828}"/>
          </ac:picMkLst>
        </pc:picChg>
        <pc:picChg chg="add del mod modCrop">
          <ac:chgData name="Brendan Masterson" userId="c0b6bc3d-a8f4-4b24-b894-b5919ff37592" providerId="ADAL" clId="{F0978137-EC3A-2847-A6F7-8F8C170B50C4}" dt="2025-07-02T16:11:02.217" v="185" actId="21"/>
          <ac:picMkLst>
            <pc:docMk/>
            <pc:sldMk cId="10081043" sldId="260"/>
            <ac:picMk id="12" creationId="{022392C2-B3DC-A259-6C62-66EAC28809A6}"/>
          </ac:picMkLst>
        </pc:picChg>
        <pc:picChg chg="add mod modCrop">
          <ac:chgData name="Brendan Masterson" userId="c0b6bc3d-a8f4-4b24-b894-b5919ff37592" providerId="ADAL" clId="{F0978137-EC3A-2847-A6F7-8F8C170B50C4}" dt="2025-07-02T16:16:59.388" v="205" actId="29295"/>
          <ac:picMkLst>
            <pc:docMk/>
            <pc:sldMk cId="10081043" sldId="260"/>
            <ac:picMk id="14" creationId="{86172B48-E7E2-55C3-7FF8-9B0778A35D7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0ECD-4801-44FF-B0CB-19AD0D35A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69E1E-E78D-4705-9472-C4C75722B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810E9-8C4D-406B-A26B-01275A5F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71FB9-8FAD-4630-8193-F7E17752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5DD3F-B5DF-46F3-9877-06821866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86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862F-EF63-45B0-9BC9-4BD014F08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68C00-ECB8-4861-8A54-B6490D911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3238A-D2E6-46BF-AD2B-07E27C8B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ADE32-AC29-41EE-A011-1BDD67FB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8CA02-34D5-4898-ABAA-B22C58A5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80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D2DCC-2A88-4D04-8DF5-85F8B02AC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A37D0-3F7F-4C6A-944C-A3F2B260B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A50BC-912D-4460-9555-732973A7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37D73-B507-472A-ABF3-DA6E97DC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693F3-6708-4696-A769-B672C2CD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F53F-5CA2-4C3E-8E4E-EACAB089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A4155-BBB6-4952-B214-F1BE1CB0E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AB799-B6E0-42A3-8946-05C56A43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93830-153A-4303-AAEF-A3EC629F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B4553-BCE3-426E-917C-424BE248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7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2864-FE18-4C52-A501-34F667C0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D9948-74AA-4823-BDD3-0E01CD684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11859-3F0A-4369-AA4D-7BFDD95B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BFC65-70DC-4069-BB0F-2D0B18F9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C6327-7BA4-4DEC-9800-055B51A70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9752-9B5E-42BE-9590-CE70DDB4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551BC-BA05-4F8C-A1F2-1B4F6205F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79CFD-2604-4E5E-8FFA-91E8EEED9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9D6A8-8EC2-4CB3-A97E-5F97505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57B4E-53E6-4805-BFA5-FC518A90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B88B3-8EBE-46FD-B774-5E093B74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13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6076-44EE-41C0-AEAB-D691DC17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70B04-32EA-4AB8-9C29-C137BCDBA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96BD8-63A2-4F04-95CA-3834E8E5F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6885B-2EF3-45A8-88E0-710EC398A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04B41-2EB9-4294-A75E-DB4CEB2CE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946DF-8A04-4257-9D6C-95D749868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EC51A-6139-4B0A-BF9B-227FE122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2F77B-9BB2-4294-AE76-434B5DD8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D7C9-D26E-4130-B416-2681769A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D02F9-FB38-4095-B9E0-6CEDF97B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999D4-F7DF-4ED0-BAD2-8385644E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3E87D-9BAC-4347-AA3B-6942EC08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14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F35A1-274A-494E-9BF3-3E668BDB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4F307-0D87-44E3-BB0D-E6DB9BA1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EA5B3-FD38-4272-ACFD-9D4968B4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15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851B-D8A6-4939-8753-0EF22BA7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6D9C3-47F4-468B-8271-793837FBB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5C1F6-9ED5-4842-A5D3-206F68486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91F76-9633-434A-8DF3-5CC0C145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4941D-F1A8-4A64-920A-CDDEBBDA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8C93A-D75E-4AFE-BF8A-BCCAF1E12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4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28E4-3A33-4BD2-AB6F-AAC3CA09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019EC-CF4F-4930-85CE-1D8C746C2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C8882-6A2C-4E04-BF5E-D5A1C10C1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976E6-AD68-4372-9EA0-27C099E4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60623-36FC-4E4D-B0D3-1E50BF0A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7B5FD-A218-4AAE-A562-6390865F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20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09618-CAF0-4961-A5A1-F6BF5049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E523A-E520-42E1-AAD4-458C3372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FFFC0-0E0D-41CE-B686-53900BE8C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C1305-82D1-46D4-B4C1-E3C8D88CD363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8832-AF2E-4964-B26C-400F4FC9E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60AB-D02E-4F21-9601-F7555E7DE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7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8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5.sv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024B01-5AD0-4167-944D-98339CA35105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6E163-8F7B-4415-92BD-2377F866C9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Landing page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0577B-E9AB-49F4-A2A0-D199277EA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2E2FC-CEA9-4DBA-A9BF-8C91CADE9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71AA45-FB33-4E29-B167-417B8C4ECB37}"/>
              </a:ext>
            </a:extLst>
          </p:cNvPr>
          <p:cNvSpPr txBox="1"/>
          <p:nvPr/>
        </p:nvSpPr>
        <p:spPr>
          <a:xfrm>
            <a:off x="11120493" y="154545"/>
            <a:ext cx="622927" cy="670345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GB" sz="2400">
                <a:solidFill>
                  <a:schemeClr val="accent6">
                    <a:lumMod val="40000"/>
                    <a:lumOff val="60000"/>
                  </a:schemeClr>
                </a:solidFill>
                <a:latin typeface="OCR A Extended" panose="02010509020102010303" pitchFamily="50" charset="0"/>
              </a:rPr>
              <a:t>7&amp;8 July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0E611-2735-4CF8-B029-F719464EECC6}"/>
              </a:ext>
            </a:extLst>
          </p:cNvPr>
          <p:cNvSpPr txBox="1"/>
          <p:nvPr/>
        </p:nvSpPr>
        <p:spPr>
          <a:xfrm>
            <a:off x="366725" y="120948"/>
            <a:ext cx="549894" cy="638431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GB" sz="2000">
                <a:solidFill>
                  <a:schemeClr val="accent6">
                    <a:lumMod val="40000"/>
                    <a:lumOff val="60000"/>
                  </a:schemeClr>
                </a:solidFill>
                <a:latin typeface="OCR A Extended" panose="02010509020102010303" pitchFamily="50" charset="0"/>
              </a:rPr>
              <a:t>Wren Academy</a:t>
            </a:r>
          </a:p>
        </p:txBody>
      </p:sp>
    </p:spTree>
    <p:extLst>
      <p:ext uri="{BB962C8B-B14F-4D97-AF65-F5344CB8AC3E}">
        <p14:creationId xmlns:p14="http://schemas.microsoft.com/office/powerpoint/2010/main" val="351722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5C518-9BCF-4C60-A4C7-33E70862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Science and Technology Facilities Council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388D7D-A5A3-44D4-8912-BBBC7DBFE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17" y="365125"/>
            <a:ext cx="1319787" cy="12374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883CB-D573-4ACE-9752-EFA9E9F44E5F}"/>
              </a:ext>
            </a:extLst>
          </p:cNvPr>
          <p:cNvSpPr txBox="1"/>
          <p:nvPr/>
        </p:nvSpPr>
        <p:spPr>
          <a:xfrm>
            <a:off x="838199" y="2543255"/>
            <a:ext cx="971581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One of 7 tax-payer funded Research Councils in the UK.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Budget of £1.6 billion (2024-25) to invest in scientific research.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Focuses on funding expensive scientific facilities such as: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Central Laser Facility (in Rutherford, between Reading and Oxford)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National Quantum Computing Centre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Accelerator Science and Technology Centre (in Warrington)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UK Astronomy Technology Centre (in Edinburgh)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Square Kilometre Array Observatory (international project in South Africa and Australia)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4163E-EAE2-4ECC-8C1C-F7D81689DCEF}"/>
              </a:ext>
            </a:extLst>
          </p:cNvPr>
          <p:cNvSpPr txBox="1"/>
          <p:nvPr/>
        </p:nvSpPr>
        <p:spPr>
          <a:xfrm>
            <a:off x="838200" y="1581148"/>
            <a:ext cx="971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Mission: Discover the secrets of the universe.</a:t>
            </a:r>
          </a:p>
        </p:txBody>
      </p:sp>
      <p:pic>
        <p:nvPicPr>
          <p:cNvPr id="8" name="Spaceports map">
            <a:extLst>
              <a:ext uri="{FF2B5EF4-FFF2-40B4-BE49-F238E27FC236}">
                <a16:creationId xmlns:a16="http://schemas.microsoft.com/office/drawing/2014/main" id="{59966FA9-C4AB-405D-B06D-446B2507A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74" y="2418730"/>
            <a:ext cx="3229426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B3C1-3B61-4907-BD8C-2D217AF9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2000 + 1: a space maths odyssey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CD37A-A6FB-457B-909A-13D3BAD3B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/>
              <a:t>We’re working with the STFC to make a computer game to teach maths!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We’re co-creating this game with young people in many schools, and would love to collaborate with you.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Have a go at designing solar panels for this game.</a:t>
            </a:r>
          </a:p>
          <a:p>
            <a:pPr marL="0" indent="0">
              <a:buNone/>
            </a:pPr>
            <a:r>
              <a:rPr lang="en-GB"/>
              <a:t>If you’d like your ideas to be included (under a creative-commons BY-NC-SA license) then either: 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Hand your worksheet or let us take a photo of your work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B7B9D-F565-41A4-86EC-61C52599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817" y="5963653"/>
            <a:ext cx="2556183" cy="8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0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9602-9DFD-45A5-8CD4-3D1DAAEE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669AD-97B5-4D3A-8893-52B7A63E6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Finally, finish the a short questionnaire.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We’re trying to understand the effect of activities like those you’ve done today.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Thank you for listening! Do you have any questions?</a:t>
            </a:r>
          </a:p>
        </p:txBody>
      </p:sp>
      <p:pic>
        <p:nvPicPr>
          <p:cNvPr id="5" name="Graphic 4" descr="Stopwatch">
            <a:extLst>
              <a:ext uri="{FF2B5EF4-FFF2-40B4-BE49-F238E27FC236}">
                <a16:creationId xmlns:a16="http://schemas.microsoft.com/office/drawing/2014/main" id="{8617B159-A726-49A5-8069-AE03291F6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0967" y="1555108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09B8F-6E78-431F-8A1E-F3BAC48AAF5F}"/>
              </a:ext>
            </a:extLst>
          </p:cNvPr>
          <p:cNvSpPr txBox="1"/>
          <p:nvPr/>
        </p:nvSpPr>
        <p:spPr>
          <a:xfrm>
            <a:off x="7387030" y="1750698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OCR A Extended" panose="02010509020102010303" pitchFamily="50" charset="0"/>
              </a:rPr>
              <a:t>5:00</a:t>
            </a:r>
          </a:p>
        </p:txBody>
      </p:sp>
    </p:spTree>
    <p:extLst>
      <p:ext uri="{BB962C8B-B14F-4D97-AF65-F5344CB8AC3E}">
        <p14:creationId xmlns:p14="http://schemas.microsoft.com/office/powerpoint/2010/main" val="176879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a city&#10;&#10;AI-generated content may be incorrect.">
            <a:extLst>
              <a:ext uri="{FF2B5EF4-FFF2-40B4-BE49-F238E27FC236}">
                <a16:creationId xmlns:a16="http://schemas.microsoft.com/office/drawing/2014/main" id="{86172B48-E7E2-55C3-7FF8-9B0778A35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3" b="1930"/>
          <a:stretch>
            <a:fillRect/>
          </a:stretch>
        </p:blipFill>
        <p:spPr>
          <a:xfrm>
            <a:off x="0" y="-20782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B2802F-3FF1-400C-92CA-5FA6935EF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1D5F2-59B7-4063-8A4A-0CD960EB9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471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Dr. Thomas Bending</a:t>
            </a:r>
          </a:p>
          <a:p>
            <a:pPr marL="0" indent="0">
              <a:buNone/>
            </a:pPr>
            <a:r>
              <a:rPr lang="en-GB"/>
              <a:t>Dr. Brendan Masterson</a:t>
            </a:r>
          </a:p>
          <a:p>
            <a:pPr marL="0" indent="0">
              <a:buNone/>
            </a:pPr>
            <a:r>
              <a:rPr lang="en-GB" err="1"/>
              <a:t>Dr.</a:t>
            </a:r>
            <a:r>
              <a:rPr lang="en-GB"/>
              <a:t> Nick Sharples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B1044-EF2B-4440-A917-A966B723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9354"/>
            <a:ext cx="2017951" cy="798645"/>
          </a:xfrm>
          <a:prstGeom prst="rect">
            <a:avLst/>
          </a:prstGeom>
        </p:spPr>
      </p:pic>
      <p:pic>
        <p:nvPicPr>
          <p:cNvPr id="5" name="Quad">
            <a:extLst>
              <a:ext uri="{FF2B5EF4-FFF2-40B4-BE49-F238E27FC236}">
                <a16:creationId xmlns:a16="http://schemas.microsoft.com/office/drawing/2014/main" id="{E5EE5EA9-B785-460C-9A6F-4E7B76B6E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84" y="3275596"/>
            <a:ext cx="6368716" cy="3582403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B2961101-5991-4484-AAF5-33AFA4D233B0}"/>
              </a:ext>
            </a:extLst>
          </p:cNvPr>
          <p:cNvSpPr/>
          <p:nvPr/>
        </p:nvSpPr>
        <p:spPr>
          <a:xfrm>
            <a:off x="4475374" y="2200938"/>
            <a:ext cx="641023" cy="707011"/>
          </a:xfrm>
          <a:prstGeom prst="rightBrace">
            <a:avLst/>
          </a:prstGeom>
          <a:ln w="381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4374D-0F57-45E4-B7A3-E163E8178105}"/>
              </a:ext>
            </a:extLst>
          </p:cNvPr>
          <p:cNvSpPr txBox="1"/>
          <p:nvPr/>
        </p:nvSpPr>
        <p:spPr>
          <a:xfrm>
            <a:off x="5613304" y="2354388"/>
            <a:ext cx="379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Senior Lecturers in Mathematics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2931917F-377A-947F-407C-E6F7E09647FD}"/>
              </a:ext>
            </a:extLst>
          </p:cNvPr>
          <p:cNvSpPr/>
          <p:nvPr/>
        </p:nvSpPr>
        <p:spPr>
          <a:xfrm>
            <a:off x="4475374" y="1822613"/>
            <a:ext cx="320511" cy="375313"/>
          </a:xfrm>
          <a:prstGeom prst="rightBrace">
            <a:avLst/>
          </a:prstGeom>
          <a:ln w="381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89C9C-6CD9-DE2C-6F16-1530034B80A2}"/>
              </a:ext>
            </a:extLst>
          </p:cNvPr>
          <p:cNvSpPr txBox="1"/>
          <p:nvPr/>
        </p:nvSpPr>
        <p:spPr>
          <a:xfrm>
            <a:off x="5613304" y="1822613"/>
            <a:ext cx="397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Associate Professor in Mathematics</a:t>
            </a:r>
          </a:p>
        </p:txBody>
      </p:sp>
    </p:spTree>
    <p:extLst>
      <p:ext uri="{BB962C8B-B14F-4D97-AF65-F5344CB8AC3E}">
        <p14:creationId xmlns:p14="http://schemas.microsoft.com/office/powerpoint/2010/main" val="10081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7916-ADDE-42B3-83BC-4AF11706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do we do</a:t>
            </a:r>
          </a:p>
        </p:txBody>
      </p:sp>
      <p:sp>
        <p:nvSpPr>
          <p:cNvPr id="3" name="Bullet list">
            <a:extLst>
              <a:ext uri="{FF2B5EF4-FFF2-40B4-BE49-F238E27FC236}">
                <a16:creationId xmlns:a16="http://schemas.microsoft.com/office/drawing/2014/main" id="{13B514BD-E031-4D3D-8924-055800DD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en-GB"/>
              <a:t>Teach maths</a:t>
            </a:r>
          </a:p>
          <a:p>
            <a:r>
              <a:rPr lang="en-GB"/>
              <a:t>Discover new maths</a:t>
            </a:r>
          </a:p>
          <a:p>
            <a:r>
              <a:rPr lang="en-GB"/>
              <a:t>Find better ways of teaching maths</a:t>
            </a:r>
          </a:p>
          <a:p>
            <a:r>
              <a:rPr lang="en-GB"/>
              <a:t>Outreach: bring maths into the community</a:t>
            </a:r>
          </a:p>
          <a:p>
            <a:endParaRPr lang="en-GB"/>
          </a:p>
        </p:txBody>
      </p:sp>
      <p:pic>
        <p:nvPicPr>
          <p:cNvPr id="5" name="Pedagogy paper">
            <a:extLst>
              <a:ext uri="{FF2B5EF4-FFF2-40B4-BE49-F238E27FC236}">
                <a16:creationId xmlns:a16="http://schemas.microsoft.com/office/drawing/2014/main" id="{727F93D2-D587-4E1D-ADB0-36A3B3B4A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76" y="2609257"/>
            <a:ext cx="6368383" cy="4248743"/>
          </a:xfrm>
          <a:prstGeom prst="rect">
            <a:avLst/>
          </a:prstGeom>
        </p:spPr>
      </p:pic>
      <p:pic>
        <p:nvPicPr>
          <p:cNvPr id="6" name="Teaching">
            <a:extLst>
              <a:ext uri="{FF2B5EF4-FFF2-40B4-BE49-F238E27FC236}">
                <a16:creationId xmlns:a16="http://schemas.microsoft.com/office/drawing/2014/main" id="{01A6FCD0-F0EA-4716-BDC8-709C7B932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20" y="1088772"/>
            <a:ext cx="6455079" cy="4303912"/>
          </a:xfrm>
          <a:prstGeom prst="rect">
            <a:avLst/>
          </a:prstGeom>
        </p:spPr>
      </p:pic>
      <p:pic>
        <p:nvPicPr>
          <p:cNvPr id="7" name="Theorem">
            <a:extLst>
              <a:ext uri="{FF2B5EF4-FFF2-40B4-BE49-F238E27FC236}">
                <a16:creationId xmlns:a16="http://schemas.microsoft.com/office/drawing/2014/main" id="{4280CF67-5ED4-4056-BBB9-489EDD39C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4744" y="1088771"/>
            <a:ext cx="6469992" cy="4886001"/>
          </a:xfrm>
          <a:prstGeom prst="rect">
            <a:avLst/>
          </a:prstGeom>
        </p:spPr>
      </p:pic>
      <p:pic>
        <p:nvPicPr>
          <p:cNvPr id="8" name="RollerCoaster">
            <a:hlinkClick r:id="" action="ppaction://media"/>
            <a:extLst>
              <a:ext uri="{FF2B5EF4-FFF2-40B4-BE49-F238E27FC236}">
                <a16:creationId xmlns:a16="http://schemas.microsoft.com/office/drawing/2014/main" id="{E87F5848-26E0-4924-85F9-0045A3A34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0019" y="0"/>
            <a:ext cx="9351962" cy="6858000"/>
          </a:xfrm>
          <a:prstGeom prst="rect">
            <a:avLst/>
          </a:prstGeom>
        </p:spPr>
      </p:pic>
      <p:pic>
        <p:nvPicPr>
          <p:cNvPr id="9" name="Selfie video">
            <a:hlinkClick r:id="" action="ppaction://media"/>
            <a:extLst>
              <a:ext uri="{FF2B5EF4-FFF2-40B4-BE49-F238E27FC236}">
                <a16:creationId xmlns:a16="http://schemas.microsoft.com/office/drawing/2014/main" id="{FFFF216B-8216-41E8-B9DD-AF1803A8C5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2816" y="3117835"/>
            <a:ext cx="6649184" cy="3740166"/>
          </a:xfrm>
          <a:prstGeom prst="rect">
            <a:avLst/>
          </a:prstGeom>
        </p:spPr>
      </p:pic>
      <p:pic>
        <p:nvPicPr>
          <p:cNvPr id="10" name="Chaotic selfie photo">
            <a:extLst>
              <a:ext uri="{FF2B5EF4-FFF2-40B4-BE49-F238E27FC236}">
                <a16:creationId xmlns:a16="http://schemas.microsoft.com/office/drawing/2014/main" id="{36F572E8-15E3-4E3A-A149-449738E96A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03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 mute="1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9602-9DFD-45A5-8CD4-3D1DAAEE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Today: Space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669AD-97B5-4D3A-8893-52B7A63E6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First: a short questionnaire.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We’re trying to understand how young people feel about mathematics and science.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Only complete the first side (for now).</a:t>
            </a:r>
          </a:p>
        </p:txBody>
      </p:sp>
      <p:pic>
        <p:nvPicPr>
          <p:cNvPr id="5" name="Graphic 4" descr="Stopwatch">
            <a:extLst>
              <a:ext uri="{FF2B5EF4-FFF2-40B4-BE49-F238E27FC236}">
                <a16:creationId xmlns:a16="http://schemas.microsoft.com/office/drawing/2014/main" id="{8617B159-A726-49A5-8069-AE03291F6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600" y="1582404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09B8F-6E78-431F-8A1E-F3BAC48AAF5F}"/>
              </a:ext>
            </a:extLst>
          </p:cNvPr>
          <p:cNvSpPr txBox="1"/>
          <p:nvPr/>
        </p:nvSpPr>
        <p:spPr>
          <a:xfrm>
            <a:off x="5967663" y="1777994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OCR A Extended" panose="02010509020102010303" pitchFamily="50" charset="0"/>
              </a:rPr>
              <a:t>5:00</a:t>
            </a:r>
          </a:p>
        </p:txBody>
      </p:sp>
    </p:spTree>
    <p:extLst>
      <p:ext uri="{BB962C8B-B14F-4D97-AF65-F5344CB8AC3E}">
        <p14:creationId xmlns:p14="http://schemas.microsoft.com/office/powerpoint/2010/main" val="402707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FB12-9E64-4BE1-A2BE-063DD6F1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Maths in space: launches and trajectories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65E55-4EEB-4DDF-B3B3-AE312C711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3662" y="1825625"/>
            <a:ext cx="3453064" cy="4386044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Maths needed:</a:t>
            </a:r>
          </a:p>
          <a:p>
            <a:r>
              <a:rPr lang="en-GB"/>
              <a:t>Speed</a:t>
            </a:r>
          </a:p>
          <a:p>
            <a:r>
              <a:rPr lang="en-GB"/>
              <a:t>Angles</a:t>
            </a:r>
          </a:p>
          <a:p>
            <a:r>
              <a:rPr lang="en-GB"/>
              <a:t>Time</a:t>
            </a:r>
          </a:p>
        </p:txBody>
      </p:sp>
      <p:pic>
        <p:nvPicPr>
          <p:cNvPr id="1026" name="Picture 2" descr="A rocket launches at night.">
            <a:extLst>
              <a:ext uri="{FF2B5EF4-FFF2-40B4-BE49-F238E27FC236}">
                <a16:creationId xmlns:a16="http://schemas.microsoft.com/office/drawing/2014/main" id="{BC10DA8D-5128-4F75-9000-ED43C79A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6468"/>
            <a:ext cx="8001000" cy="53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DAE6AC-1E9A-4856-81AD-42D873044811}"/>
              </a:ext>
            </a:extLst>
          </p:cNvPr>
          <p:cNvSpPr/>
          <p:nvPr/>
        </p:nvSpPr>
        <p:spPr>
          <a:xfrm>
            <a:off x="8101263" y="6211669"/>
            <a:ext cx="2618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Credit:</a:t>
            </a:r>
          </a:p>
          <a:p>
            <a:r>
              <a:rPr lang="it-IT"/>
              <a:t>Joshua Conti, Space Force</a:t>
            </a:r>
            <a:endParaRPr lang="en-GB"/>
          </a:p>
        </p:txBody>
      </p:sp>
      <p:grpSp>
        <p:nvGrpSpPr>
          <p:cNvPr id="7" name="Q1">
            <a:extLst>
              <a:ext uri="{FF2B5EF4-FFF2-40B4-BE49-F238E27FC236}">
                <a16:creationId xmlns:a16="http://schemas.microsoft.com/office/drawing/2014/main" id="{896EF89B-044E-42F1-B3D1-9B6AFFE85B3E}"/>
              </a:ext>
            </a:extLst>
          </p:cNvPr>
          <p:cNvGrpSpPr/>
          <p:nvPr/>
        </p:nvGrpSpPr>
        <p:grpSpPr>
          <a:xfrm>
            <a:off x="474388" y="5331532"/>
            <a:ext cx="7188222" cy="801647"/>
            <a:chOff x="5039623" y="4986669"/>
            <a:chExt cx="7188222" cy="801647"/>
          </a:xfrm>
        </p:grpSpPr>
        <p:pic>
          <p:nvPicPr>
            <p:cNvPr id="8" name="Graphic 7" descr="Questions">
              <a:extLst>
                <a:ext uri="{FF2B5EF4-FFF2-40B4-BE49-F238E27FC236}">
                  <a16:creationId xmlns:a16="http://schemas.microsoft.com/office/drawing/2014/main" id="{8703F4DA-2D23-4ACA-A925-EBDB3E0D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39623" y="4986669"/>
              <a:ext cx="679965" cy="6799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1F4496-3FCB-453C-9415-22011964873F}"/>
                </a:ext>
              </a:extLst>
            </p:cNvPr>
            <p:cNvSpPr txBox="1"/>
            <p:nvPr/>
          </p:nvSpPr>
          <p:spPr>
            <a:xfrm>
              <a:off x="5719588" y="5141985"/>
              <a:ext cx="6508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150 seconds after launch, an Apollo rocket is travelling at 3000 m/s.</a:t>
              </a:r>
            </a:p>
            <a:p>
              <a:r>
                <a:rPr lang="en-GB">
                  <a:solidFill>
                    <a:schemeClr val="bg1"/>
                  </a:solidFill>
                </a:rPr>
                <a:t>What is the average acceleration of the rocket?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Q1 answer">
                <a:extLst>
                  <a:ext uri="{FF2B5EF4-FFF2-40B4-BE49-F238E27FC236}">
                    <a16:creationId xmlns:a16="http://schemas.microsoft.com/office/drawing/2014/main" id="{C5931015-5146-4BFC-9D3D-0230AF47C1BD}"/>
                  </a:ext>
                </a:extLst>
              </p:cNvPr>
              <p:cNvSpPr txBox="1"/>
              <p:nvPr/>
            </p:nvSpPr>
            <p:spPr>
              <a:xfrm>
                <a:off x="8179650" y="5486848"/>
                <a:ext cx="1636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nor/>
                        </m:rPr>
                        <a:rPr lang="en-GB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GB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10" name="Q1 answer">
                <a:extLst>
                  <a:ext uri="{FF2B5EF4-FFF2-40B4-BE49-F238E27FC236}">
                    <a16:creationId xmlns:a16="http://schemas.microsoft.com/office/drawing/2014/main" id="{C5931015-5146-4BFC-9D3D-0230AF47C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650" y="5486848"/>
                <a:ext cx="1636987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92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rbit">
            <a:extLst>
              <a:ext uri="{FF2B5EF4-FFF2-40B4-BE49-F238E27FC236}">
                <a16:creationId xmlns:a16="http://schemas.microsoft.com/office/drawing/2014/main" id="{FC72DB6C-E0D5-44F0-9C1E-B77C2BB2C6F8}"/>
              </a:ext>
            </a:extLst>
          </p:cNvPr>
          <p:cNvSpPr/>
          <p:nvPr/>
        </p:nvSpPr>
        <p:spPr>
          <a:xfrm>
            <a:off x="1371600" y="2237874"/>
            <a:ext cx="1997242" cy="238225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C2B3A-3C01-49BE-8601-A0152F11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Maths in space: mapping out the universe</a:t>
            </a:r>
          </a:p>
        </p:txBody>
      </p:sp>
      <p:sp>
        <p:nvSpPr>
          <p:cNvPr id="5" name="Sun">
            <a:extLst>
              <a:ext uri="{FF2B5EF4-FFF2-40B4-BE49-F238E27FC236}">
                <a16:creationId xmlns:a16="http://schemas.microsoft.com/office/drawing/2014/main" id="{44AE8D27-454F-435A-8EBD-5315FF7F5CF2}"/>
              </a:ext>
            </a:extLst>
          </p:cNvPr>
          <p:cNvSpPr/>
          <p:nvPr/>
        </p:nvSpPr>
        <p:spPr>
          <a:xfrm>
            <a:off x="2105526" y="3164305"/>
            <a:ext cx="529390" cy="52939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Earth">
            <a:extLst>
              <a:ext uri="{FF2B5EF4-FFF2-40B4-BE49-F238E27FC236}">
                <a16:creationId xmlns:a16="http://schemas.microsoft.com/office/drawing/2014/main" id="{C286ABFB-EA78-4FB1-A455-BDF3A807ECB1}"/>
              </a:ext>
            </a:extLst>
          </p:cNvPr>
          <p:cNvGrpSpPr/>
          <p:nvPr/>
        </p:nvGrpSpPr>
        <p:grpSpPr>
          <a:xfrm>
            <a:off x="2105526" y="4367463"/>
            <a:ext cx="529390" cy="529390"/>
            <a:chOff x="5049253" y="3693695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B7A5A69-CCC9-4082-A709-D0CE9B846D36}"/>
                </a:ext>
              </a:extLst>
            </p:cNvPr>
            <p:cNvSpPr/>
            <p:nvPr/>
          </p:nvSpPr>
          <p:spPr>
            <a:xfrm>
              <a:off x="5151521" y="3795963"/>
              <a:ext cx="709863" cy="7098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Graphic 9" descr="Earth globe Africa and Europe">
              <a:extLst>
                <a:ext uri="{FF2B5EF4-FFF2-40B4-BE49-F238E27FC236}">
                  <a16:creationId xmlns:a16="http://schemas.microsoft.com/office/drawing/2014/main" id="{8E9D5AEC-F533-4C93-889C-40B26C9C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49253" y="3693695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Earth">
            <a:extLst>
              <a:ext uri="{FF2B5EF4-FFF2-40B4-BE49-F238E27FC236}">
                <a16:creationId xmlns:a16="http://schemas.microsoft.com/office/drawing/2014/main" id="{253F7D1D-3CA9-4846-B8BB-DB6418477D0F}"/>
              </a:ext>
            </a:extLst>
          </p:cNvPr>
          <p:cNvGrpSpPr/>
          <p:nvPr/>
        </p:nvGrpSpPr>
        <p:grpSpPr>
          <a:xfrm>
            <a:off x="2105526" y="4367463"/>
            <a:ext cx="529390" cy="529390"/>
            <a:chOff x="5049253" y="3693695"/>
            <a:chExt cx="914400" cy="9144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427173-BE32-4CDD-AECC-DA7345FF736A}"/>
                </a:ext>
              </a:extLst>
            </p:cNvPr>
            <p:cNvSpPr/>
            <p:nvPr/>
          </p:nvSpPr>
          <p:spPr>
            <a:xfrm>
              <a:off x="5151521" y="3795963"/>
              <a:ext cx="709863" cy="7098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Graphic 14" descr="Earth globe Africa and Europe">
              <a:extLst>
                <a:ext uri="{FF2B5EF4-FFF2-40B4-BE49-F238E27FC236}">
                  <a16:creationId xmlns:a16="http://schemas.microsoft.com/office/drawing/2014/main" id="{BC5D39E7-C617-43D5-8FE0-130FEE405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49253" y="3693695"/>
              <a:ext cx="914400" cy="914400"/>
            </a:xfrm>
            <a:prstGeom prst="rect">
              <a:avLst/>
            </a:prstGeom>
          </p:spPr>
        </p:pic>
      </p:grp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61CCFF5B-AD79-4CD4-8CF3-AB040EE419BB}"/>
              </a:ext>
            </a:extLst>
          </p:cNvPr>
          <p:cNvSpPr/>
          <p:nvPr/>
        </p:nvSpPr>
        <p:spPr>
          <a:xfrm>
            <a:off x="10086474" y="3092591"/>
            <a:ext cx="433137" cy="433137"/>
          </a:xfrm>
          <a:prstGeom prst="star4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Triangle side 3">
            <a:extLst>
              <a:ext uri="{FF2B5EF4-FFF2-40B4-BE49-F238E27FC236}">
                <a16:creationId xmlns:a16="http://schemas.microsoft.com/office/drawing/2014/main" id="{EBF3CE96-1FAE-4EA7-BA21-0C385B5B64F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346158" y="2225842"/>
            <a:ext cx="7740316" cy="10833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riangle side 2">
            <a:extLst>
              <a:ext uri="{FF2B5EF4-FFF2-40B4-BE49-F238E27FC236}">
                <a16:creationId xmlns:a16="http://schemas.microsoft.com/office/drawing/2014/main" id="{3133FABA-2CF1-49AA-81E5-385A2CB3634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2346158" y="3309160"/>
            <a:ext cx="7740316" cy="13109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Triangle side 1">
            <a:extLst>
              <a:ext uri="{FF2B5EF4-FFF2-40B4-BE49-F238E27FC236}">
                <a16:creationId xmlns:a16="http://schemas.microsoft.com/office/drawing/2014/main" id="{32088AC9-7FE0-4E02-9AB8-FAD9064C510B}"/>
              </a:ext>
            </a:extLst>
          </p:cNvPr>
          <p:cNvCxnSpPr>
            <a:cxnSpLocks/>
          </p:cNvCxnSpPr>
          <p:nvPr/>
        </p:nvCxnSpPr>
        <p:spPr>
          <a:xfrm>
            <a:off x="2346158" y="2237874"/>
            <a:ext cx="24063" cy="23942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Bisector">
            <a:extLst>
              <a:ext uri="{FF2B5EF4-FFF2-40B4-BE49-F238E27FC236}">
                <a16:creationId xmlns:a16="http://schemas.microsoft.com/office/drawing/2014/main" id="{41E4F060-8CA1-4838-AB5C-8EDE765E7239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370221" y="3309160"/>
            <a:ext cx="7716253" cy="1323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ight angle">
            <a:extLst>
              <a:ext uri="{FF2B5EF4-FFF2-40B4-BE49-F238E27FC236}">
                <a16:creationId xmlns:a16="http://schemas.microsoft.com/office/drawing/2014/main" id="{0B63427D-9A07-45E9-93EE-0C50A097DF1B}"/>
              </a:ext>
            </a:extLst>
          </p:cNvPr>
          <p:cNvCxnSpPr>
            <a:cxnSpLocks/>
          </p:cNvCxnSpPr>
          <p:nvPr/>
        </p:nvCxnSpPr>
        <p:spPr>
          <a:xfrm>
            <a:off x="2349664" y="3286358"/>
            <a:ext cx="152437" cy="151200"/>
          </a:xfrm>
          <a:prstGeom prst="bentConnector3">
            <a:avLst>
              <a:gd name="adj1" fmla="val 10737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Triangle half side 1">
            <a:extLst>
              <a:ext uri="{FF2B5EF4-FFF2-40B4-BE49-F238E27FC236}">
                <a16:creationId xmlns:a16="http://schemas.microsoft.com/office/drawing/2014/main" id="{76BF607A-975A-4D32-AE48-E794F46855D9}"/>
              </a:ext>
            </a:extLst>
          </p:cNvPr>
          <p:cNvCxnSpPr>
            <a:cxnSpLocks/>
          </p:cNvCxnSpPr>
          <p:nvPr/>
        </p:nvCxnSpPr>
        <p:spPr>
          <a:xfrm>
            <a:off x="2344284" y="2237874"/>
            <a:ext cx="24306" cy="12364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Q1">
            <a:extLst>
              <a:ext uri="{FF2B5EF4-FFF2-40B4-BE49-F238E27FC236}">
                <a16:creationId xmlns:a16="http://schemas.microsoft.com/office/drawing/2014/main" id="{9B50F22F-94BB-4337-A123-BD7CD664CDDB}"/>
              </a:ext>
            </a:extLst>
          </p:cNvPr>
          <p:cNvGrpSpPr/>
          <p:nvPr/>
        </p:nvGrpSpPr>
        <p:grpSpPr>
          <a:xfrm>
            <a:off x="3798878" y="4424998"/>
            <a:ext cx="3545942" cy="679965"/>
            <a:chOff x="5039623" y="4986669"/>
            <a:chExt cx="3545942" cy="679965"/>
          </a:xfrm>
        </p:grpSpPr>
        <p:pic>
          <p:nvPicPr>
            <p:cNvPr id="60" name="Graphic 59" descr="Questions">
              <a:extLst>
                <a:ext uri="{FF2B5EF4-FFF2-40B4-BE49-F238E27FC236}">
                  <a16:creationId xmlns:a16="http://schemas.microsoft.com/office/drawing/2014/main" id="{B5396202-AE57-4428-8BD2-D44AFB7D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39623" y="4986669"/>
              <a:ext cx="679965" cy="67996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3CD8A8-2B23-4D5D-8315-491DDEA91E07}"/>
                </a:ext>
              </a:extLst>
            </p:cNvPr>
            <p:cNvSpPr txBox="1"/>
            <p:nvPr/>
          </p:nvSpPr>
          <p:spPr>
            <a:xfrm>
              <a:off x="5719588" y="5141985"/>
              <a:ext cx="2865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What kind of triangle is this?</a:t>
              </a:r>
            </a:p>
          </p:txBody>
        </p:sp>
      </p:grpSp>
      <p:grpSp>
        <p:nvGrpSpPr>
          <p:cNvPr id="63" name="Q2">
            <a:extLst>
              <a:ext uri="{FF2B5EF4-FFF2-40B4-BE49-F238E27FC236}">
                <a16:creationId xmlns:a16="http://schemas.microsoft.com/office/drawing/2014/main" id="{7576A092-391C-4D17-8117-46044B8D0A4E}"/>
              </a:ext>
            </a:extLst>
          </p:cNvPr>
          <p:cNvGrpSpPr/>
          <p:nvPr/>
        </p:nvGrpSpPr>
        <p:grpSpPr>
          <a:xfrm>
            <a:off x="3798878" y="5197023"/>
            <a:ext cx="3074980" cy="679965"/>
            <a:chOff x="5039623" y="4986669"/>
            <a:chExt cx="3074980" cy="679965"/>
          </a:xfrm>
        </p:grpSpPr>
        <p:pic>
          <p:nvPicPr>
            <p:cNvPr id="64" name="Graphic 63" descr="Questions">
              <a:extLst>
                <a:ext uri="{FF2B5EF4-FFF2-40B4-BE49-F238E27FC236}">
                  <a16:creationId xmlns:a16="http://schemas.microsoft.com/office/drawing/2014/main" id="{ACA2D1EC-4C94-4E98-9D04-C97BA51A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39623" y="4986669"/>
              <a:ext cx="679965" cy="67996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74BBD36-B787-40A9-B9B0-340865BB3BBF}"/>
                    </a:ext>
                  </a:extLst>
                </p:cNvPr>
                <p:cNvSpPr txBox="1"/>
                <p:nvPr/>
              </p:nvSpPr>
              <p:spPr>
                <a:xfrm>
                  <a:off x="5719588" y="5141985"/>
                  <a:ext cx="23950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/>
                    <a:t>What is the distance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GB"/>
                    <a:t>?</a:t>
                  </a:r>
                </a:p>
              </p:txBody>
            </p:sp>
          </mc:Choice>
          <mc:Fallback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74BBD36-B787-40A9-B9B0-340865BB3B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9588" y="5141985"/>
                  <a:ext cx="239501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105" t="-6667" r="-105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Distance d">
                <a:extLst>
                  <a:ext uri="{FF2B5EF4-FFF2-40B4-BE49-F238E27FC236}">
                    <a16:creationId xmlns:a16="http://schemas.microsoft.com/office/drawing/2014/main" id="{066CD0C8-D4D5-4E0B-A605-5861114FFD44}"/>
                  </a:ext>
                </a:extLst>
              </p:cNvPr>
              <p:cNvSpPr txBox="1"/>
              <p:nvPr/>
            </p:nvSpPr>
            <p:spPr>
              <a:xfrm>
                <a:off x="2017472" y="2577589"/>
                <a:ext cx="350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66" name="Distance d">
                <a:extLst>
                  <a:ext uri="{FF2B5EF4-FFF2-40B4-BE49-F238E27FC236}">
                    <a16:creationId xmlns:a16="http://schemas.microsoft.com/office/drawing/2014/main" id="{066CD0C8-D4D5-4E0B-A605-5861114FF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472" y="2577589"/>
                <a:ext cx="3508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Q1 answer">
            <a:extLst>
              <a:ext uri="{FF2B5EF4-FFF2-40B4-BE49-F238E27FC236}">
                <a16:creationId xmlns:a16="http://schemas.microsoft.com/office/drawing/2014/main" id="{E459CA45-3807-4165-A659-427EDE8C375B}"/>
              </a:ext>
            </a:extLst>
          </p:cNvPr>
          <p:cNvSpPr txBox="1"/>
          <p:nvPr/>
        </p:nvSpPr>
        <p:spPr>
          <a:xfrm>
            <a:off x="7855199" y="4579195"/>
            <a:ext cx="299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Right angled, scalene triangle.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Q2 answer">
                <a:extLst>
                  <a:ext uri="{FF2B5EF4-FFF2-40B4-BE49-F238E27FC236}">
                    <a16:creationId xmlns:a16="http://schemas.microsoft.com/office/drawing/2014/main" id="{1E7ECF44-61B0-403B-8E7E-730C328EDDE0}"/>
                  </a:ext>
                </a:extLst>
              </p:cNvPr>
              <p:cNvSpPr txBox="1"/>
              <p:nvPr/>
            </p:nvSpPr>
            <p:spPr>
              <a:xfrm>
                <a:off x="7813778" y="5304261"/>
                <a:ext cx="2403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150,000,000,000 </m:t>
                      </m:r>
                      <m:r>
                        <m:rPr>
                          <m:nor/>
                        </m:rPr>
                        <a:rPr lang="en-GB" b="0" i="0" dirty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68" name="Q2 answer">
                <a:extLst>
                  <a:ext uri="{FF2B5EF4-FFF2-40B4-BE49-F238E27FC236}">
                    <a16:creationId xmlns:a16="http://schemas.microsoft.com/office/drawing/2014/main" id="{1E7ECF44-61B0-403B-8E7E-730C328ED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778" y="5304261"/>
                <a:ext cx="2403991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Angle">
            <a:extLst>
              <a:ext uri="{FF2B5EF4-FFF2-40B4-BE49-F238E27FC236}">
                <a16:creationId xmlns:a16="http://schemas.microsoft.com/office/drawing/2014/main" id="{FFB0F925-3EB6-4BF7-995E-C51077389BB6}"/>
              </a:ext>
            </a:extLst>
          </p:cNvPr>
          <p:cNvSpPr/>
          <p:nvPr/>
        </p:nvSpPr>
        <p:spPr>
          <a:xfrm flipV="1">
            <a:off x="2017472" y="1988125"/>
            <a:ext cx="701750" cy="580542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0" name="Q3">
            <a:extLst>
              <a:ext uri="{FF2B5EF4-FFF2-40B4-BE49-F238E27FC236}">
                <a16:creationId xmlns:a16="http://schemas.microsoft.com/office/drawing/2014/main" id="{53DB010B-576D-4534-80BE-CC1CC6D8086B}"/>
              </a:ext>
            </a:extLst>
          </p:cNvPr>
          <p:cNvGrpSpPr/>
          <p:nvPr/>
        </p:nvGrpSpPr>
        <p:grpSpPr>
          <a:xfrm>
            <a:off x="3798878" y="6072436"/>
            <a:ext cx="2803047" cy="679965"/>
            <a:chOff x="5039623" y="4986669"/>
            <a:chExt cx="2803047" cy="679965"/>
          </a:xfrm>
        </p:grpSpPr>
        <p:pic>
          <p:nvPicPr>
            <p:cNvPr id="71" name="Graphic 70" descr="Questions">
              <a:extLst>
                <a:ext uri="{FF2B5EF4-FFF2-40B4-BE49-F238E27FC236}">
                  <a16:creationId xmlns:a16="http://schemas.microsoft.com/office/drawing/2014/main" id="{F6520574-1A5C-4D41-A94F-5BDADE663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39623" y="4986669"/>
              <a:ext cx="679965" cy="67996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538C59F-3DC9-4373-B169-2A9B66D295D1}"/>
                    </a:ext>
                  </a:extLst>
                </p:cNvPr>
                <p:cNvSpPr txBox="1"/>
                <p:nvPr/>
              </p:nvSpPr>
              <p:spPr>
                <a:xfrm>
                  <a:off x="5719588" y="5141985"/>
                  <a:ext cx="2123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/>
                    <a:t>What is the angle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GB"/>
                    <a:t>?</a:t>
                  </a:r>
                </a:p>
              </p:txBody>
            </p:sp>
          </mc:Choice>
          <mc:Fallback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538C59F-3DC9-4373-B169-2A9B66D29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9588" y="5141985"/>
                  <a:ext cx="2123082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381" t="-6667" r="-119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Angle at Earth">
                <a:extLst>
                  <a:ext uri="{FF2B5EF4-FFF2-40B4-BE49-F238E27FC236}">
                    <a16:creationId xmlns:a16="http://schemas.microsoft.com/office/drawing/2014/main" id="{0FDCA0A2-068A-4F55-A2D2-54D00B84AE52}"/>
                  </a:ext>
                </a:extLst>
              </p:cNvPr>
              <p:cNvSpPr txBox="1"/>
              <p:nvPr/>
            </p:nvSpPr>
            <p:spPr>
              <a:xfrm>
                <a:off x="2573378" y="2537880"/>
                <a:ext cx="1146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89.9997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73" name="Angle at Earth">
                <a:extLst>
                  <a:ext uri="{FF2B5EF4-FFF2-40B4-BE49-F238E27FC236}">
                    <a16:creationId xmlns:a16="http://schemas.microsoft.com/office/drawing/2014/main" id="{0FDCA0A2-068A-4F55-A2D2-54D00B84A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378" y="2537880"/>
                <a:ext cx="114633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Angle at star">
                <a:extLst>
                  <a:ext uri="{FF2B5EF4-FFF2-40B4-BE49-F238E27FC236}">
                    <a16:creationId xmlns:a16="http://schemas.microsoft.com/office/drawing/2014/main" id="{B9D4944A-4D5E-4276-85D9-AF486923E9A8}"/>
                  </a:ext>
                </a:extLst>
              </p:cNvPr>
              <p:cNvSpPr txBox="1"/>
              <p:nvPr/>
            </p:nvSpPr>
            <p:spPr>
              <a:xfrm>
                <a:off x="7985936" y="2971135"/>
                <a:ext cx="350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74" name="Angle at star">
                <a:extLst>
                  <a:ext uri="{FF2B5EF4-FFF2-40B4-BE49-F238E27FC236}">
                    <a16:creationId xmlns:a16="http://schemas.microsoft.com/office/drawing/2014/main" id="{B9D4944A-4D5E-4276-85D9-AF486923E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936" y="2971135"/>
                <a:ext cx="350875" cy="369332"/>
              </a:xfrm>
              <a:prstGeom prst="rect">
                <a:avLst/>
              </a:prstGeom>
              <a:blipFill>
                <a:blip r:embed="rId11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Angle">
            <a:extLst>
              <a:ext uri="{FF2B5EF4-FFF2-40B4-BE49-F238E27FC236}">
                <a16:creationId xmlns:a16="http://schemas.microsoft.com/office/drawing/2014/main" id="{A7737FAE-DE59-468C-ADDC-1F2140116C80}"/>
              </a:ext>
            </a:extLst>
          </p:cNvPr>
          <p:cNvSpPr/>
          <p:nvPr/>
        </p:nvSpPr>
        <p:spPr>
          <a:xfrm flipH="1">
            <a:off x="8488829" y="2199639"/>
            <a:ext cx="3184000" cy="2244996"/>
          </a:xfrm>
          <a:prstGeom prst="arc">
            <a:avLst>
              <a:gd name="adj1" fmla="val 21088811"/>
              <a:gd name="adj2" fmla="val 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Q3 answer">
                <a:extLst>
                  <a:ext uri="{FF2B5EF4-FFF2-40B4-BE49-F238E27FC236}">
                    <a16:creationId xmlns:a16="http://schemas.microsoft.com/office/drawing/2014/main" id="{1603EC8F-4806-4355-998E-4B7D4E1C62A8}"/>
                  </a:ext>
                </a:extLst>
              </p:cNvPr>
              <p:cNvSpPr txBox="1"/>
              <p:nvPr/>
            </p:nvSpPr>
            <p:spPr>
              <a:xfrm>
                <a:off x="7855199" y="6149475"/>
                <a:ext cx="10134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0.0003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76" name="Q3 answer">
                <a:extLst>
                  <a:ext uri="{FF2B5EF4-FFF2-40B4-BE49-F238E27FC236}">
                    <a16:creationId xmlns:a16="http://schemas.microsoft.com/office/drawing/2014/main" id="{1603EC8F-4806-4355-998E-4B7D4E1C6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199" y="6149475"/>
                <a:ext cx="101341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Parsec">
                <a:extLst>
                  <a:ext uri="{FF2B5EF4-FFF2-40B4-BE49-F238E27FC236}">
                    <a16:creationId xmlns:a16="http://schemas.microsoft.com/office/drawing/2014/main" id="{F36C970D-E64B-422A-8D36-DFF8B0C3E92F}"/>
                  </a:ext>
                </a:extLst>
              </p:cNvPr>
              <p:cNvSpPr txBox="1"/>
              <p:nvPr/>
            </p:nvSpPr>
            <p:spPr>
              <a:xfrm>
                <a:off x="3966235" y="3454678"/>
                <a:ext cx="4088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30,000,000,000,000,000 </m:t>
                      </m:r>
                      <m:r>
                        <m:rPr>
                          <m:nor/>
                        </m:rPr>
                        <a:rPr lang="en-GB" b="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nor/>
                        </m:rPr>
                        <a:rPr lang="en-GB" b="0" i="0" dirty="0" smtClean="0">
                          <a:latin typeface="Cambria Math" panose="02040503050406030204" pitchFamily="18" charset="0"/>
                        </a:rPr>
                        <m:t>parsec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77" name="Parsec">
                <a:extLst>
                  <a:ext uri="{FF2B5EF4-FFF2-40B4-BE49-F238E27FC236}">
                    <a16:creationId xmlns:a16="http://schemas.microsoft.com/office/drawing/2014/main" id="{F36C970D-E64B-422A-8D36-DFF8B0C3E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235" y="3454678"/>
                <a:ext cx="4088042" cy="369332"/>
              </a:xfrm>
              <a:prstGeom prst="rect">
                <a:avLst/>
              </a:prstGeom>
              <a:blipFill>
                <a:blip r:embed="rId1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Q1 answer">
            <a:extLst>
              <a:ext uri="{FF2B5EF4-FFF2-40B4-BE49-F238E27FC236}">
                <a16:creationId xmlns:a16="http://schemas.microsoft.com/office/drawing/2014/main" id="{5D5C19C9-F6B5-472B-BD35-9876D249E431}"/>
              </a:ext>
            </a:extLst>
          </p:cNvPr>
          <p:cNvSpPr txBox="1"/>
          <p:nvPr/>
        </p:nvSpPr>
        <p:spPr>
          <a:xfrm>
            <a:off x="2711384" y="1342066"/>
            <a:ext cx="4361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How far away is the star?</a:t>
            </a:r>
          </a:p>
        </p:txBody>
      </p:sp>
    </p:spTree>
    <p:extLst>
      <p:ext uri="{BB962C8B-B14F-4D97-AF65-F5344CB8AC3E}">
        <p14:creationId xmlns:p14="http://schemas.microsoft.com/office/powerpoint/2010/main" val="90518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069 C 0.02305 -0.00509 0.0168 0.00787 0.03698 -0.02268 C 0.06224 -0.05046 0.08125 -0.1375 0.0806 -0.17338 C 0.07995 -0.20879 0.078 -0.29375 0.02201 -0.34652 C -1.04167E-6 -0.34583 0.04961 -0.34097 -0.00117 -0.35 " pathEditMode="relative" rAng="1080000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6" grpId="0"/>
      <p:bldP spid="67" grpId="0"/>
      <p:bldP spid="68" grpId="0"/>
      <p:bldP spid="69" grpId="0" animBg="1"/>
      <p:bldP spid="73" grpId="0"/>
      <p:bldP spid="74" grpId="0"/>
      <p:bldP spid="75" grpId="0" animBg="1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AEAE-C0BD-4A1A-ABE6-C56378392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Maths in space: understanding the cosmos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57CC-190B-40B7-8F63-AF34203D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Cosmologists try to understand how the </a:t>
            </a:r>
          </a:p>
        </p:txBody>
      </p:sp>
      <p:pic>
        <p:nvPicPr>
          <p:cNvPr id="4" name="Orbit">
            <a:hlinkClick r:id="" action="ppaction://media"/>
            <a:extLst>
              <a:ext uri="{FF2B5EF4-FFF2-40B4-BE49-F238E27FC236}">
                <a16:creationId xmlns:a16="http://schemas.microsoft.com/office/drawing/2014/main" id="{A6D6A843-E589-4DED-A01F-33A05F5091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777875"/>
            <a:ext cx="7620000" cy="5715000"/>
          </a:xfrm>
          <a:prstGeom prst="rect">
            <a:avLst/>
          </a:prstGeom>
        </p:spPr>
      </p:pic>
      <p:sp>
        <p:nvSpPr>
          <p:cNvPr id="5" name="Orbit attribution">
            <a:extLst>
              <a:ext uri="{FF2B5EF4-FFF2-40B4-BE49-F238E27FC236}">
                <a16:creationId xmlns:a16="http://schemas.microsoft.com/office/drawing/2014/main" id="{8167EEFB-2ACA-43E9-9592-7DEA88D1659C}"/>
              </a:ext>
            </a:extLst>
          </p:cNvPr>
          <p:cNvSpPr/>
          <p:nvPr/>
        </p:nvSpPr>
        <p:spPr>
          <a:xfrm>
            <a:off x="2580167" y="6492875"/>
            <a:ext cx="9611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err="1"/>
              <a:t>Datumizer</a:t>
            </a:r>
            <a:r>
              <a:rPr lang="en-GB"/>
              <a:t>, CC BY-SA 4.0 &lt;https://creativecommons.org/licenses/by-sa/4.0&gt;,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16844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2FCB-1D05-46ED-9176-422CE40C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Solar Power in Space: Shape and Area</a:t>
            </a:r>
          </a:p>
        </p:txBody>
      </p:sp>
      <p:sp>
        <p:nvSpPr>
          <p:cNvPr id="4" name="Partial Circle 3">
            <a:extLst>
              <a:ext uri="{FF2B5EF4-FFF2-40B4-BE49-F238E27FC236}">
                <a16:creationId xmlns:a16="http://schemas.microsoft.com/office/drawing/2014/main" id="{D7FAA5F1-8EAF-4449-AAEE-BFDBE674E979}"/>
              </a:ext>
            </a:extLst>
          </p:cNvPr>
          <p:cNvSpPr/>
          <p:nvPr/>
        </p:nvSpPr>
        <p:spPr>
          <a:xfrm>
            <a:off x="-8556751" y="2879678"/>
            <a:ext cx="14206924" cy="11152722"/>
          </a:xfrm>
          <a:prstGeom prst="pie">
            <a:avLst>
              <a:gd name="adj1" fmla="val 15590537"/>
              <a:gd name="adj2" fmla="val 17050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2DFB99-86CE-4F11-A2AE-70CF2EA3C687}"/>
              </a:ext>
            </a:extLst>
          </p:cNvPr>
          <p:cNvCxnSpPr/>
          <p:nvPr/>
        </p:nvCxnSpPr>
        <p:spPr>
          <a:xfrm>
            <a:off x="204815" y="1063032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A93296-5F30-4B42-AE89-12450AF0F074}"/>
              </a:ext>
            </a:extLst>
          </p:cNvPr>
          <p:cNvCxnSpPr/>
          <p:nvPr/>
        </p:nvCxnSpPr>
        <p:spPr>
          <a:xfrm>
            <a:off x="-229639" y="1314699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595379-400D-4DF7-91AD-4FFC5BD46E00}"/>
              </a:ext>
            </a:extLst>
          </p:cNvPr>
          <p:cNvCxnSpPr/>
          <p:nvPr/>
        </p:nvCxnSpPr>
        <p:spPr>
          <a:xfrm>
            <a:off x="557617" y="784069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04A8B5-4279-49DD-B6BC-7D94DEEFCB56}"/>
              </a:ext>
            </a:extLst>
          </p:cNvPr>
          <p:cNvCxnSpPr/>
          <p:nvPr/>
        </p:nvCxnSpPr>
        <p:spPr>
          <a:xfrm>
            <a:off x="-790804" y="1486113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850413-19B0-4F86-92C0-896EB5D979B0}"/>
              </a:ext>
            </a:extLst>
          </p:cNvPr>
          <p:cNvCxnSpPr/>
          <p:nvPr/>
        </p:nvCxnSpPr>
        <p:spPr>
          <a:xfrm>
            <a:off x="-1159293" y="1751427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4707E-80AE-42D2-9C14-CD0FF3D45A74}"/>
              </a:ext>
            </a:extLst>
          </p:cNvPr>
          <p:cNvSpPr/>
          <p:nvPr/>
        </p:nvSpPr>
        <p:spPr>
          <a:xfrm>
            <a:off x="2125966" y="4728271"/>
            <a:ext cx="439856" cy="439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4ECB76-EFAD-4198-8336-7B9BA93DF513}"/>
              </a:ext>
            </a:extLst>
          </p:cNvPr>
          <p:cNvSpPr txBox="1"/>
          <p:nvPr/>
        </p:nvSpPr>
        <p:spPr>
          <a:xfrm>
            <a:off x="2617679" y="4728271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 cm</a:t>
            </a:r>
            <a:r>
              <a:rPr lang="en-GB" baseline="30000"/>
              <a:t>2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A176F-E0DC-4442-835D-8F88344EED32}"/>
                  </a:ext>
                </a:extLst>
              </p:cNvPr>
              <p:cNvSpPr txBox="1"/>
              <p:nvPr/>
            </p:nvSpPr>
            <p:spPr>
              <a:xfrm>
                <a:off x="3711711" y="4179689"/>
                <a:ext cx="60444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Each cm</a:t>
                </a:r>
                <a:r>
                  <a:rPr lang="en-GB" baseline="30000"/>
                  <a:t>2</a:t>
                </a:r>
                <a:r>
                  <a:rPr lang="en-GB"/>
                  <a:t> of solar panel receives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0.05 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Watts</m:t>
                    </m:r>
                  </m:oMath>
                </a14:m>
                <a:r>
                  <a:rPr lang="en-GB"/>
                  <a:t> of sunlight power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A176F-E0DC-4442-835D-8F88344EE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711" y="4179689"/>
                <a:ext cx="6044475" cy="369332"/>
              </a:xfrm>
              <a:prstGeom prst="rect">
                <a:avLst/>
              </a:prstGeom>
              <a:blipFill>
                <a:blip r:embed="rId2"/>
                <a:stretch>
                  <a:fillRect l="-840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 descr="High voltage">
            <a:extLst>
              <a:ext uri="{FF2B5EF4-FFF2-40B4-BE49-F238E27FC236}">
                <a16:creationId xmlns:a16="http://schemas.microsoft.com/office/drawing/2014/main" id="{454987C4-51F3-482B-B7D7-F8E16AA0F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5081" y="5517977"/>
            <a:ext cx="914400" cy="9144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26628E-9851-4F4F-81F3-8950DE5D052E}"/>
              </a:ext>
            </a:extLst>
          </p:cNvPr>
          <p:cNvSpPr/>
          <p:nvPr/>
        </p:nvSpPr>
        <p:spPr>
          <a:xfrm>
            <a:off x="2456597" y="5186149"/>
            <a:ext cx="1637731" cy="818889"/>
          </a:xfrm>
          <a:custGeom>
            <a:avLst/>
            <a:gdLst>
              <a:gd name="connsiteX0" fmla="*/ 0 w 1637731"/>
              <a:gd name="connsiteY0" fmla="*/ 0 h 818889"/>
              <a:gd name="connsiteX1" fmla="*/ 54591 w 1637731"/>
              <a:gd name="connsiteY1" fmla="*/ 68239 h 818889"/>
              <a:gd name="connsiteX2" fmla="*/ 109182 w 1637731"/>
              <a:gd name="connsiteY2" fmla="*/ 150126 h 818889"/>
              <a:gd name="connsiteX3" fmla="*/ 232012 w 1637731"/>
              <a:gd name="connsiteY3" fmla="*/ 245660 h 818889"/>
              <a:gd name="connsiteX4" fmla="*/ 286603 w 1637731"/>
              <a:gd name="connsiteY4" fmla="*/ 286603 h 818889"/>
              <a:gd name="connsiteX5" fmla="*/ 368490 w 1637731"/>
              <a:gd name="connsiteY5" fmla="*/ 341194 h 818889"/>
              <a:gd name="connsiteX6" fmla="*/ 423081 w 1637731"/>
              <a:gd name="connsiteY6" fmla="*/ 395785 h 818889"/>
              <a:gd name="connsiteX7" fmla="*/ 518615 w 1637731"/>
              <a:gd name="connsiteY7" fmla="*/ 450376 h 818889"/>
              <a:gd name="connsiteX8" fmla="*/ 655093 w 1637731"/>
              <a:gd name="connsiteY8" fmla="*/ 532263 h 818889"/>
              <a:gd name="connsiteX9" fmla="*/ 736979 w 1637731"/>
              <a:gd name="connsiteY9" fmla="*/ 573206 h 818889"/>
              <a:gd name="connsiteX10" fmla="*/ 777922 w 1637731"/>
              <a:gd name="connsiteY10" fmla="*/ 614150 h 818889"/>
              <a:gd name="connsiteX11" fmla="*/ 846161 w 1637731"/>
              <a:gd name="connsiteY11" fmla="*/ 627797 h 818889"/>
              <a:gd name="connsiteX12" fmla="*/ 900752 w 1637731"/>
              <a:gd name="connsiteY12" fmla="*/ 641445 h 818889"/>
              <a:gd name="connsiteX13" fmla="*/ 941696 w 1637731"/>
              <a:gd name="connsiteY13" fmla="*/ 682388 h 818889"/>
              <a:gd name="connsiteX14" fmla="*/ 996287 w 1637731"/>
              <a:gd name="connsiteY14" fmla="*/ 696036 h 818889"/>
              <a:gd name="connsiteX15" fmla="*/ 1078173 w 1637731"/>
              <a:gd name="connsiteY15" fmla="*/ 723332 h 818889"/>
              <a:gd name="connsiteX16" fmla="*/ 1160060 w 1637731"/>
              <a:gd name="connsiteY16" fmla="*/ 750627 h 818889"/>
              <a:gd name="connsiteX17" fmla="*/ 1201003 w 1637731"/>
              <a:gd name="connsiteY17" fmla="*/ 764275 h 818889"/>
              <a:gd name="connsiteX18" fmla="*/ 1282890 w 1637731"/>
              <a:gd name="connsiteY18" fmla="*/ 777923 h 818889"/>
              <a:gd name="connsiteX19" fmla="*/ 1378424 w 1637731"/>
              <a:gd name="connsiteY19" fmla="*/ 805218 h 818889"/>
              <a:gd name="connsiteX20" fmla="*/ 1637731 w 1637731"/>
              <a:gd name="connsiteY20" fmla="*/ 818866 h 81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7731" h="818889">
                <a:moveTo>
                  <a:pt x="0" y="0"/>
                </a:moveTo>
                <a:cubicBezTo>
                  <a:pt x="18197" y="22746"/>
                  <a:pt x="37458" y="44681"/>
                  <a:pt x="54591" y="68239"/>
                </a:cubicBezTo>
                <a:cubicBezTo>
                  <a:pt x="73886" y="94770"/>
                  <a:pt x="81886" y="131929"/>
                  <a:pt x="109182" y="150126"/>
                </a:cubicBezTo>
                <a:cubicBezTo>
                  <a:pt x="288893" y="269932"/>
                  <a:pt x="119767" y="149450"/>
                  <a:pt x="232012" y="245660"/>
                </a:cubicBezTo>
                <a:cubicBezTo>
                  <a:pt x="249282" y="260463"/>
                  <a:pt x="267969" y="273559"/>
                  <a:pt x="286603" y="286603"/>
                </a:cubicBezTo>
                <a:cubicBezTo>
                  <a:pt x="313478" y="305415"/>
                  <a:pt x="368490" y="341194"/>
                  <a:pt x="368490" y="341194"/>
                </a:cubicBezTo>
                <a:cubicBezTo>
                  <a:pt x="394485" y="419183"/>
                  <a:pt x="360690" y="354192"/>
                  <a:pt x="423081" y="395785"/>
                </a:cubicBezTo>
                <a:cubicBezTo>
                  <a:pt x="520655" y="460834"/>
                  <a:pt x="403154" y="421512"/>
                  <a:pt x="518615" y="450376"/>
                </a:cubicBezTo>
                <a:cubicBezTo>
                  <a:pt x="718928" y="583917"/>
                  <a:pt x="508214" y="448332"/>
                  <a:pt x="655093" y="532263"/>
                </a:cubicBezTo>
                <a:cubicBezTo>
                  <a:pt x="729169" y="574593"/>
                  <a:pt x="661914" y="548184"/>
                  <a:pt x="736979" y="573206"/>
                </a:cubicBezTo>
                <a:cubicBezTo>
                  <a:pt x="750627" y="586854"/>
                  <a:pt x="760659" y="605518"/>
                  <a:pt x="777922" y="614150"/>
                </a:cubicBezTo>
                <a:cubicBezTo>
                  <a:pt x="798670" y="624524"/>
                  <a:pt x="823517" y="622765"/>
                  <a:pt x="846161" y="627797"/>
                </a:cubicBezTo>
                <a:cubicBezTo>
                  <a:pt x="864471" y="631866"/>
                  <a:pt x="882555" y="636896"/>
                  <a:pt x="900752" y="641445"/>
                </a:cubicBezTo>
                <a:cubicBezTo>
                  <a:pt x="914400" y="655093"/>
                  <a:pt x="924938" y="672812"/>
                  <a:pt x="941696" y="682388"/>
                </a:cubicBezTo>
                <a:cubicBezTo>
                  <a:pt x="957982" y="691694"/>
                  <a:pt x="978321" y="690646"/>
                  <a:pt x="996287" y="696036"/>
                </a:cubicBezTo>
                <a:cubicBezTo>
                  <a:pt x="1023845" y="704304"/>
                  <a:pt x="1050878" y="714234"/>
                  <a:pt x="1078173" y="723332"/>
                </a:cubicBezTo>
                <a:lnTo>
                  <a:pt x="1160060" y="750627"/>
                </a:lnTo>
                <a:cubicBezTo>
                  <a:pt x="1173708" y="755176"/>
                  <a:pt x="1186813" y="761910"/>
                  <a:pt x="1201003" y="764275"/>
                </a:cubicBezTo>
                <a:cubicBezTo>
                  <a:pt x="1228299" y="768824"/>
                  <a:pt x="1255926" y="771701"/>
                  <a:pt x="1282890" y="777923"/>
                </a:cubicBezTo>
                <a:cubicBezTo>
                  <a:pt x="1315161" y="785370"/>
                  <a:pt x="1345609" y="800743"/>
                  <a:pt x="1378424" y="805218"/>
                </a:cubicBezTo>
                <a:cubicBezTo>
                  <a:pt x="1487387" y="820076"/>
                  <a:pt x="1545059" y="818866"/>
                  <a:pt x="1637731" y="81886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48C51A5-A91B-46E1-84CA-5D96351337AF}"/>
              </a:ext>
            </a:extLst>
          </p:cNvPr>
          <p:cNvSpPr/>
          <p:nvPr/>
        </p:nvSpPr>
        <p:spPr>
          <a:xfrm>
            <a:off x="2265528" y="5199797"/>
            <a:ext cx="1678675" cy="1009934"/>
          </a:xfrm>
          <a:custGeom>
            <a:avLst/>
            <a:gdLst>
              <a:gd name="connsiteX0" fmla="*/ 0 w 1678675"/>
              <a:gd name="connsiteY0" fmla="*/ 0 h 1009934"/>
              <a:gd name="connsiteX1" fmla="*/ 40944 w 1678675"/>
              <a:gd name="connsiteY1" fmla="*/ 109182 h 1009934"/>
              <a:gd name="connsiteX2" fmla="*/ 68239 w 1678675"/>
              <a:gd name="connsiteY2" fmla="*/ 272955 h 1009934"/>
              <a:gd name="connsiteX3" fmla="*/ 81887 w 1678675"/>
              <a:gd name="connsiteY3" fmla="*/ 341194 h 1009934"/>
              <a:gd name="connsiteX4" fmla="*/ 109182 w 1678675"/>
              <a:gd name="connsiteY4" fmla="*/ 423081 h 1009934"/>
              <a:gd name="connsiteX5" fmla="*/ 136478 w 1678675"/>
              <a:gd name="connsiteY5" fmla="*/ 504967 h 1009934"/>
              <a:gd name="connsiteX6" fmla="*/ 150126 w 1678675"/>
              <a:gd name="connsiteY6" fmla="*/ 545910 h 1009934"/>
              <a:gd name="connsiteX7" fmla="*/ 218365 w 1678675"/>
              <a:gd name="connsiteY7" fmla="*/ 668740 h 1009934"/>
              <a:gd name="connsiteX8" fmla="*/ 300251 w 1678675"/>
              <a:gd name="connsiteY8" fmla="*/ 709684 h 1009934"/>
              <a:gd name="connsiteX9" fmla="*/ 341194 w 1678675"/>
              <a:gd name="connsiteY9" fmla="*/ 723331 h 1009934"/>
              <a:gd name="connsiteX10" fmla="*/ 436729 w 1678675"/>
              <a:gd name="connsiteY10" fmla="*/ 750627 h 1009934"/>
              <a:gd name="connsiteX11" fmla="*/ 477672 w 1678675"/>
              <a:gd name="connsiteY11" fmla="*/ 777922 h 1009934"/>
              <a:gd name="connsiteX12" fmla="*/ 614150 w 1678675"/>
              <a:gd name="connsiteY12" fmla="*/ 805218 h 1009934"/>
              <a:gd name="connsiteX13" fmla="*/ 764275 w 1678675"/>
              <a:gd name="connsiteY13" fmla="*/ 846161 h 1009934"/>
              <a:gd name="connsiteX14" fmla="*/ 832514 w 1678675"/>
              <a:gd name="connsiteY14" fmla="*/ 859809 h 1009934"/>
              <a:gd name="connsiteX15" fmla="*/ 887105 w 1678675"/>
              <a:gd name="connsiteY15" fmla="*/ 873457 h 1009934"/>
              <a:gd name="connsiteX16" fmla="*/ 982639 w 1678675"/>
              <a:gd name="connsiteY16" fmla="*/ 887104 h 1009934"/>
              <a:gd name="connsiteX17" fmla="*/ 1078173 w 1678675"/>
              <a:gd name="connsiteY17" fmla="*/ 914400 h 1009934"/>
              <a:gd name="connsiteX18" fmla="*/ 1214651 w 1678675"/>
              <a:gd name="connsiteY18" fmla="*/ 941696 h 1009934"/>
              <a:gd name="connsiteX19" fmla="*/ 1255594 w 1678675"/>
              <a:gd name="connsiteY19" fmla="*/ 955343 h 1009934"/>
              <a:gd name="connsiteX20" fmla="*/ 1337481 w 1678675"/>
              <a:gd name="connsiteY20" fmla="*/ 968991 h 1009934"/>
              <a:gd name="connsiteX21" fmla="*/ 1405720 w 1678675"/>
              <a:gd name="connsiteY21" fmla="*/ 982639 h 1009934"/>
              <a:gd name="connsiteX22" fmla="*/ 1514902 w 1678675"/>
              <a:gd name="connsiteY22" fmla="*/ 1009934 h 1009934"/>
              <a:gd name="connsiteX23" fmla="*/ 1678675 w 1678675"/>
              <a:gd name="connsiteY23" fmla="*/ 1009934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8675" h="1009934">
                <a:moveTo>
                  <a:pt x="0" y="0"/>
                </a:moveTo>
                <a:cubicBezTo>
                  <a:pt x="3490" y="8725"/>
                  <a:pt x="36665" y="87789"/>
                  <a:pt x="40944" y="109182"/>
                </a:cubicBezTo>
                <a:cubicBezTo>
                  <a:pt x="51798" y="163451"/>
                  <a:pt x="57385" y="218686"/>
                  <a:pt x="68239" y="272955"/>
                </a:cubicBezTo>
                <a:cubicBezTo>
                  <a:pt x="72788" y="295701"/>
                  <a:pt x="75784" y="318815"/>
                  <a:pt x="81887" y="341194"/>
                </a:cubicBezTo>
                <a:cubicBezTo>
                  <a:pt x="89457" y="368952"/>
                  <a:pt x="100084" y="395785"/>
                  <a:pt x="109182" y="423081"/>
                </a:cubicBezTo>
                <a:lnTo>
                  <a:pt x="136478" y="504967"/>
                </a:lnTo>
                <a:lnTo>
                  <a:pt x="150126" y="545910"/>
                </a:lnTo>
                <a:cubicBezTo>
                  <a:pt x="162143" y="581963"/>
                  <a:pt x="183163" y="657006"/>
                  <a:pt x="218365" y="668740"/>
                </a:cubicBezTo>
                <a:cubicBezTo>
                  <a:pt x="321283" y="703047"/>
                  <a:pt x="194418" y="656767"/>
                  <a:pt x="300251" y="709684"/>
                </a:cubicBezTo>
                <a:cubicBezTo>
                  <a:pt x="313118" y="716118"/>
                  <a:pt x="327362" y="719379"/>
                  <a:pt x="341194" y="723331"/>
                </a:cubicBezTo>
                <a:cubicBezTo>
                  <a:pt x="361600" y="729161"/>
                  <a:pt x="414914" y="739720"/>
                  <a:pt x="436729" y="750627"/>
                </a:cubicBezTo>
                <a:cubicBezTo>
                  <a:pt x="451400" y="757962"/>
                  <a:pt x="461995" y="773098"/>
                  <a:pt x="477672" y="777922"/>
                </a:cubicBezTo>
                <a:cubicBezTo>
                  <a:pt x="522014" y="791566"/>
                  <a:pt x="570137" y="790547"/>
                  <a:pt x="614150" y="805218"/>
                </a:cubicBezTo>
                <a:cubicBezTo>
                  <a:pt x="672977" y="824828"/>
                  <a:pt x="687305" y="830767"/>
                  <a:pt x="764275" y="846161"/>
                </a:cubicBezTo>
                <a:cubicBezTo>
                  <a:pt x="787021" y="850710"/>
                  <a:pt x="809870" y="854777"/>
                  <a:pt x="832514" y="859809"/>
                </a:cubicBezTo>
                <a:cubicBezTo>
                  <a:pt x="850824" y="863878"/>
                  <a:pt x="868650" y="870102"/>
                  <a:pt x="887105" y="873457"/>
                </a:cubicBezTo>
                <a:cubicBezTo>
                  <a:pt x="918754" y="879211"/>
                  <a:pt x="950990" y="881350"/>
                  <a:pt x="982639" y="887104"/>
                </a:cubicBezTo>
                <a:cubicBezTo>
                  <a:pt x="1116160" y="911380"/>
                  <a:pt x="969604" y="889345"/>
                  <a:pt x="1078173" y="914400"/>
                </a:cubicBezTo>
                <a:cubicBezTo>
                  <a:pt x="1123379" y="924832"/>
                  <a:pt x="1170638" y="927026"/>
                  <a:pt x="1214651" y="941696"/>
                </a:cubicBezTo>
                <a:cubicBezTo>
                  <a:pt x="1228299" y="946245"/>
                  <a:pt x="1241551" y="952222"/>
                  <a:pt x="1255594" y="955343"/>
                </a:cubicBezTo>
                <a:cubicBezTo>
                  <a:pt x="1282607" y="961346"/>
                  <a:pt x="1310255" y="964041"/>
                  <a:pt x="1337481" y="968991"/>
                </a:cubicBezTo>
                <a:cubicBezTo>
                  <a:pt x="1360304" y="973141"/>
                  <a:pt x="1383117" y="977423"/>
                  <a:pt x="1405720" y="982639"/>
                </a:cubicBezTo>
                <a:cubicBezTo>
                  <a:pt x="1442273" y="991074"/>
                  <a:pt x="1477388" y="1009934"/>
                  <a:pt x="1514902" y="1009934"/>
                </a:cubicBezTo>
                <a:lnTo>
                  <a:pt x="1678675" y="100993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F9D775-08ED-457F-B309-D01610839BD3}"/>
              </a:ext>
            </a:extLst>
          </p:cNvPr>
          <p:cNvSpPr txBox="1"/>
          <p:nvPr/>
        </p:nvSpPr>
        <p:spPr>
          <a:xfrm>
            <a:off x="4789481" y="5840399"/>
            <a:ext cx="695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The best solar panels convert half of sunlight power into electrical power</a:t>
            </a:r>
          </a:p>
        </p:txBody>
      </p:sp>
      <p:pic>
        <p:nvPicPr>
          <p:cNvPr id="20" name="Raspberry Pi Zero 2">
            <a:extLst>
              <a:ext uri="{FF2B5EF4-FFF2-40B4-BE49-F238E27FC236}">
                <a16:creationId xmlns:a16="http://schemas.microsoft.com/office/drawing/2014/main" id="{0103DB3C-E7F3-47B9-A295-18B474DC0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73" y="1588993"/>
            <a:ext cx="3896151" cy="25986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FFA40-D315-4274-95F1-54A67AC29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3842" y="1658635"/>
            <a:ext cx="3108611" cy="4098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System-on-a-chip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7C5C13-E3D2-4136-B321-3FE9A78E13E3}"/>
              </a:ext>
            </a:extLst>
          </p:cNvPr>
          <p:cNvSpPr txBox="1"/>
          <p:nvPr/>
        </p:nvSpPr>
        <p:spPr>
          <a:xfrm>
            <a:off x="8825416" y="4664167"/>
            <a:ext cx="252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Solar irradiance of Mars.</a:t>
            </a:r>
          </a:p>
        </p:txBody>
      </p:sp>
    </p:spTree>
    <p:extLst>
      <p:ext uri="{BB962C8B-B14F-4D97-AF65-F5344CB8AC3E}">
        <p14:creationId xmlns:p14="http://schemas.microsoft.com/office/powerpoint/2010/main" val="8164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2FCB-1D05-46ED-9176-422CE40C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Solar Power in Space: Designing Solar Panels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C8B11B-36DC-4F64-B453-7170CD5E2DFC}"/>
              </a:ext>
            </a:extLst>
          </p:cNvPr>
          <p:cNvGrpSpPr/>
          <p:nvPr/>
        </p:nvGrpSpPr>
        <p:grpSpPr>
          <a:xfrm>
            <a:off x="885752" y="2647048"/>
            <a:ext cx="2689961" cy="656930"/>
            <a:chOff x="838199" y="2007110"/>
            <a:chExt cx="4872252" cy="1189879"/>
          </a:xfrm>
        </p:grpSpPr>
        <p:cxnSp>
          <p:nvCxnSpPr>
            <p:cNvPr id="7" name="Parallel line 2">
              <a:extLst>
                <a:ext uri="{FF2B5EF4-FFF2-40B4-BE49-F238E27FC236}">
                  <a16:creationId xmlns:a16="http://schemas.microsoft.com/office/drawing/2014/main" id="{9B48E266-0C09-4624-AEA8-F2F58AA18640}"/>
                </a:ext>
              </a:extLst>
            </p:cNvPr>
            <p:cNvCxnSpPr/>
            <p:nvPr/>
          </p:nvCxnSpPr>
          <p:spPr>
            <a:xfrm>
              <a:off x="838200" y="2047164"/>
              <a:ext cx="4872251" cy="436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arallel line 1">
              <a:extLst>
                <a:ext uri="{FF2B5EF4-FFF2-40B4-BE49-F238E27FC236}">
                  <a16:creationId xmlns:a16="http://schemas.microsoft.com/office/drawing/2014/main" id="{E18E9451-5646-4D00-AC96-9DFF80E71C32}"/>
                </a:ext>
              </a:extLst>
            </p:cNvPr>
            <p:cNvCxnSpPr/>
            <p:nvPr/>
          </p:nvCxnSpPr>
          <p:spPr>
            <a:xfrm>
              <a:off x="838199" y="2760260"/>
              <a:ext cx="4872251" cy="436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Half Frame 10">
              <a:extLst>
                <a:ext uri="{FF2B5EF4-FFF2-40B4-BE49-F238E27FC236}">
                  <a16:creationId xmlns:a16="http://schemas.microsoft.com/office/drawing/2014/main" id="{9907F75A-FE0E-446A-A389-D81FBF3144AD}"/>
                </a:ext>
              </a:extLst>
            </p:cNvPr>
            <p:cNvSpPr/>
            <p:nvPr/>
          </p:nvSpPr>
          <p:spPr>
            <a:xfrm rot="8482412">
              <a:off x="2749055" y="2007110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Half Frame 11">
              <a:extLst>
                <a:ext uri="{FF2B5EF4-FFF2-40B4-BE49-F238E27FC236}">
                  <a16:creationId xmlns:a16="http://schemas.microsoft.com/office/drawing/2014/main" id="{D800EA1A-E607-4580-90F5-628F3E5145D9}"/>
                </a:ext>
              </a:extLst>
            </p:cNvPr>
            <p:cNvSpPr/>
            <p:nvPr/>
          </p:nvSpPr>
          <p:spPr>
            <a:xfrm rot="8482412">
              <a:off x="2749055" y="2729765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B668D6-5CB5-4C91-A60D-7FE18E638394}"/>
              </a:ext>
            </a:extLst>
          </p:cNvPr>
          <p:cNvGrpSpPr/>
          <p:nvPr/>
        </p:nvGrpSpPr>
        <p:grpSpPr>
          <a:xfrm rot="17427659">
            <a:off x="2412830" y="4050480"/>
            <a:ext cx="2748364" cy="671193"/>
            <a:chOff x="4552665" y="3906423"/>
            <a:chExt cx="4872252" cy="1189879"/>
          </a:xfrm>
        </p:grpSpPr>
        <p:cxnSp>
          <p:nvCxnSpPr>
            <p:cNvPr id="13" name="Parallel line 2">
              <a:extLst>
                <a:ext uri="{FF2B5EF4-FFF2-40B4-BE49-F238E27FC236}">
                  <a16:creationId xmlns:a16="http://schemas.microsoft.com/office/drawing/2014/main" id="{D2FD5869-7EC7-4DD0-954B-3F33817F8FA6}"/>
                </a:ext>
              </a:extLst>
            </p:cNvPr>
            <p:cNvCxnSpPr/>
            <p:nvPr/>
          </p:nvCxnSpPr>
          <p:spPr>
            <a:xfrm>
              <a:off x="4552666" y="3946477"/>
              <a:ext cx="4872251" cy="436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arallel line 1">
              <a:extLst>
                <a:ext uri="{FF2B5EF4-FFF2-40B4-BE49-F238E27FC236}">
                  <a16:creationId xmlns:a16="http://schemas.microsoft.com/office/drawing/2014/main" id="{AEEDDBD1-43AE-405A-ABAE-132A175273C9}"/>
                </a:ext>
              </a:extLst>
            </p:cNvPr>
            <p:cNvCxnSpPr/>
            <p:nvPr/>
          </p:nvCxnSpPr>
          <p:spPr>
            <a:xfrm>
              <a:off x="4552665" y="4659573"/>
              <a:ext cx="4872251" cy="436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Half Frame 14">
              <a:extLst>
                <a:ext uri="{FF2B5EF4-FFF2-40B4-BE49-F238E27FC236}">
                  <a16:creationId xmlns:a16="http://schemas.microsoft.com/office/drawing/2014/main" id="{2639AF3D-BB09-477C-9E5C-3E3534EE7795}"/>
                </a:ext>
              </a:extLst>
            </p:cNvPr>
            <p:cNvSpPr/>
            <p:nvPr/>
          </p:nvSpPr>
          <p:spPr>
            <a:xfrm rot="8482412">
              <a:off x="6463521" y="3906423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CD43C88C-7137-4AFC-856E-F25E5806AD1C}"/>
                </a:ext>
              </a:extLst>
            </p:cNvPr>
            <p:cNvSpPr/>
            <p:nvPr/>
          </p:nvSpPr>
          <p:spPr>
            <a:xfrm rot="8482412">
              <a:off x="6463521" y="4629078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Half Frame 16">
              <a:extLst>
                <a:ext uri="{FF2B5EF4-FFF2-40B4-BE49-F238E27FC236}">
                  <a16:creationId xmlns:a16="http://schemas.microsoft.com/office/drawing/2014/main" id="{9926A7C8-C670-43D5-967C-B5F7209C41FC}"/>
                </a:ext>
              </a:extLst>
            </p:cNvPr>
            <p:cNvSpPr/>
            <p:nvPr/>
          </p:nvSpPr>
          <p:spPr>
            <a:xfrm rot="8482412">
              <a:off x="6770426" y="3946476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Half Frame 17">
              <a:extLst>
                <a:ext uri="{FF2B5EF4-FFF2-40B4-BE49-F238E27FC236}">
                  <a16:creationId xmlns:a16="http://schemas.microsoft.com/office/drawing/2014/main" id="{DC960F9A-B6AF-449D-96A1-BA272AD609B2}"/>
                </a:ext>
              </a:extLst>
            </p:cNvPr>
            <p:cNvSpPr/>
            <p:nvPr/>
          </p:nvSpPr>
          <p:spPr>
            <a:xfrm rot="8482412">
              <a:off x="6770425" y="4659572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3ABB86E-CF95-4BF9-8EF4-089B925EB39D}"/>
              </a:ext>
            </a:extLst>
          </p:cNvPr>
          <p:cNvSpPr txBox="1"/>
          <p:nvPr/>
        </p:nvSpPr>
        <p:spPr>
          <a:xfrm>
            <a:off x="838200" y="1539783"/>
            <a:ext cx="46147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Parallel lines</a:t>
            </a:r>
          </a:p>
          <a:p>
            <a:r>
              <a:rPr lang="en-GB"/>
              <a:t>Draw matching arrows on lines that are parallel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742F65-9E5C-4EAB-B361-204FDFCC2D00}"/>
              </a:ext>
            </a:extLst>
          </p:cNvPr>
          <p:cNvSpPr txBox="1"/>
          <p:nvPr/>
        </p:nvSpPr>
        <p:spPr>
          <a:xfrm>
            <a:off x="6739013" y="1585949"/>
            <a:ext cx="47827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Lines of symmetry</a:t>
            </a:r>
          </a:p>
          <a:p>
            <a:r>
              <a:rPr lang="en-GB"/>
              <a:t>Draw dashed lines to show the lines of symmetry</a:t>
            </a: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B7F48785-ABA1-4092-BDF7-9F2FC930A6F5}"/>
              </a:ext>
            </a:extLst>
          </p:cNvPr>
          <p:cNvSpPr/>
          <p:nvPr/>
        </p:nvSpPr>
        <p:spPr>
          <a:xfrm>
            <a:off x="8121059" y="3183419"/>
            <a:ext cx="2179093" cy="2179093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1A20CC-F071-4F68-B8B1-56EEC630C38F}"/>
              </a:ext>
            </a:extLst>
          </p:cNvPr>
          <p:cNvCxnSpPr/>
          <p:nvPr/>
        </p:nvCxnSpPr>
        <p:spPr>
          <a:xfrm>
            <a:off x="9210605" y="2892183"/>
            <a:ext cx="0" cy="28986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677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06fdfd-4318-4390-ae76-2449a7e89587">
      <Terms xmlns="http://schemas.microsoft.com/office/infopath/2007/PartnerControls"/>
    </lcf76f155ced4ddcb4097134ff3c332f>
    <TaxCatchAll xmlns="a4c79fb0-473d-42fb-9714-f97d1355ce1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DD28E6A120D545B731AE08CD67FCE6" ma:contentTypeVersion="17" ma:contentTypeDescription="Create a new document." ma:contentTypeScope="" ma:versionID="3c541941704ee6c8709e863529a02a38">
  <xsd:schema xmlns:xsd="http://www.w3.org/2001/XMLSchema" xmlns:xs="http://www.w3.org/2001/XMLSchema" xmlns:p="http://schemas.microsoft.com/office/2006/metadata/properties" xmlns:ns2="c706fdfd-4318-4390-ae76-2449a7e89587" xmlns:ns3="a4c79fb0-473d-42fb-9714-f97d1355ce13" targetNamespace="http://schemas.microsoft.com/office/2006/metadata/properties" ma:root="true" ma:fieldsID="7d5b8801025cd4ad94372c4cc0aaa620" ns2:_="" ns3:_="">
    <xsd:import namespace="c706fdfd-4318-4390-ae76-2449a7e89587"/>
    <xsd:import namespace="a4c79fb0-473d-42fb-9714-f97d1355ce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6fdfd-4318-4390-ae76-2449a7e89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d9e9750-cd71-4797-9117-ab4ec2b6e1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79fb0-473d-42fb-9714-f97d1355ce1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f48ba10-f929-441f-a7d1-221871ecd2c1}" ma:internalName="TaxCatchAll" ma:showField="CatchAllData" ma:web="a4c79fb0-473d-42fb-9714-f97d1355ce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EE5809-BE8D-46D4-86F7-85924DF4CC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BE636E-F004-4BBD-BEA2-9B0680A06A47}">
  <ds:schemaRefs>
    <ds:schemaRef ds:uri="http://schemas.openxmlformats.org/package/2006/metadata/core-properties"/>
    <ds:schemaRef ds:uri="http://www.w3.org/XML/1998/namespace"/>
    <ds:schemaRef ds:uri="http://purl.org/dc/dcmitype/"/>
    <ds:schemaRef ds:uri="a4c79fb0-473d-42fb-9714-f97d1355ce13"/>
    <ds:schemaRef ds:uri="c706fdfd-4318-4390-ae76-2449a7e89587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BA72ED9-305E-4B33-AD21-367C79E82A04}">
  <ds:schemaRefs>
    <ds:schemaRef ds:uri="a4c79fb0-473d-42fb-9714-f97d1355ce13"/>
    <ds:schemaRef ds:uri="c706fdfd-4318-4390-ae76-2449a7e895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Macintosh PowerPoint</Application>
  <PresentationFormat>Widescreen</PresentationFormat>
  <Paragraphs>83</Paragraphs>
  <Slides>12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OCR A Extended</vt:lpstr>
      <vt:lpstr>Office Theme</vt:lpstr>
      <vt:lpstr>Landing page</vt:lpstr>
      <vt:lpstr>Welcome!</vt:lpstr>
      <vt:lpstr>What do we do</vt:lpstr>
      <vt:lpstr>Today: Space Maths</vt:lpstr>
      <vt:lpstr>Maths in space: launches and trajectories</vt:lpstr>
      <vt:lpstr>Maths in space: mapping out the universe</vt:lpstr>
      <vt:lpstr>Maths in space: understanding the cosmos </vt:lpstr>
      <vt:lpstr>Solar Power in Space: Shape and Area</vt:lpstr>
      <vt:lpstr>Solar Power in Space: Designing Solar Panels</vt:lpstr>
      <vt:lpstr>Science and Technology Facilities Council</vt:lpstr>
      <vt:lpstr>2000 + 1: a space maths odyssey</vt:lpstr>
      <vt:lpstr>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Sharples</dc:creator>
  <cp:lastModifiedBy>Brendan Masterson</cp:lastModifiedBy>
  <cp:revision>1</cp:revision>
  <dcterms:created xsi:type="dcterms:W3CDTF">2025-03-18T23:06:03Z</dcterms:created>
  <dcterms:modified xsi:type="dcterms:W3CDTF">2025-07-02T16:17:09Z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0x0101002FDD28E6A120D545B731AE08CD67FCE6</vt:lpwstr>
  </property>
  <property fmtid="{D5CDD505-2E9C-101B-9397-08002B2CF9AE}" pid="3" name="MediaServiceImageTags">
    <vt:lpwstr/>
  </property>
</Properties>
</file>