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1"/>
  </p:notesMasterIdLst>
  <p:sldIdLst>
    <p:sldId id="284" r:id="rId5"/>
    <p:sldId id="403" r:id="rId6"/>
    <p:sldId id="436" r:id="rId7"/>
    <p:sldId id="434" r:id="rId8"/>
    <p:sldId id="351" r:id="rId9"/>
    <p:sldId id="341" r:id="rId10"/>
    <p:sldId id="369" r:id="rId11"/>
    <p:sldId id="367" r:id="rId12"/>
    <p:sldId id="371" r:id="rId13"/>
    <p:sldId id="416" r:id="rId14"/>
    <p:sldId id="415" r:id="rId15"/>
    <p:sldId id="387" r:id="rId16"/>
    <p:sldId id="418" r:id="rId17"/>
    <p:sldId id="438" r:id="rId18"/>
    <p:sldId id="419" r:id="rId19"/>
    <p:sldId id="393" r:id="rId20"/>
    <p:sldId id="388" r:id="rId21"/>
    <p:sldId id="389" r:id="rId22"/>
    <p:sldId id="421" r:id="rId23"/>
    <p:sldId id="422" r:id="rId24"/>
    <p:sldId id="390" r:id="rId25"/>
    <p:sldId id="439" r:id="rId26"/>
    <p:sldId id="318" r:id="rId27"/>
    <p:sldId id="396" r:id="rId28"/>
    <p:sldId id="414" r:id="rId29"/>
    <p:sldId id="424" r:id="rId30"/>
  </p:sldIdLst>
  <p:sldSz cx="12192000" cy="6858000"/>
  <p:notesSz cx="6858000" cy="9945688"/>
  <p:custDataLst>
    <p:tags r:id="rId32"/>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Megeney" initials="AM" lastIdx="2" clrIdx="0">
    <p:extLst>
      <p:ext uri="{19B8F6BF-5375-455C-9EA6-DF929625EA0E}">
        <p15:presenceInfo xmlns:p15="http://schemas.microsoft.com/office/powerpoint/2012/main" userId="S::A.Megeney@mdx.ac.uk::45c69655-b3d1-400d-8a21-33f0da910cc8" providerId="AD"/>
      </p:ext>
    </p:extLst>
  </p:cmAuthor>
  <p:cmAuthor id="2" name="Nicholas Sharples" initials="NS" lastIdx="3" clrIdx="1">
    <p:extLst>
      <p:ext uri="{19B8F6BF-5375-455C-9EA6-DF929625EA0E}">
        <p15:presenceInfo xmlns:p15="http://schemas.microsoft.com/office/powerpoint/2012/main" userId="S-1-5-21-6791313-351560616-2519392640-2756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452"/>
    <a:srgbClr val="6E6E6E"/>
    <a:srgbClr val="E9521D"/>
    <a:srgbClr val="E3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FF604-03C0-451F-80E5-619701CA443C}" v="285" dt="2024-08-23T14:35:52.667"/>
    <p1510:client id="{8F47EA60-3491-8243-A078-285666C917A6}" v="3814" dt="2024-08-23T15:27:09.741"/>
    <p1510:client id="{949CD218-AF21-4D9B-B516-65729C431548}" v="272" dt="2024-08-23T09:58:32.78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89319"/>
  </p:normalViewPr>
  <p:slideViewPr>
    <p:cSldViewPr snapToGrid="0">
      <p:cViewPr varScale="1">
        <p:scale>
          <a:sx n="116" d="100"/>
          <a:sy n="116" d="100"/>
        </p:scale>
        <p:origin x="52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Masterson" userId="c0b6bc3d-a8f4-4b24-b894-b5919ff37592" providerId="ADAL" clId="{8F47EA60-3491-8243-A078-285666C917A6}"/>
    <pc:docChg chg="custSel modSld">
      <pc:chgData name="Brendan Masterson" userId="c0b6bc3d-a8f4-4b24-b894-b5919ff37592" providerId="ADAL" clId="{8F47EA60-3491-8243-A078-285666C917A6}" dt="2024-08-23T16:52:26.935" v="200" actId="20577"/>
      <pc:docMkLst>
        <pc:docMk/>
      </pc:docMkLst>
      <pc:sldChg chg="modNotesTx">
        <pc:chgData name="Brendan Masterson" userId="c0b6bc3d-a8f4-4b24-b894-b5919ff37592" providerId="ADAL" clId="{8F47EA60-3491-8243-A078-285666C917A6}" dt="2024-08-23T16:51:06.191" v="49" actId="20577"/>
        <pc:sldMkLst>
          <pc:docMk/>
          <pc:sldMk cId="1216034774" sldId="318"/>
        </pc:sldMkLst>
      </pc:sldChg>
      <pc:sldChg chg="modNotesTx">
        <pc:chgData name="Brendan Masterson" userId="c0b6bc3d-a8f4-4b24-b894-b5919ff37592" providerId="ADAL" clId="{8F47EA60-3491-8243-A078-285666C917A6}" dt="2024-08-23T16:52:06.025" v="136" actId="20577"/>
        <pc:sldMkLst>
          <pc:docMk/>
          <pc:sldMk cId="134880006" sldId="390"/>
        </pc:sldMkLst>
      </pc:sldChg>
      <pc:sldChg chg="modNotesTx">
        <pc:chgData name="Brendan Masterson" userId="c0b6bc3d-a8f4-4b24-b894-b5919ff37592" providerId="ADAL" clId="{8F47EA60-3491-8243-A078-285666C917A6}" dt="2024-08-23T16:51:20.056" v="74" actId="20577"/>
        <pc:sldMkLst>
          <pc:docMk/>
          <pc:sldMk cId="3982131959" sldId="396"/>
        </pc:sldMkLst>
      </pc:sldChg>
      <pc:sldChg chg="modNotesTx">
        <pc:chgData name="Brendan Masterson" userId="c0b6bc3d-a8f4-4b24-b894-b5919ff37592" providerId="ADAL" clId="{8F47EA60-3491-8243-A078-285666C917A6}" dt="2024-08-23T16:52:26.935" v="200" actId="20577"/>
        <pc:sldMkLst>
          <pc:docMk/>
          <pc:sldMk cId="1334357759" sldId="439"/>
        </pc:sldMkLst>
      </pc:sldChg>
    </pc:docChg>
  </pc:docChgLst>
  <pc:docChgLst>
    <pc:chgData name="Brendan Masterson" userId="S::b.masterson@mdx.ac.uk::c0b6bc3d-a8f4-4b24-b894-b5919ff37592" providerId="AD" clId="Web-{5F2FF604-03C0-451F-80E5-619701CA443C}"/>
    <pc:docChg chg="delSld modSld">
      <pc:chgData name="Brendan Masterson" userId="S::b.masterson@mdx.ac.uk::c0b6bc3d-a8f4-4b24-b894-b5919ff37592" providerId="AD" clId="Web-{5F2FF604-03C0-451F-80E5-619701CA443C}" dt="2024-08-23T14:35:52.667" v="221" actId="20577"/>
      <pc:docMkLst>
        <pc:docMk/>
      </pc:docMkLst>
      <pc:sldChg chg="delSp modSp">
        <pc:chgData name="Brendan Masterson" userId="S::b.masterson@mdx.ac.uk::c0b6bc3d-a8f4-4b24-b894-b5919ff37592" providerId="AD" clId="Web-{5F2FF604-03C0-451F-80E5-619701CA443C}" dt="2024-08-23T12:34:35.461" v="103" actId="20577"/>
        <pc:sldMkLst>
          <pc:docMk/>
          <pc:sldMk cId="0" sldId="284"/>
        </pc:sldMkLst>
        <pc:spChg chg="mod">
          <ac:chgData name="Brendan Masterson" userId="S::b.masterson@mdx.ac.uk::c0b6bc3d-a8f4-4b24-b894-b5919ff37592" providerId="AD" clId="Web-{5F2FF604-03C0-451F-80E5-619701CA443C}" dt="2024-08-23T12:34:35.461" v="103" actId="20577"/>
          <ac:spMkLst>
            <pc:docMk/>
            <pc:sldMk cId="0" sldId="284"/>
            <ac:spMk id="11" creationId="{10B44BE8-0904-4BF9-8C5F-1DB750893D48}"/>
          </ac:spMkLst>
        </pc:spChg>
        <pc:spChg chg="del mod">
          <ac:chgData name="Brendan Masterson" userId="S::b.masterson@mdx.ac.uk::c0b6bc3d-a8f4-4b24-b894-b5919ff37592" providerId="AD" clId="Web-{5F2FF604-03C0-451F-80E5-619701CA443C}" dt="2024-08-23T12:34:15.507" v="68"/>
          <ac:spMkLst>
            <pc:docMk/>
            <pc:sldMk cId="0" sldId="284"/>
            <ac:spMk id="14" creationId="{DC09B640-E7C2-4D5B-A542-09F81F7B4EC5}"/>
          </ac:spMkLst>
        </pc:spChg>
      </pc:sldChg>
      <pc:sldChg chg="modSp">
        <pc:chgData name="Brendan Masterson" userId="S::b.masterson@mdx.ac.uk::c0b6bc3d-a8f4-4b24-b894-b5919ff37592" providerId="AD" clId="Web-{5F2FF604-03C0-451F-80E5-619701CA443C}" dt="2024-08-23T12:33:42.428" v="17" actId="20577"/>
        <pc:sldMkLst>
          <pc:docMk/>
          <pc:sldMk cId="134880006" sldId="390"/>
        </pc:sldMkLst>
        <pc:spChg chg="mod">
          <ac:chgData name="Brendan Masterson" userId="S::b.masterson@mdx.ac.uk::c0b6bc3d-a8f4-4b24-b894-b5919ff37592" providerId="AD" clId="Web-{5F2FF604-03C0-451F-80E5-619701CA443C}" dt="2024-08-23T12:33:42.428" v="17" actId="20577"/>
          <ac:spMkLst>
            <pc:docMk/>
            <pc:sldMk cId="134880006" sldId="390"/>
            <ac:spMk id="391" creationId="{00000000-0000-0000-0000-000000000000}"/>
          </ac:spMkLst>
        </pc:spChg>
      </pc:sldChg>
      <pc:sldChg chg="modSp">
        <pc:chgData name="Brendan Masterson" userId="S::b.masterson@mdx.ac.uk::c0b6bc3d-a8f4-4b24-b894-b5919ff37592" providerId="AD" clId="Web-{5F2FF604-03C0-451F-80E5-619701CA443C}" dt="2024-08-23T14:35:52.667" v="221" actId="20577"/>
        <pc:sldMkLst>
          <pc:docMk/>
          <pc:sldMk cId="1893562715" sldId="391"/>
        </pc:sldMkLst>
        <pc:spChg chg="mod">
          <ac:chgData name="Brendan Masterson" userId="S::b.masterson@mdx.ac.uk::c0b6bc3d-a8f4-4b24-b894-b5919ff37592" providerId="AD" clId="Web-{5F2FF604-03C0-451F-80E5-619701CA443C}" dt="2024-08-23T12:33:50.850" v="26" actId="20577"/>
          <ac:spMkLst>
            <pc:docMk/>
            <pc:sldMk cId="1893562715" sldId="391"/>
            <ac:spMk id="391" creationId="{00000000-0000-0000-0000-000000000000}"/>
          </ac:spMkLst>
        </pc:spChg>
        <pc:spChg chg="mod">
          <ac:chgData name="Brendan Masterson" userId="S::b.masterson@mdx.ac.uk::c0b6bc3d-a8f4-4b24-b894-b5919ff37592" providerId="AD" clId="Web-{5F2FF604-03C0-451F-80E5-619701CA443C}" dt="2024-08-23T14:35:52.667" v="221" actId="20577"/>
          <ac:spMkLst>
            <pc:docMk/>
            <pc:sldMk cId="1893562715" sldId="391"/>
            <ac:spMk id="397" creationId="{00000000-0000-0000-0000-000000000000}"/>
          </ac:spMkLst>
        </pc:spChg>
      </pc:sldChg>
      <pc:sldChg chg="del">
        <pc:chgData name="Brendan Masterson" userId="S::b.masterson@mdx.ac.uk::c0b6bc3d-a8f4-4b24-b894-b5919ff37592" providerId="AD" clId="Web-{5F2FF604-03C0-451F-80E5-619701CA443C}" dt="2024-08-23T12:33:26.005" v="0"/>
        <pc:sldMkLst>
          <pc:docMk/>
          <pc:sldMk cId="463034155" sldId="394"/>
        </pc:sldMkLst>
      </pc:sldChg>
      <pc:sldChg chg="modSp">
        <pc:chgData name="Brendan Masterson" userId="S::b.masterson@mdx.ac.uk::c0b6bc3d-a8f4-4b24-b894-b5919ff37592" providerId="AD" clId="Web-{5F2FF604-03C0-451F-80E5-619701CA443C}" dt="2024-08-23T14:35:12.228" v="159" actId="20577"/>
        <pc:sldMkLst>
          <pc:docMk/>
          <pc:sldMk cId="839230135" sldId="414"/>
        </pc:sldMkLst>
        <pc:spChg chg="mod">
          <ac:chgData name="Brendan Masterson" userId="S::b.masterson@mdx.ac.uk::c0b6bc3d-a8f4-4b24-b894-b5919ff37592" providerId="AD" clId="Web-{5F2FF604-03C0-451F-80E5-619701CA443C}" dt="2024-08-23T14:35:12.228" v="159" actId="20577"/>
          <ac:spMkLst>
            <pc:docMk/>
            <pc:sldMk cId="839230135" sldId="414"/>
            <ac:spMk id="3" creationId="{00000000-0000-0000-0000-000000000000}"/>
          </ac:spMkLst>
        </pc:spChg>
      </pc:sldChg>
    </pc:docChg>
  </pc:docChgLst>
  <pc:docChgLst>
    <pc:chgData name="Alison Megeney" userId="45c69655-b3d1-400d-8a21-33f0da910cc8" providerId="ADAL" clId="{949CD218-AF21-4D9B-B516-65729C431548}"/>
    <pc:docChg chg="undo custSel addSld delSld modSld">
      <pc:chgData name="Alison Megeney" userId="45c69655-b3d1-400d-8a21-33f0da910cc8" providerId="ADAL" clId="{949CD218-AF21-4D9B-B516-65729C431548}" dt="2024-08-23T09:58:32.212" v="127" actId="47"/>
      <pc:docMkLst>
        <pc:docMk/>
      </pc:docMkLst>
      <pc:sldChg chg="modSp mod">
        <pc:chgData name="Alison Megeney" userId="45c69655-b3d1-400d-8a21-33f0da910cc8" providerId="ADAL" clId="{949CD218-AF21-4D9B-B516-65729C431548}" dt="2024-08-23T09:57:57.823" v="126" actId="20577"/>
        <pc:sldMkLst>
          <pc:docMk/>
          <pc:sldMk cId="0" sldId="284"/>
        </pc:sldMkLst>
        <pc:spChg chg="mod">
          <ac:chgData name="Alison Megeney" userId="45c69655-b3d1-400d-8a21-33f0da910cc8" providerId="ADAL" clId="{949CD218-AF21-4D9B-B516-65729C431548}" dt="2024-08-23T09:57:57.823" v="126" actId="20577"/>
          <ac:spMkLst>
            <pc:docMk/>
            <pc:sldMk cId="0" sldId="284"/>
            <ac:spMk id="14" creationId="{DC09B640-E7C2-4D5B-A542-09F81F7B4EC5}"/>
          </ac:spMkLst>
        </pc:spChg>
      </pc:sldChg>
      <pc:sldChg chg="add del">
        <pc:chgData name="Alison Megeney" userId="45c69655-b3d1-400d-8a21-33f0da910cc8" providerId="ADAL" clId="{949CD218-AF21-4D9B-B516-65729C431548}" dt="2024-08-23T09:55:45.768" v="86" actId="47"/>
        <pc:sldMkLst>
          <pc:docMk/>
          <pc:sldMk cId="3339317018" sldId="346"/>
        </pc:sldMkLst>
      </pc:sldChg>
      <pc:sldChg chg="add">
        <pc:chgData name="Alison Megeney" userId="45c69655-b3d1-400d-8a21-33f0da910cc8" providerId="ADAL" clId="{949CD218-AF21-4D9B-B516-65729C431548}" dt="2024-08-23T09:27:43.106" v="1"/>
        <pc:sldMkLst>
          <pc:docMk/>
          <pc:sldMk cId="1021572627" sldId="351"/>
        </pc:sldMkLst>
      </pc:sldChg>
      <pc:sldChg chg="add del">
        <pc:chgData name="Alison Megeney" userId="45c69655-b3d1-400d-8a21-33f0da910cc8" providerId="ADAL" clId="{949CD218-AF21-4D9B-B516-65729C431548}" dt="2024-08-23T09:58:32.212" v="127" actId="47"/>
        <pc:sldMkLst>
          <pc:docMk/>
          <pc:sldMk cId="1163350991" sldId="378"/>
        </pc:sldMkLst>
      </pc:sldChg>
      <pc:sldChg chg="add">
        <pc:chgData name="Alison Megeney" userId="45c69655-b3d1-400d-8a21-33f0da910cc8" providerId="ADAL" clId="{949CD218-AF21-4D9B-B516-65729C431548}" dt="2024-08-23T09:26:37.307" v="0"/>
        <pc:sldMkLst>
          <pc:docMk/>
          <pc:sldMk cId="897918884" sldId="403"/>
        </pc:sldMkLst>
      </pc:sldChg>
      <pc:sldChg chg="del">
        <pc:chgData name="Alison Megeney" userId="45c69655-b3d1-400d-8a21-33f0da910cc8" providerId="ADAL" clId="{949CD218-AF21-4D9B-B516-65729C431548}" dt="2024-08-23T09:27:46.405" v="2" actId="47"/>
        <pc:sldMkLst>
          <pc:docMk/>
          <pc:sldMk cId="1340007262" sldId="417"/>
        </pc:sldMkLst>
      </pc:sldChg>
      <pc:sldChg chg="addSp delSp modSp mod modClrScheme chgLayout">
        <pc:chgData name="Alison Megeney" userId="45c69655-b3d1-400d-8a21-33f0da910cc8" providerId="ADAL" clId="{949CD218-AF21-4D9B-B516-65729C431548}" dt="2024-08-23T09:54:42.814" v="83" actId="1076"/>
        <pc:sldMkLst>
          <pc:docMk/>
          <pc:sldMk cId="2857466214" sldId="418"/>
        </pc:sldMkLst>
        <pc:spChg chg="mod">
          <ac:chgData name="Alison Megeney" userId="45c69655-b3d1-400d-8a21-33f0da910cc8" providerId="ADAL" clId="{949CD218-AF21-4D9B-B516-65729C431548}" dt="2024-08-23T09:46:48.003" v="46" actId="26606"/>
          <ac:spMkLst>
            <pc:docMk/>
            <pc:sldMk cId="2857466214" sldId="418"/>
            <ac:spMk id="2" creationId="{0226958E-0215-B3A3-315D-98773AE9F985}"/>
          </ac:spMkLst>
        </pc:spChg>
        <pc:spChg chg="add del">
          <ac:chgData name="Alison Megeney" userId="45c69655-b3d1-400d-8a21-33f0da910cc8" providerId="ADAL" clId="{949CD218-AF21-4D9B-B516-65729C431548}" dt="2024-08-23T09:46:48.003" v="46" actId="26606"/>
          <ac:spMkLst>
            <pc:docMk/>
            <pc:sldMk cId="2857466214" sldId="418"/>
            <ac:spMk id="3" creationId="{B4F28D9F-0F76-D1FB-1386-EB092CEF0D4D}"/>
          </ac:spMkLst>
        </pc:spChg>
        <pc:spChg chg="add mod ord">
          <ac:chgData name="Alison Megeney" userId="45c69655-b3d1-400d-8a21-33f0da910cc8" providerId="ADAL" clId="{949CD218-AF21-4D9B-B516-65729C431548}" dt="2024-08-23T09:49:03.724" v="62" actId="14100"/>
          <ac:spMkLst>
            <pc:docMk/>
            <pc:sldMk cId="2857466214" sldId="418"/>
            <ac:spMk id="4" creationId="{6B0F6631-EA83-3BCF-CAE2-215EF996227C}"/>
          </ac:spMkLst>
        </pc:spChg>
        <pc:picChg chg="add del mod modCrop">
          <ac:chgData name="Alison Megeney" userId="45c69655-b3d1-400d-8a21-33f0da910cc8" providerId="ADAL" clId="{949CD218-AF21-4D9B-B516-65729C431548}" dt="2024-08-23T09:48:15.763" v="57" actId="478"/>
          <ac:picMkLst>
            <pc:docMk/>
            <pc:sldMk cId="2857466214" sldId="418"/>
            <ac:picMk id="5" creationId="{342ADB6D-7E8F-0246-DB0D-4C85CA0328FA}"/>
          </ac:picMkLst>
        </pc:picChg>
        <pc:picChg chg="add mod modCrop">
          <ac:chgData name="Alison Megeney" userId="45c69655-b3d1-400d-8a21-33f0da910cc8" providerId="ADAL" clId="{949CD218-AF21-4D9B-B516-65729C431548}" dt="2024-08-23T09:54:39.245" v="82" actId="1076"/>
          <ac:picMkLst>
            <pc:docMk/>
            <pc:sldMk cId="2857466214" sldId="418"/>
            <ac:picMk id="6" creationId="{21D63610-D13E-C37A-685E-E9263C3E3565}"/>
          </ac:picMkLst>
        </pc:picChg>
        <pc:picChg chg="add del mod">
          <ac:chgData name="Alison Megeney" userId="45c69655-b3d1-400d-8a21-33f0da910cc8" providerId="ADAL" clId="{949CD218-AF21-4D9B-B516-65729C431548}" dt="2024-08-23T09:49:41.867" v="68" actId="478"/>
          <ac:picMkLst>
            <pc:docMk/>
            <pc:sldMk cId="2857466214" sldId="418"/>
            <ac:picMk id="7" creationId="{D2CD8A8F-E0FD-8D77-CC31-7E81557814B5}"/>
          </ac:picMkLst>
        </pc:picChg>
        <pc:picChg chg="add mod modCrop">
          <ac:chgData name="Alison Megeney" userId="45c69655-b3d1-400d-8a21-33f0da910cc8" providerId="ADAL" clId="{949CD218-AF21-4D9B-B516-65729C431548}" dt="2024-08-23T09:54:42.814" v="83" actId="1076"/>
          <ac:picMkLst>
            <pc:docMk/>
            <pc:sldMk cId="2857466214" sldId="418"/>
            <ac:picMk id="8" creationId="{C8AD4E35-1156-05FA-7312-CBAC739CAB52}"/>
          </ac:picMkLst>
        </pc:picChg>
      </pc:sldChg>
      <pc:sldChg chg="del">
        <pc:chgData name="Alison Megeney" userId="45c69655-b3d1-400d-8a21-33f0da910cc8" providerId="ADAL" clId="{949CD218-AF21-4D9B-B516-65729C431548}" dt="2024-08-23T09:28:06.337" v="3" actId="47"/>
        <pc:sldMkLst>
          <pc:docMk/>
          <pc:sldMk cId="1533056045" sldId="423"/>
        </pc:sldMkLst>
      </pc:sldChg>
      <pc:sldChg chg="add">
        <pc:chgData name="Alison Megeney" userId="45c69655-b3d1-400d-8a21-33f0da910cc8" providerId="ADAL" clId="{949CD218-AF21-4D9B-B516-65729C431548}" dt="2024-08-23T09:26:37.307" v="0"/>
        <pc:sldMkLst>
          <pc:docMk/>
          <pc:sldMk cId="2516584185" sldId="434"/>
        </pc:sldMkLst>
      </pc:sldChg>
      <pc:sldChg chg="add modNotesTx">
        <pc:chgData name="Alison Megeney" userId="45c69655-b3d1-400d-8a21-33f0da910cc8" providerId="ADAL" clId="{949CD218-AF21-4D9B-B516-65729C431548}" dt="2024-08-23T09:55:57.883" v="89" actId="20577"/>
        <pc:sldMkLst>
          <pc:docMk/>
          <pc:sldMk cId="3704041086" sldId="436"/>
        </pc:sldMkLst>
      </pc:sldChg>
      <pc:sldChg chg="addSp delSp modSp add del mod">
        <pc:chgData name="Alison Megeney" userId="45c69655-b3d1-400d-8a21-33f0da910cc8" providerId="ADAL" clId="{949CD218-AF21-4D9B-B516-65729C431548}" dt="2024-08-23T09:54:52.390" v="84" actId="47"/>
        <pc:sldMkLst>
          <pc:docMk/>
          <pc:sldMk cId="3090776593" sldId="437"/>
        </pc:sldMkLst>
        <pc:spChg chg="del">
          <ac:chgData name="Alison Megeney" userId="45c69655-b3d1-400d-8a21-33f0da910cc8" providerId="ADAL" clId="{949CD218-AF21-4D9B-B516-65729C431548}" dt="2024-08-23T09:30:14.287" v="5" actId="478"/>
          <ac:spMkLst>
            <pc:docMk/>
            <pc:sldMk cId="3090776593" sldId="437"/>
            <ac:spMk id="4" creationId="{6B0F6631-EA83-3BCF-CAE2-215EF996227C}"/>
          </ac:spMkLst>
        </pc:spChg>
        <pc:spChg chg="add del mod">
          <ac:chgData name="Alison Megeney" userId="45c69655-b3d1-400d-8a21-33f0da910cc8" providerId="ADAL" clId="{949CD218-AF21-4D9B-B516-65729C431548}" dt="2024-08-23T09:30:29.775" v="8" actId="478"/>
          <ac:spMkLst>
            <pc:docMk/>
            <pc:sldMk cId="3090776593" sldId="437"/>
            <ac:spMk id="6" creationId="{59C4F6E0-1DAD-BC02-2C5E-6AE240C2BE2C}"/>
          </ac:spMkLst>
        </pc:spChg>
        <pc:picChg chg="add mod">
          <ac:chgData name="Alison Megeney" userId="45c69655-b3d1-400d-8a21-33f0da910cc8" providerId="ADAL" clId="{949CD218-AF21-4D9B-B516-65729C431548}" dt="2024-08-23T09:31:59.694" v="24" actId="1076"/>
          <ac:picMkLst>
            <pc:docMk/>
            <pc:sldMk cId="3090776593" sldId="437"/>
            <ac:picMk id="7" creationId="{ECEF5B60-4FFB-FFCD-30DB-0DA9B92BA8B4}"/>
          </ac:picMkLst>
        </pc:picChg>
        <pc:picChg chg="add del mod modCrop">
          <ac:chgData name="Alison Megeney" userId="45c69655-b3d1-400d-8a21-33f0da910cc8" providerId="ADAL" clId="{949CD218-AF21-4D9B-B516-65729C431548}" dt="2024-08-23T09:31:52.054" v="23" actId="478"/>
          <ac:picMkLst>
            <pc:docMk/>
            <pc:sldMk cId="3090776593" sldId="437"/>
            <ac:picMk id="8" creationId="{31BB0516-BE52-CDB7-BF5A-9A025AF5F72B}"/>
          </ac:picMkLst>
        </pc:picChg>
        <pc:picChg chg="add del mod">
          <ac:chgData name="Alison Megeney" userId="45c69655-b3d1-400d-8a21-33f0da910cc8" providerId="ADAL" clId="{949CD218-AF21-4D9B-B516-65729C431548}" dt="2024-08-23T09:39:13.644" v="29" actId="478"/>
          <ac:picMkLst>
            <pc:docMk/>
            <pc:sldMk cId="3090776593" sldId="437"/>
            <ac:picMk id="10" creationId="{85BA9B6D-B442-ED4A-DCCB-DC455ED1A0F7}"/>
          </ac:picMkLst>
        </pc:picChg>
        <pc:picChg chg="add mod">
          <ac:chgData name="Alison Megeney" userId="45c69655-b3d1-400d-8a21-33f0da910cc8" providerId="ADAL" clId="{949CD218-AF21-4D9B-B516-65729C431548}" dt="2024-08-23T09:46:04.110" v="38" actId="1076"/>
          <ac:picMkLst>
            <pc:docMk/>
            <pc:sldMk cId="3090776593" sldId="437"/>
            <ac:picMk id="12" creationId="{B39B60FF-55B6-F822-F55F-07969F254A61}"/>
          </ac:picMkLst>
        </pc:picChg>
        <pc:picChg chg="add del mod">
          <ac:chgData name="Alison Megeney" userId="45c69655-b3d1-400d-8a21-33f0da910cc8" providerId="ADAL" clId="{949CD218-AF21-4D9B-B516-65729C431548}" dt="2024-08-23T09:39:51.869" v="37" actId="478"/>
          <ac:picMkLst>
            <pc:docMk/>
            <pc:sldMk cId="3090776593" sldId="437"/>
            <ac:picMk id="14" creationId="{13CE4C88-911E-1E21-E6BC-E5D4AB08D57B}"/>
          </ac:picMkLst>
        </pc:picChg>
        <pc:picChg chg="add mod">
          <ac:chgData name="Alison Megeney" userId="45c69655-b3d1-400d-8a21-33f0da910cc8" providerId="ADAL" clId="{949CD218-AF21-4D9B-B516-65729C431548}" dt="2024-08-23T09:46:20.697" v="42" actId="962"/>
          <ac:picMkLst>
            <pc:docMk/>
            <pc:sldMk cId="3090776593" sldId="437"/>
            <ac:picMk id="16" creationId="{BA12950C-63ED-CEAA-DC6A-C22DECC952BA}"/>
          </ac:picMkLst>
        </pc:picChg>
      </pc:sldChg>
      <pc:sldChg chg="delSp add mod">
        <pc:chgData name="Alison Megeney" userId="45c69655-b3d1-400d-8a21-33f0da910cc8" providerId="ADAL" clId="{949CD218-AF21-4D9B-B516-65729C431548}" dt="2024-08-23T09:54:57.154" v="85" actId="478"/>
        <pc:sldMkLst>
          <pc:docMk/>
          <pc:sldMk cId="2992990492" sldId="438"/>
        </pc:sldMkLst>
        <pc:picChg chg="del">
          <ac:chgData name="Alison Megeney" userId="45c69655-b3d1-400d-8a21-33f0da910cc8" providerId="ADAL" clId="{949CD218-AF21-4D9B-B516-65729C431548}" dt="2024-08-23T09:54:57.154" v="85" actId="478"/>
          <ac:picMkLst>
            <pc:docMk/>
            <pc:sldMk cId="2992990492" sldId="438"/>
            <ac:picMk id="7" creationId="{ECEF5B60-4FFB-FFCD-30DB-0DA9B92BA8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114300" y="746125"/>
            <a:ext cx="6629400" cy="3729038"/>
          </a:xfrm>
          <a:prstGeom prst="rect">
            <a:avLst/>
          </a:prstGeom>
        </p:spPr>
        <p:txBody>
          <a:bodyPr/>
          <a:lstStyle/>
          <a:p>
            <a:endParaRPr/>
          </a:p>
        </p:txBody>
      </p:sp>
      <p:sp>
        <p:nvSpPr>
          <p:cNvPr id="328" name="Shape 328"/>
          <p:cNvSpPr>
            <a:spLocks noGrp="1"/>
          </p:cNvSpPr>
          <p:nvPr>
            <p:ph type="body" sz="quarter" idx="1"/>
          </p:nvPr>
        </p:nvSpPr>
        <p:spPr>
          <a:xfrm>
            <a:off x="914400" y="4724202"/>
            <a:ext cx="5029200" cy="4475560"/>
          </a:xfrm>
          <a:prstGeom prst="rect">
            <a:avLst/>
          </a:prstGeom>
        </p:spPr>
        <p:txBody>
          <a:bodyPr/>
          <a:lstStyle/>
          <a:p>
            <a:endParaRPr/>
          </a:p>
        </p:txBody>
      </p:sp>
    </p:spTree>
    <p:extLst>
      <p:ext uri="{BB962C8B-B14F-4D97-AF65-F5344CB8AC3E}">
        <p14:creationId xmlns:p14="http://schemas.microsoft.com/office/powerpoint/2010/main" val="50441492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2126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Brendan</a:t>
            </a:r>
          </a:p>
          <a:p>
            <a:endParaRPr lang="en-GB"/>
          </a:p>
        </p:txBody>
      </p:sp>
    </p:spTree>
    <p:extLst>
      <p:ext uri="{BB962C8B-B14F-4D97-AF65-F5344CB8AC3E}">
        <p14:creationId xmlns:p14="http://schemas.microsoft.com/office/powerpoint/2010/main" val="2682089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Brendan</a:t>
            </a:r>
          </a:p>
          <a:p>
            <a:r>
              <a:rPr lang="en-GB"/>
              <a:t>Highlight positive quotes</a:t>
            </a:r>
          </a:p>
        </p:txBody>
      </p:sp>
    </p:spTree>
    <p:extLst>
      <p:ext uri="{BB962C8B-B14F-4D97-AF65-F5344CB8AC3E}">
        <p14:creationId xmlns:p14="http://schemas.microsoft.com/office/powerpoint/2010/main" val="843881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BRENDAN – overall programme level feedback on the approaches and skill development. Link to </a:t>
            </a:r>
          </a:p>
          <a:p>
            <a:r>
              <a:rPr lang="en-GB"/>
              <a:t>Problem solving</a:t>
            </a:r>
          </a:p>
          <a:p>
            <a:r>
              <a:rPr lang="en-GB"/>
              <a:t>Critical thinking</a:t>
            </a:r>
          </a:p>
          <a:p>
            <a:r>
              <a:rPr lang="en-GB"/>
              <a:t>Communication</a:t>
            </a:r>
          </a:p>
          <a:p>
            <a:r>
              <a:rPr lang="en-GB"/>
              <a:t>Creativity</a:t>
            </a:r>
          </a:p>
          <a:p>
            <a:r>
              <a:rPr lang="en-GB"/>
              <a:t>Collaboration</a:t>
            </a:r>
          </a:p>
          <a:p>
            <a:r>
              <a:rPr lang="en-GB"/>
              <a:t>Independent Learning</a:t>
            </a:r>
          </a:p>
          <a:p>
            <a:r>
              <a:rPr lang="en-GB"/>
              <a:t>Technology Enhanced</a:t>
            </a:r>
          </a:p>
          <a:p>
            <a:endParaRPr lang="en-GB"/>
          </a:p>
        </p:txBody>
      </p:sp>
    </p:spTree>
    <p:extLst>
      <p:ext uri="{BB962C8B-B14F-4D97-AF65-F5344CB8AC3E}">
        <p14:creationId xmlns:p14="http://schemas.microsoft.com/office/powerpoint/2010/main" val="3875028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 </a:t>
            </a:r>
          </a:p>
          <a:p>
            <a:r>
              <a:rPr lang="en-US"/>
              <a:t>Students have been involved in a range of outreach outreach activities over the years communicating mathematical concepts to the public such as…</a:t>
            </a:r>
          </a:p>
        </p:txBody>
      </p:sp>
    </p:spTree>
    <p:extLst>
      <p:ext uri="{BB962C8B-B14F-4D97-AF65-F5344CB8AC3E}">
        <p14:creationId xmlns:p14="http://schemas.microsoft.com/office/powerpoint/2010/main" val="4071080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 </a:t>
            </a:r>
          </a:p>
          <a:p>
            <a:r>
              <a:rPr lang="en-US"/>
              <a:t>Again students find out reach activities positive </a:t>
            </a:r>
          </a:p>
        </p:txBody>
      </p:sp>
    </p:spTree>
    <p:extLst>
      <p:ext uri="{BB962C8B-B14F-4D97-AF65-F5344CB8AC3E}">
        <p14:creationId xmlns:p14="http://schemas.microsoft.com/office/powerpoint/2010/main" val="2804187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Brendan</a:t>
            </a:r>
          </a:p>
          <a:p>
            <a:r>
              <a:rPr lang="en-GB"/>
              <a:t>Highlight theme of quotes</a:t>
            </a:r>
          </a:p>
        </p:txBody>
      </p:sp>
    </p:spTree>
    <p:extLst>
      <p:ext uri="{BB962C8B-B14F-4D97-AF65-F5344CB8AC3E}">
        <p14:creationId xmlns:p14="http://schemas.microsoft.com/office/powerpoint/2010/main" val="4150036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BRENDAN</a:t>
            </a:r>
          </a:p>
          <a:p>
            <a:r>
              <a:rPr lang="en-GB"/>
              <a:t>Highlight theme of quotes</a:t>
            </a:r>
          </a:p>
        </p:txBody>
      </p:sp>
    </p:spTree>
    <p:extLst>
      <p:ext uri="{BB962C8B-B14F-4D97-AF65-F5344CB8AC3E}">
        <p14:creationId xmlns:p14="http://schemas.microsoft.com/office/powerpoint/2010/main" val="2432453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BRENDAN</a:t>
            </a:r>
          </a:p>
          <a:p>
            <a:r>
              <a:rPr lang="en-GB"/>
              <a:t>Highlight theme of quotes</a:t>
            </a:r>
          </a:p>
        </p:txBody>
      </p:sp>
    </p:spTree>
    <p:extLst>
      <p:ext uri="{BB962C8B-B14F-4D97-AF65-F5344CB8AC3E}">
        <p14:creationId xmlns:p14="http://schemas.microsoft.com/office/powerpoint/2010/main" val="766648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a:t>
            </a:r>
          </a:p>
          <a:p>
            <a:r>
              <a:rPr lang="en-US"/>
              <a:t>These scatter plots show the individual responses of students to each of these Likert questions about confidence or outreach activities.</a:t>
            </a:r>
          </a:p>
          <a:p>
            <a:endParaRPr lang="en-US"/>
          </a:p>
          <a:p>
            <a:r>
              <a:rPr lang="en-US"/>
              <a:t>Here -2 indicates ”strongly disagree”, -1 indicates “disagree” and so on.</a:t>
            </a:r>
          </a:p>
          <a:p>
            <a:endParaRPr lang="en-US"/>
          </a:p>
          <a:p>
            <a:r>
              <a:rPr lang="en-US"/>
              <a:t>Overall we see that students found these activities to be very positive. </a:t>
            </a:r>
          </a:p>
          <a:p>
            <a:endParaRPr lang="en-US"/>
          </a:p>
          <a:p>
            <a:r>
              <a:rPr lang="en-US"/>
              <a:t>It is worth noting that the outreach activities for the vast majority of students didn’t seem to negatively impact student anxiety at all.  However, this was much more of a mixed bag when is came to the communication activities. This is possibly but to the fact that students were often being assessed in the communication activities but not in the outreach. </a:t>
            </a:r>
          </a:p>
        </p:txBody>
      </p:sp>
    </p:spTree>
    <p:extLst>
      <p:ext uri="{BB962C8B-B14F-4D97-AF65-F5344CB8AC3E}">
        <p14:creationId xmlns:p14="http://schemas.microsoft.com/office/powerpoint/2010/main" val="3751678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Brendan	</a:t>
            </a:r>
          </a:p>
          <a:p>
            <a:pPr marL="0" marR="0" lvl="0" indent="0" defTabSz="914400" eaLnBrk="1" fontAlgn="auto" latinLnBrk="0" hangingPunct="1">
              <a:lnSpc>
                <a:spcPct val="100000"/>
              </a:lnSpc>
              <a:spcBef>
                <a:spcPts val="0"/>
              </a:spcBef>
              <a:spcAft>
                <a:spcPts val="0"/>
              </a:spcAft>
              <a:buClrTx/>
              <a:buSzTx/>
              <a:buFontTx/>
              <a:buNone/>
              <a:tabLst/>
              <a:defRPr/>
            </a:pPr>
            <a:r>
              <a:rPr lang="en-GB" dirty="0"/>
              <a:t>We recently got an STFC grant.</a:t>
            </a:r>
          </a:p>
          <a:p>
            <a:pPr marL="0" marR="0" lvl="0" indent="0" defTabSz="914400" eaLnBrk="1" fontAlgn="auto" latinLnBrk="0" hangingPunct="1">
              <a:lnSpc>
                <a:spcPct val="100000"/>
              </a:lnSpc>
              <a:spcBef>
                <a:spcPts val="0"/>
              </a:spcBef>
              <a:spcAft>
                <a:spcPts val="0"/>
              </a:spcAft>
              <a:buClrTx/>
              <a:buSzTx/>
              <a:buFontTx/>
              <a:buNone/>
              <a:tabLst/>
              <a:defRPr/>
            </a:pPr>
            <a:r>
              <a:rPr lang="en-GB" dirty="0"/>
              <a:t>Here’s what we plan to do with it</a:t>
            </a:r>
          </a:p>
        </p:txBody>
      </p:sp>
    </p:spTree>
    <p:extLst>
      <p:ext uri="{BB962C8B-B14F-4D97-AF65-F5344CB8AC3E}">
        <p14:creationId xmlns:p14="http://schemas.microsoft.com/office/powerpoint/2010/main" val="319201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a:effectLst/>
                <a:latin typeface="-apple-system"/>
              </a:rPr>
              <a:t>sector: 30.4% parents are Higher managerial, administrative and professional</a:t>
            </a:r>
          </a:p>
          <a:p>
            <a:r>
              <a:rPr lang="en-GB">
                <a:effectLst/>
                <a:latin typeface="-apple-system"/>
              </a:rPr>
              <a:t>MDX – 13%</a:t>
            </a:r>
          </a:p>
          <a:p>
            <a:r>
              <a:rPr lang="en-GB">
                <a:effectLst/>
                <a:latin typeface="-apple-system"/>
              </a:rPr>
              <a:t>FSM – top non-private full university.</a:t>
            </a:r>
            <a:endParaRPr lang="en-GB"/>
          </a:p>
          <a:p>
            <a:r>
              <a:rPr lang="en-GB"/>
              <a:t>iPads were introduced to have a common platform to address digital poverty.</a:t>
            </a:r>
          </a:p>
          <a:p>
            <a:r>
              <a:rPr lang="en-GB"/>
              <a:t>UDL</a:t>
            </a:r>
          </a:p>
          <a:p>
            <a:r>
              <a:rPr lang="en-GB"/>
              <a:t>Diversifying LTA assessment</a:t>
            </a:r>
          </a:p>
          <a:p>
            <a:r>
              <a:rPr lang="en-GB"/>
              <a:t>Inclusive, more choice, </a:t>
            </a:r>
          </a:p>
          <a:p>
            <a:r>
              <a:rPr lang="en-GB"/>
              <a:t>Employability – confidence – lack of social capital</a:t>
            </a:r>
          </a:p>
          <a:p>
            <a:r>
              <a:rPr lang="en-GB"/>
              <a:t>Do I belong</a:t>
            </a:r>
          </a:p>
          <a:p>
            <a:r>
              <a:rPr lang="en-GB"/>
              <a:t>Is the cost worth it</a:t>
            </a:r>
          </a:p>
          <a:p>
            <a:r>
              <a:rPr lang="en-GB"/>
              <a:t>Will I get a job</a:t>
            </a:r>
          </a:p>
          <a:p>
            <a:endParaRPr lang="en-GB"/>
          </a:p>
        </p:txBody>
      </p:sp>
    </p:spTree>
    <p:extLst>
      <p:ext uri="{BB962C8B-B14F-4D97-AF65-F5344CB8AC3E}">
        <p14:creationId xmlns:p14="http://schemas.microsoft.com/office/powerpoint/2010/main" val="3464661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BRENDAN</a:t>
            </a:r>
          </a:p>
          <a:p>
            <a:r>
              <a:rPr lang="en-GB" dirty="0"/>
              <a:t>Here’s how we envision our students </a:t>
            </a:r>
            <a:r>
              <a:rPr lang="en-GB"/>
              <a:t>being involved.</a:t>
            </a:r>
            <a:endParaRPr lang="en-GB" dirty="0"/>
          </a:p>
        </p:txBody>
      </p:sp>
    </p:spTree>
    <p:extLst>
      <p:ext uri="{BB962C8B-B14F-4D97-AF65-F5344CB8AC3E}">
        <p14:creationId xmlns:p14="http://schemas.microsoft.com/office/powerpoint/2010/main" val="1485913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Brendan</a:t>
            </a:r>
          </a:p>
          <a:p>
            <a:endParaRPr lang="en-GB" dirty="0"/>
          </a:p>
          <a:p>
            <a:r>
              <a:rPr lang="en-GB" dirty="0"/>
              <a:t>Look! The literature agrees with us!</a:t>
            </a:r>
          </a:p>
        </p:txBody>
      </p:sp>
    </p:spTree>
    <p:extLst>
      <p:ext uri="{BB962C8B-B14F-4D97-AF65-F5344CB8AC3E}">
        <p14:creationId xmlns:p14="http://schemas.microsoft.com/office/powerpoint/2010/main" val="2478339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Brendan</a:t>
            </a:r>
          </a:p>
          <a:p>
            <a:r>
              <a:rPr lang="en-US" dirty="0"/>
              <a:t>Summary and stuff</a:t>
            </a:r>
          </a:p>
        </p:txBody>
      </p:sp>
    </p:spTree>
    <p:extLst>
      <p:ext uri="{BB962C8B-B14F-4D97-AF65-F5344CB8AC3E}">
        <p14:creationId xmlns:p14="http://schemas.microsoft.com/office/powerpoint/2010/main" val="1971680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Order of speaking and other Mesh Members</a:t>
            </a:r>
          </a:p>
        </p:txBody>
      </p:sp>
    </p:spTree>
    <p:extLst>
      <p:ext uri="{BB962C8B-B14F-4D97-AF65-F5344CB8AC3E}">
        <p14:creationId xmlns:p14="http://schemas.microsoft.com/office/powerpoint/2010/main" val="3679256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0" indent="0">
              <a:lnSpc>
                <a:spcPct val="100000"/>
              </a:lnSpc>
              <a:buSzPct val="135000"/>
              <a:buNone/>
              <a:defRPr sz="2000">
                <a:solidFill>
                  <a:srgbClr val="000000"/>
                </a:solidFill>
              </a:defRPr>
            </a:pPr>
            <a:r>
              <a:rPr lang="en-GB" sz="2200"/>
              <a:t>Key elements</a:t>
            </a:r>
          </a:p>
          <a:p>
            <a:pPr marL="365760" indent="-365760">
              <a:lnSpc>
                <a:spcPct val="100000"/>
              </a:lnSpc>
              <a:buSzPct val="135000"/>
              <a:buBlip>
                <a:blip r:embed="rId3"/>
              </a:buBlip>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Intellectually demanding curriculum</a:t>
            </a:r>
          </a:p>
          <a:p>
            <a:pPr marL="1348740" lvl="2" indent="-365760">
              <a:lnSpc>
                <a:spcPct val="100000"/>
              </a:lnSpc>
              <a:buSzPct val="135000"/>
              <a:buBlip>
                <a:blip r:embed="rId3"/>
              </a:buBlip>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Problem solving and communication themes</a:t>
            </a:r>
          </a:p>
          <a:p>
            <a:pPr marL="982980" lvl="2" indent="0">
              <a:lnSpc>
                <a:spcPct val="100000"/>
              </a:lnSpc>
              <a:buSzPct val="135000"/>
              <a:buNone/>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Learning, teaching and assessment strategy</a:t>
            </a:r>
          </a:p>
          <a:p>
            <a:pPr marL="982980" lvl="2" indent="0">
              <a:lnSpc>
                <a:spcPct val="100000"/>
              </a:lnSpc>
              <a:buSzPct val="135000"/>
              <a:buNone/>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Flexible, inclusive and supported by technology</a:t>
            </a:r>
          </a:p>
          <a:p>
            <a:pPr marL="1348740" lvl="2" indent="-365760">
              <a:lnSpc>
                <a:spcPct val="100000"/>
              </a:lnSpc>
              <a:buSzPct val="135000"/>
              <a:buBlip>
                <a:blip r:embed="rId3"/>
              </a:buBlip>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Portfolio of authentic evidence</a:t>
            </a:r>
          </a:p>
          <a:p>
            <a:endParaRPr lang="en-GB"/>
          </a:p>
          <a:p>
            <a:endParaRPr lang="en-GB"/>
          </a:p>
          <a:p>
            <a:r>
              <a:rPr lang="en-GB"/>
              <a:t>MATT Best of old – written maths, abstraction, criticality etc</a:t>
            </a:r>
          </a:p>
          <a:p>
            <a:endParaRPr lang="en-GB"/>
          </a:p>
          <a:p>
            <a:r>
              <a:rPr lang="en-GB"/>
              <a:t>New, Supported by technology, flexible, new modes of communication, inclusive</a:t>
            </a:r>
          </a:p>
          <a:p>
            <a:endParaRPr lang="en-GB"/>
          </a:p>
          <a:p>
            <a:r>
              <a:rPr lang="en-GB"/>
              <a:t>Recognising importance of communication and different methods. </a:t>
            </a:r>
          </a:p>
          <a:p>
            <a:endParaRPr lang="en-GB"/>
          </a:p>
          <a:p>
            <a:r>
              <a:rPr lang="en-GB"/>
              <a:t>Now:</a:t>
            </a:r>
          </a:p>
          <a:p>
            <a:pPr marL="342900" indent="-342900">
              <a:buFont typeface="Arial" panose="020B0604020202020204" pitchFamily="34" charset="0"/>
              <a:buChar char="•"/>
            </a:pPr>
            <a:r>
              <a:rPr lang="en-GB"/>
              <a:t>Students access and contribute to lectures using their iPads</a:t>
            </a:r>
          </a:p>
          <a:p>
            <a:pPr marL="342900" indent="-342900">
              <a:buFont typeface="Arial" panose="020B0604020202020204" pitchFamily="34" charset="0"/>
              <a:buChar char="•"/>
            </a:pPr>
            <a:r>
              <a:rPr lang="en-GB"/>
              <a:t>Some work is being completed by iPad</a:t>
            </a:r>
          </a:p>
          <a:p>
            <a:pPr marL="342900" indent="-342900">
              <a:buFont typeface="Arial" panose="020B0604020202020204" pitchFamily="34" charset="0"/>
              <a:buChar char="•"/>
            </a:pPr>
            <a:r>
              <a:rPr lang="en-GB"/>
              <a:t>Most feedback is being given by iPad</a:t>
            </a:r>
          </a:p>
          <a:p>
            <a:endParaRPr lang="en-GB"/>
          </a:p>
          <a:p>
            <a:r>
              <a:rPr lang="en-GB"/>
              <a:t>Next:</a:t>
            </a:r>
          </a:p>
          <a:p>
            <a:pPr marL="342900" indent="-342900">
              <a:buFont typeface="Arial" panose="020B0604020202020204" pitchFamily="34" charset="0"/>
              <a:buChar char="•"/>
            </a:pPr>
            <a:r>
              <a:rPr lang="en-GB" b="1"/>
              <a:t>Almost all</a:t>
            </a:r>
            <a:r>
              <a:rPr lang="en-GB"/>
              <a:t> work can be completed by iPad</a:t>
            </a:r>
          </a:p>
          <a:p>
            <a:pPr marL="342900" indent="-342900">
              <a:buFont typeface="Arial" panose="020B0604020202020204" pitchFamily="34" charset="0"/>
              <a:buChar char="•"/>
            </a:pPr>
            <a:r>
              <a:rPr lang="en-GB" b="1"/>
              <a:t>All</a:t>
            </a:r>
            <a:r>
              <a:rPr lang="en-GB"/>
              <a:t> feedback</a:t>
            </a:r>
            <a:r>
              <a:rPr lang="en-GB" b="1"/>
              <a:t> </a:t>
            </a:r>
            <a:r>
              <a:rPr lang="en-GB"/>
              <a:t>is given by iPad</a:t>
            </a:r>
            <a:endParaRPr lang="en-GB" b="1"/>
          </a:p>
          <a:p>
            <a:pPr marL="342900" indent="-342900">
              <a:buFont typeface="Arial" panose="020B0604020202020204" pitchFamily="34" charset="0"/>
              <a:buChar char="•"/>
            </a:pPr>
            <a:r>
              <a:rPr lang="en-GB"/>
              <a:t>Reference materials in an iPad accessible format</a:t>
            </a:r>
          </a:p>
          <a:p>
            <a:endParaRPr lang="en-GB"/>
          </a:p>
        </p:txBody>
      </p:sp>
    </p:spTree>
    <p:extLst>
      <p:ext uri="{BB962C8B-B14F-4D97-AF65-F5344CB8AC3E}">
        <p14:creationId xmlns:p14="http://schemas.microsoft.com/office/powerpoint/2010/main" val="415563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8740" lvl="2" indent="-365760">
              <a:lnSpc>
                <a:spcPct val="100000"/>
              </a:lnSpc>
              <a:buSzPct val="135000"/>
              <a:buBlip>
                <a:blip r:embed="rId3"/>
              </a:buBlip>
              <a:defRPr sz="2000">
                <a:solidFill>
                  <a:srgbClr val="000000"/>
                </a:solidFill>
              </a:defRPr>
            </a:pPr>
            <a:r>
              <a:rPr lang="en-GB" sz="1200"/>
              <a:t>Enquiry based</a:t>
            </a:r>
          </a:p>
          <a:p>
            <a:pPr marL="1348740" lvl="2" indent="-365760">
              <a:lnSpc>
                <a:spcPct val="100000"/>
              </a:lnSpc>
              <a:buSzPct val="135000"/>
              <a:buBlip>
                <a:blip r:embed="rId3"/>
              </a:buBlip>
              <a:defRPr sz="2000">
                <a:solidFill>
                  <a:srgbClr val="000000"/>
                </a:solidFill>
              </a:defRPr>
            </a:pPr>
            <a:endParaRPr lang="en-GB" sz="1200"/>
          </a:p>
          <a:p>
            <a:pPr marL="1348740" lvl="2" indent="-365760">
              <a:lnSpc>
                <a:spcPct val="100000"/>
              </a:lnSpc>
              <a:buSzPct val="135000"/>
              <a:buBlip>
                <a:blip r:embed="rId3"/>
              </a:buBlip>
              <a:defRPr sz="2000">
                <a:solidFill>
                  <a:srgbClr val="000000"/>
                </a:solidFill>
              </a:defRPr>
            </a:pPr>
            <a:r>
              <a:rPr lang="en-GB" sz="1200"/>
              <a:t>Collaborative problem-solving</a:t>
            </a:r>
          </a:p>
          <a:p>
            <a:pPr marL="982980" lvl="2" indent="0">
              <a:lnSpc>
                <a:spcPct val="100000"/>
              </a:lnSpc>
              <a:buSzPct val="135000"/>
              <a:buNone/>
              <a:defRPr sz="2000">
                <a:solidFill>
                  <a:srgbClr val="000000"/>
                </a:solidFill>
              </a:defRPr>
            </a:pPr>
            <a:endParaRPr lang="en-GB" sz="1200"/>
          </a:p>
          <a:p>
            <a:pPr marL="1348740" lvl="2" indent="-365760">
              <a:lnSpc>
                <a:spcPct val="100000"/>
              </a:lnSpc>
              <a:buSzPct val="135000"/>
              <a:buBlip>
                <a:blip r:embed="rId3"/>
              </a:buBlip>
              <a:defRPr sz="2000">
                <a:solidFill>
                  <a:srgbClr val="000000"/>
                </a:solidFill>
              </a:defRPr>
            </a:pPr>
            <a:r>
              <a:rPr lang="en-GB" sz="1200"/>
              <a:t>Authentic and future focussed</a:t>
            </a:r>
          </a:p>
          <a:p>
            <a:pPr marL="1348740" lvl="2" indent="-365760">
              <a:lnSpc>
                <a:spcPct val="100000"/>
              </a:lnSpc>
              <a:buSzPct val="135000"/>
              <a:buBlip>
                <a:blip r:embed="rId3"/>
              </a:buBlip>
              <a:defRPr sz="2000">
                <a:solidFill>
                  <a:srgbClr val="000000"/>
                </a:solidFill>
              </a:defRPr>
            </a:pPr>
            <a:endParaRPr lang="en-GB" sz="1200"/>
          </a:p>
          <a:p>
            <a:pPr marL="1348740" lvl="2" indent="-365760">
              <a:lnSpc>
                <a:spcPct val="100000"/>
              </a:lnSpc>
              <a:buSzPct val="135000"/>
              <a:buBlip>
                <a:blip r:embed="rId3"/>
              </a:buBlip>
              <a:defRPr sz="2000">
                <a:solidFill>
                  <a:srgbClr val="000000"/>
                </a:solidFill>
              </a:defRPr>
            </a:pPr>
            <a:r>
              <a:rPr lang="en-GB" sz="1200"/>
              <a:t>Varied, inclusive, accessible and technology enhanced</a:t>
            </a:r>
          </a:p>
          <a:p>
            <a:pPr marL="982980" lvl="2" indent="0">
              <a:lnSpc>
                <a:spcPct val="100000"/>
              </a:lnSpc>
              <a:buSzPct val="135000"/>
              <a:buNone/>
              <a:defRPr sz="2000">
                <a:solidFill>
                  <a:srgbClr val="000000"/>
                </a:solidFill>
              </a:defRPr>
            </a:pPr>
            <a:endParaRPr lang="en-GB" sz="1200"/>
          </a:p>
          <a:p>
            <a:pPr marL="1348740" lvl="2" indent="-365760">
              <a:lnSpc>
                <a:spcPct val="100000"/>
              </a:lnSpc>
              <a:buSzPct val="135000"/>
              <a:buBlip>
                <a:blip r:embed="rId3"/>
              </a:buBlip>
              <a:defRPr sz="2000">
                <a:solidFill>
                  <a:srgbClr val="000000"/>
                </a:solidFill>
              </a:defRPr>
            </a:pPr>
            <a:r>
              <a:rPr lang="en-GB" sz="1200"/>
              <a:t>Supported via learning communities</a:t>
            </a:r>
          </a:p>
          <a:p>
            <a:endParaRPr lang="en-GB"/>
          </a:p>
          <a:p>
            <a:r>
              <a:rPr lang="en-GB"/>
              <a:t>input/output is our distinction. When we revalidated in 2019 we considered employability –theory and practical skills. Best of old and new. Tradition skills involved in problem solving ( abstraction, logical reasoning, critical thinking etc) but also digital and other skills. For our students what would make them different. How could we build their confidence. Skill recognition and confidence. Authenticity and means to demonstrate their learning. artefacts or manifestation</a:t>
            </a:r>
          </a:p>
          <a:p>
            <a:endParaRPr lang="en-GB"/>
          </a:p>
          <a:p>
            <a:r>
              <a:rPr lang="en-GB"/>
              <a:t>More on this later.</a:t>
            </a:r>
          </a:p>
          <a:p>
            <a:endParaRPr lang="en-GB"/>
          </a:p>
          <a:p>
            <a:r>
              <a:rPr lang="en-GB" sz="1200"/>
              <a:t>Authentic assessment: output is appropriate for professional roles</a:t>
            </a:r>
          </a:p>
          <a:p>
            <a:r>
              <a:rPr lang="en-GB" sz="1200"/>
              <a:t>Authentic problems: input is appropriate for professional roles</a:t>
            </a:r>
          </a:p>
          <a:p>
            <a:endParaRPr lang="en-GB"/>
          </a:p>
          <a:p>
            <a:r>
              <a:rPr lang="en-GB"/>
              <a:t>Skill recognition and social capital. </a:t>
            </a:r>
          </a:p>
          <a:p>
            <a:r>
              <a:rPr lang="en-GB"/>
              <a:t>Skills for talent economy. </a:t>
            </a:r>
          </a:p>
          <a:p>
            <a:endParaRPr lang="en-GB"/>
          </a:p>
        </p:txBody>
      </p:sp>
    </p:spTree>
    <p:extLst>
      <p:ext uri="{BB962C8B-B14F-4D97-AF65-F5344CB8AC3E}">
        <p14:creationId xmlns:p14="http://schemas.microsoft.com/office/powerpoint/2010/main" val="90137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AL</a:t>
            </a:r>
          </a:p>
          <a:p>
            <a:r>
              <a:rPr lang="en-GB"/>
              <a:t>Problem solving</a:t>
            </a:r>
          </a:p>
          <a:p>
            <a:r>
              <a:rPr lang="en-GB"/>
              <a:t>Critical thinking</a:t>
            </a:r>
          </a:p>
          <a:p>
            <a:r>
              <a:rPr lang="en-GB"/>
              <a:t>Communication</a:t>
            </a:r>
          </a:p>
          <a:p>
            <a:r>
              <a:rPr lang="en-GB"/>
              <a:t>Creativity</a:t>
            </a:r>
          </a:p>
          <a:p>
            <a:r>
              <a:rPr lang="en-GB"/>
              <a:t>Collaboration</a:t>
            </a:r>
          </a:p>
          <a:p>
            <a:r>
              <a:rPr lang="en-GB"/>
              <a:t>Independent Learning</a:t>
            </a:r>
          </a:p>
          <a:p>
            <a:r>
              <a:rPr lang="en-GB"/>
              <a:t>Technology Enhanced</a:t>
            </a:r>
          </a:p>
          <a:p>
            <a:endParaRPr lang="en-GB"/>
          </a:p>
        </p:txBody>
      </p:sp>
    </p:spTree>
    <p:extLst>
      <p:ext uri="{BB962C8B-B14F-4D97-AF65-F5344CB8AC3E}">
        <p14:creationId xmlns:p14="http://schemas.microsoft.com/office/powerpoint/2010/main" val="1480906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AL</a:t>
            </a:r>
          </a:p>
          <a:p>
            <a:r>
              <a:rPr lang="en-GB"/>
              <a:t>Allowing students to demonstrate their creativity</a:t>
            </a:r>
          </a:p>
        </p:txBody>
      </p:sp>
    </p:spTree>
    <p:extLst>
      <p:ext uri="{BB962C8B-B14F-4D97-AF65-F5344CB8AC3E}">
        <p14:creationId xmlns:p14="http://schemas.microsoft.com/office/powerpoint/2010/main" val="305301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AL</a:t>
            </a:r>
          </a:p>
          <a:p>
            <a:r>
              <a:rPr lang="en-GB"/>
              <a:t>Work goes into their portfolio if evidence. Also reflection.</a:t>
            </a:r>
          </a:p>
          <a:p>
            <a:r>
              <a:rPr lang="en-GB"/>
              <a:t>These can be shown to employers and used in references. Teaching.</a:t>
            </a:r>
          </a:p>
        </p:txBody>
      </p:sp>
    </p:spTree>
    <p:extLst>
      <p:ext uri="{BB962C8B-B14F-4D97-AF65-F5344CB8AC3E}">
        <p14:creationId xmlns:p14="http://schemas.microsoft.com/office/powerpoint/2010/main" val="16209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AL</a:t>
            </a:r>
          </a:p>
          <a:p>
            <a:r>
              <a:rPr lang="en-GB"/>
              <a:t>As above</a:t>
            </a:r>
          </a:p>
        </p:txBody>
      </p:sp>
    </p:spTree>
    <p:extLst>
      <p:ext uri="{BB962C8B-B14F-4D97-AF65-F5344CB8AC3E}">
        <p14:creationId xmlns:p14="http://schemas.microsoft.com/office/powerpoint/2010/main" val="59786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r>
              <a:rPr lang="en-GB"/>
              <a:t>Brendan:</a:t>
            </a:r>
          </a:p>
          <a:p>
            <a:r>
              <a:rPr lang="en-GB"/>
              <a:t>Student’s found communication activities to be very positive across the board.</a:t>
            </a:r>
          </a:p>
        </p:txBody>
      </p:sp>
    </p:spTree>
    <p:extLst>
      <p:ext uri="{BB962C8B-B14F-4D97-AF65-F5344CB8AC3E}">
        <p14:creationId xmlns:p14="http://schemas.microsoft.com/office/powerpoint/2010/main" val="1046975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Title Slide - No image (indigo)">
    <p:spTree>
      <p:nvGrpSpPr>
        <p:cNvPr id="1" name=""/>
        <p:cNvGrpSpPr/>
        <p:nvPr/>
      </p:nvGrpSpPr>
      <p:grpSpPr>
        <a:xfrm>
          <a:off x="0" y="0"/>
          <a:ext cx="0" cy="0"/>
          <a:chOff x="0" y="0"/>
          <a:chExt cx="0" cy="0"/>
        </a:xfrm>
      </p:grpSpPr>
      <p:sp>
        <p:nvSpPr>
          <p:cNvPr id="36" name="Rectangle 1"/>
          <p:cNvSpPr/>
          <p:nvPr/>
        </p:nvSpPr>
        <p:spPr>
          <a:xfrm>
            <a:off x="4876800" y="0"/>
            <a:ext cx="7315200" cy="6858000"/>
          </a:xfrm>
          <a:prstGeom prst="rect">
            <a:avLst/>
          </a:prstGeom>
          <a:solidFill>
            <a:srgbClr val="2E2452"/>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sp>
        <p:nvSpPr>
          <p:cNvPr id="37" name="Rectangle 4"/>
          <p:cNvSpPr/>
          <p:nvPr/>
        </p:nvSpPr>
        <p:spPr>
          <a:xfrm rot="720000">
            <a:off x="-579732" y="-1276191"/>
            <a:ext cx="11275070" cy="9117312"/>
          </a:xfrm>
          <a:custGeom>
            <a:avLst/>
            <a:gdLst/>
            <a:ahLst/>
            <a:cxnLst>
              <a:cxn ang="0">
                <a:pos x="wd2" y="hd2"/>
              </a:cxn>
              <a:cxn ang="5400000">
                <a:pos x="wd2" y="hd2"/>
              </a:cxn>
              <a:cxn ang="10800000">
                <a:pos x="wd2" y="hd2"/>
              </a:cxn>
              <a:cxn ang="16200000">
                <a:pos x="wd2" y="hd2"/>
              </a:cxn>
            </a:cxnLst>
            <a:rect l="0" t="0" r="r" b="b"/>
            <a:pathLst>
              <a:path w="21600" h="21600" extrusionOk="0">
                <a:moveTo>
                  <a:pt x="0" y="5687"/>
                </a:moveTo>
                <a:lnTo>
                  <a:pt x="21573" y="0"/>
                </a:lnTo>
                <a:cubicBezTo>
                  <a:pt x="21576" y="5764"/>
                  <a:pt x="21597" y="10893"/>
                  <a:pt x="21600" y="16658"/>
                </a:cubicBezTo>
                <a:lnTo>
                  <a:pt x="2732" y="21600"/>
                </a:lnTo>
                <a:lnTo>
                  <a:pt x="0" y="5687"/>
                </a:lnTo>
                <a:close/>
              </a:path>
            </a:pathLst>
          </a:custGeom>
          <a:solidFill>
            <a:srgbClr val="E30A0A"/>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sp>
        <p:nvSpPr>
          <p:cNvPr id="38" name="Title Text"/>
          <p:cNvSpPr txBox="1">
            <a:spLocks noGrp="1"/>
          </p:cNvSpPr>
          <p:nvPr>
            <p:ph type="title"/>
          </p:nvPr>
        </p:nvSpPr>
        <p:spPr>
          <a:xfrm>
            <a:off x="1266626" y="2691039"/>
            <a:ext cx="8512061" cy="1325564"/>
          </a:xfrm>
          <a:prstGeom prst="rect">
            <a:avLst/>
          </a:prstGeom>
        </p:spPr>
        <p:txBody>
          <a:bodyPr lIns="0" tIns="0" rIns="0" bIns="0"/>
          <a:lstStyle/>
          <a:p>
            <a:r>
              <a:t>Title Text</a:t>
            </a:r>
          </a:p>
        </p:txBody>
      </p:sp>
      <p:sp>
        <p:nvSpPr>
          <p:cNvPr id="39" name="Body Level One…"/>
          <p:cNvSpPr txBox="1">
            <a:spLocks noGrp="1"/>
          </p:cNvSpPr>
          <p:nvPr>
            <p:ph type="body" sz="half" idx="1"/>
          </p:nvPr>
        </p:nvSpPr>
        <p:spPr>
          <a:xfrm>
            <a:off x="1266626" y="4241946"/>
            <a:ext cx="8509001" cy="2048043"/>
          </a:xfrm>
          <a:prstGeom prst="rect">
            <a:avLst/>
          </a:prstGeom>
        </p:spPr>
        <p:txBody>
          <a:bodyPr lIns="0" tIns="0" rIns="0" bIns="0"/>
          <a:lstStyle>
            <a:lvl1pPr marL="0" indent="0">
              <a:lnSpc>
                <a:spcPct val="70000"/>
              </a:lnSpc>
              <a:spcBef>
                <a:spcPts val="1000"/>
              </a:spcBef>
              <a:buSzTx/>
              <a:buFontTx/>
              <a:buNone/>
              <a:defRPr sz="2400"/>
            </a:lvl1pPr>
            <a:lvl2pPr marL="0" indent="228600">
              <a:lnSpc>
                <a:spcPct val="70000"/>
              </a:lnSpc>
              <a:spcBef>
                <a:spcPts val="1000"/>
              </a:spcBef>
              <a:buSzTx/>
              <a:buFontTx/>
              <a:buNone/>
              <a:defRPr sz="2400"/>
            </a:lvl2pPr>
            <a:lvl3pPr marL="0" indent="457200">
              <a:lnSpc>
                <a:spcPct val="70000"/>
              </a:lnSpc>
              <a:spcBef>
                <a:spcPts val="1000"/>
              </a:spcBef>
              <a:buSzTx/>
              <a:buFontTx/>
              <a:buNone/>
              <a:defRPr sz="2400"/>
            </a:lvl3pPr>
            <a:lvl4pPr marL="0" indent="685800">
              <a:lnSpc>
                <a:spcPct val="70000"/>
              </a:lnSpc>
              <a:spcBef>
                <a:spcPts val="1000"/>
              </a:spcBef>
              <a:buSzTx/>
              <a:buFontTx/>
              <a:buNone/>
              <a:defRPr sz="2400"/>
            </a:lvl4pPr>
            <a:lvl5pPr marL="0" indent="914400">
              <a:lnSpc>
                <a:spcPct val="7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40" name="Picture 7" descr="Picture 7"/>
          <p:cNvPicPr>
            <a:picLocks noChangeAspect="1"/>
          </p:cNvPicPr>
          <p:nvPr/>
        </p:nvPicPr>
        <p:blipFill>
          <a:blip r:embed="rId2"/>
          <a:stretch>
            <a:fillRect/>
          </a:stretch>
        </p:blipFill>
        <p:spPr>
          <a:xfrm>
            <a:off x="391791" y="387166"/>
            <a:ext cx="2197504" cy="997668"/>
          </a:xfrm>
          <a:prstGeom prst="rect">
            <a:avLst/>
          </a:prstGeom>
          <a:ln w="12700">
            <a:miter lim="400000"/>
          </a:ln>
        </p:spPr>
      </p:pic>
      <p:sp>
        <p:nvSpPr>
          <p:cNvPr id="41" name="Slide Number"/>
          <p:cNvSpPr txBox="1">
            <a:spLocks noGrp="1"/>
          </p:cNvSpPr>
          <p:nvPr>
            <p:ph type="sldNum" sz="quarter" idx="2"/>
          </p:nvPr>
        </p:nvSpPr>
        <p:spPr>
          <a:xfrm>
            <a:off x="11622843" y="6397508"/>
            <a:ext cx="307440" cy="307341"/>
          </a:xfrm>
          <a:prstGeom prst="rect">
            <a:avLst/>
          </a:prstGeom>
        </p:spPr>
        <p:txBody>
          <a:bodyPr/>
          <a:lstStyle>
            <a:lvl1pPr>
              <a:defRPr>
                <a:solidFill>
                  <a:srgbClr val="FFFFFF"/>
                </a:solidFill>
                <a:latin typeface="Arial Black"/>
                <a:ea typeface="Arial Black"/>
                <a:cs typeface="Arial Black"/>
                <a:sym typeface="Arial Black"/>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 No image (indigo)">
    <p:spTree>
      <p:nvGrpSpPr>
        <p:cNvPr id="1" name=""/>
        <p:cNvGrpSpPr/>
        <p:nvPr/>
      </p:nvGrpSpPr>
      <p:grpSpPr>
        <a:xfrm>
          <a:off x="0" y="0"/>
          <a:ext cx="0" cy="0"/>
          <a:chOff x="0" y="0"/>
          <a:chExt cx="0" cy="0"/>
        </a:xfrm>
      </p:grpSpPr>
      <p:sp>
        <p:nvSpPr>
          <p:cNvPr id="127" name="Rectangle 4"/>
          <p:cNvSpPr/>
          <p:nvPr/>
        </p:nvSpPr>
        <p:spPr>
          <a:xfrm>
            <a:off x="0" y="0"/>
            <a:ext cx="12192000" cy="6858000"/>
          </a:xfrm>
          <a:prstGeom prst="rect">
            <a:avLst/>
          </a:prstGeom>
          <a:solidFill>
            <a:srgbClr val="E30A0A"/>
          </a:solidFill>
          <a:ln w="12700">
            <a:solidFill>
              <a:srgbClr val="32538F"/>
            </a:solidFill>
            <a:miter/>
          </a:ln>
        </p:spPr>
        <p:txBody>
          <a:bodyPr lIns="45719" rIns="45719" anchor="ctr"/>
          <a:lstStyle/>
          <a:p>
            <a:pPr algn="ctr">
              <a:defRPr sz="1800">
                <a:solidFill>
                  <a:srgbClr val="FFFFFF"/>
                </a:solidFill>
                <a:latin typeface="+mn-lt"/>
                <a:ea typeface="+mn-ea"/>
                <a:cs typeface="+mn-cs"/>
                <a:sym typeface="Calibri"/>
              </a:defRPr>
            </a:pPr>
            <a:endParaRPr/>
          </a:p>
        </p:txBody>
      </p:sp>
      <p:sp>
        <p:nvSpPr>
          <p:cNvPr id="128" name="Title Text"/>
          <p:cNvSpPr txBox="1">
            <a:spLocks noGrp="1"/>
          </p:cNvSpPr>
          <p:nvPr>
            <p:ph type="title"/>
          </p:nvPr>
        </p:nvSpPr>
        <p:spPr>
          <a:xfrm>
            <a:off x="698500" y="439817"/>
            <a:ext cx="8512060" cy="1325564"/>
          </a:xfrm>
          <a:prstGeom prst="rect">
            <a:avLst/>
          </a:prstGeom>
        </p:spPr>
        <p:txBody>
          <a:bodyPr lIns="0" tIns="0" rIns="0" bIns="0"/>
          <a:lstStyle/>
          <a:p>
            <a:r>
              <a:t>Title Text</a:t>
            </a:r>
          </a:p>
        </p:txBody>
      </p:sp>
      <p:sp>
        <p:nvSpPr>
          <p:cNvPr id="129" name="Body Level One…"/>
          <p:cNvSpPr txBox="1">
            <a:spLocks noGrp="1"/>
          </p:cNvSpPr>
          <p:nvPr>
            <p:ph type="body" sz="half" idx="1"/>
          </p:nvPr>
        </p:nvSpPr>
        <p:spPr>
          <a:xfrm>
            <a:off x="698500" y="1879600"/>
            <a:ext cx="8509000" cy="2048042"/>
          </a:xfrm>
          <a:prstGeom prst="rect">
            <a:avLst/>
          </a:prstGeom>
        </p:spPr>
        <p:txBody>
          <a:bodyPr lIns="0" tIns="0" rIns="0" bIns="0"/>
          <a:lstStyle>
            <a:lvl1pPr marL="0" indent="0">
              <a:lnSpc>
                <a:spcPct val="70000"/>
              </a:lnSpc>
              <a:spcBef>
                <a:spcPts val="1000"/>
              </a:spcBef>
              <a:buSzTx/>
              <a:buFontTx/>
              <a:buNone/>
              <a:defRPr sz="2400"/>
            </a:lvl1pPr>
            <a:lvl2pPr marL="0" indent="228600">
              <a:lnSpc>
                <a:spcPct val="70000"/>
              </a:lnSpc>
              <a:spcBef>
                <a:spcPts val="1000"/>
              </a:spcBef>
              <a:buSzTx/>
              <a:buFontTx/>
              <a:buNone/>
              <a:defRPr sz="2400"/>
            </a:lvl2pPr>
            <a:lvl3pPr marL="0" indent="457200">
              <a:lnSpc>
                <a:spcPct val="70000"/>
              </a:lnSpc>
              <a:spcBef>
                <a:spcPts val="1000"/>
              </a:spcBef>
              <a:buSzTx/>
              <a:buFontTx/>
              <a:buNone/>
              <a:defRPr sz="2400"/>
            </a:lvl3pPr>
            <a:lvl4pPr marL="0" indent="685800">
              <a:lnSpc>
                <a:spcPct val="70000"/>
              </a:lnSpc>
              <a:spcBef>
                <a:spcPts val="1000"/>
              </a:spcBef>
              <a:buSzTx/>
              <a:buFontTx/>
              <a:buNone/>
              <a:defRPr sz="2400"/>
            </a:lvl4pPr>
            <a:lvl5pPr marL="0" indent="914400">
              <a:lnSpc>
                <a:spcPct val="70000"/>
              </a:lnSpc>
              <a:spcBef>
                <a:spcPts val="1000"/>
              </a:spcBef>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0" name="Rectangle 3"/>
          <p:cNvSpPr/>
          <p:nvPr/>
        </p:nvSpPr>
        <p:spPr>
          <a:xfrm rot="360000">
            <a:off x="-66031" y="5731918"/>
            <a:ext cx="12324061" cy="1755952"/>
          </a:xfrm>
          <a:custGeom>
            <a:avLst/>
            <a:gdLst/>
            <a:ahLst/>
            <a:cxnLst>
              <a:cxn ang="0">
                <a:pos x="wd2" y="hd2"/>
              </a:cxn>
              <a:cxn ang="5400000">
                <a:pos x="wd2" y="hd2"/>
              </a:cxn>
              <a:cxn ang="10800000">
                <a:pos x="wd2" y="hd2"/>
              </a:cxn>
              <a:cxn ang="16200000">
                <a:pos x="wd2" y="hd2"/>
              </a:cxn>
            </a:cxnLst>
            <a:rect l="0" t="0" r="r" b="b"/>
            <a:pathLst>
              <a:path w="21600" h="21600" extrusionOk="0">
                <a:moveTo>
                  <a:pt x="0" y="153"/>
                </a:moveTo>
                <a:lnTo>
                  <a:pt x="21487" y="0"/>
                </a:lnTo>
                <a:lnTo>
                  <a:pt x="21600" y="6489"/>
                </a:lnTo>
                <a:lnTo>
                  <a:pt x="295" y="21600"/>
                </a:lnTo>
                <a:lnTo>
                  <a:pt x="0" y="153"/>
                </a:lnTo>
                <a:close/>
              </a:path>
            </a:pathLst>
          </a:custGeom>
          <a:solidFill>
            <a:srgbClr val="2E2452"/>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sp>
        <p:nvSpPr>
          <p:cNvPr id="131" name="Slide Number"/>
          <p:cNvSpPr txBox="1">
            <a:spLocks noGrp="1"/>
          </p:cNvSpPr>
          <p:nvPr>
            <p:ph type="sldNum" sz="quarter" idx="2"/>
          </p:nvPr>
        </p:nvSpPr>
        <p:spPr>
          <a:xfrm>
            <a:off x="11785600" y="6489700"/>
            <a:ext cx="273557" cy="269240"/>
          </a:xfrm>
          <a:prstGeom prst="rect">
            <a:avLst/>
          </a:prstGeom>
        </p:spPr>
        <p:txBody>
          <a:bodyPr/>
          <a:lstStyle>
            <a:lvl1pPr>
              <a:defRPr sz="1000">
                <a:solidFill>
                  <a:srgbClr val="FFFFFF"/>
                </a:solidFill>
                <a:latin typeface="Arial Black"/>
                <a:ea typeface="Arial Black"/>
                <a:cs typeface="Arial Black"/>
                <a:sym typeface="Arial Black"/>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lide option 2 indigo">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698500" y="439817"/>
            <a:ext cx="10160000" cy="762001"/>
          </a:xfrm>
          <a:prstGeom prst="rect">
            <a:avLst/>
          </a:prstGeom>
        </p:spPr>
        <p:txBody>
          <a:bodyPr lIns="0" tIns="0" rIns="0" bIns="0" anchor="b"/>
          <a:lstStyle>
            <a:lvl1pPr>
              <a:lnSpc>
                <a:spcPct val="90000"/>
              </a:lnSpc>
              <a:defRPr sz="3400">
                <a:solidFill>
                  <a:srgbClr val="E30A0A"/>
                </a:solidFill>
              </a:defRPr>
            </a:lvl1pPr>
          </a:lstStyle>
          <a:p>
            <a:r>
              <a:t>Title Text</a:t>
            </a:r>
          </a:p>
        </p:txBody>
      </p:sp>
      <p:sp>
        <p:nvSpPr>
          <p:cNvPr id="139" name="Rectangle 4"/>
          <p:cNvSpPr/>
          <p:nvPr/>
        </p:nvSpPr>
        <p:spPr>
          <a:xfrm rot="16926037">
            <a:off x="1806675" y="4346416"/>
            <a:ext cx="1060837" cy="5022515"/>
          </a:xfrm>
          <a:custGeom>
            <a:avLst/>
            <a:gdLst/>
            <a:ahLst/>
            <a:cxnLst>
              <a:cxn ang="0">
                <a:pos x="wd2" y="hd2"/>
              </a:cxn>
              <a:cxn ang="5400000">
                <a:pos x="wd2" y="hd2"/>
              </a:cxn>
              <a:cxn ang="10800000">
                <a:pos x="wd2" y="hd2"/>
              </a:cxn>
              <a:cxn ang="16200000">
                <a:pos x="wd2" y="hd2"/>
              </a:cxn>
            </a:cxnLst>
            <a:rect l="0" t="0" r="r" b="b"/>
            <a:pathLst>
              <a:path w="21600" h="21600" extrusionOk="0">
                <a:moveTo>
                  <a:pt x="0" y="927"/>
                </a:moveTo>
                <a:lnTo>
                  <a:pt x="21392" y="0"/>
                </a:lnTo>
                <a:cubicBezTo>
                  <a:pt x="21414" y="7443"/>
                  <a:pt x="21578" y="14157"/>
                  <a:pt x="21600" y="21600"/>
                </a:cubicBezTo>
                <a:lnTo>
                  <a:pt x="21434" y="21581"/>
                </a:lnTo>
                <a:lnTo>
                  <a:pt x="0" y="927"/>
                </a:lnTo>
                <a:close/>
              </a:path>
            </a:pathLst>
          </a:custGeom>
          <a:solidFill>
            <a:srgbClr val="E30A0A"/>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pic>
        <p:nvPicPr>
          <p:cNvPr id="140" name="Picture 11" descr="Picture 11"/>
          <p:cNvPicPr>
            <a:picLocks noChangeAspect="1"/>
          </p:cNvPicPr>
          <p:nvPr/>
        </p:nvPicPr>
        <p:blipFill>
          <a:blip r:embed="rId2"/>
          <a:stretch>
            <a:fillRect/>
          </a:stretch>
        </p:blipFill>
        <p:spPr>
          <a:xfrm>
            <a:off x="199299" y="6185420"/>
            <a:ext cx="1154487" cy="524138"/>
          </a:xfrm>
          <a:prstGeom prst="rect">
            <a:avLst/>
          </a:prstGeom>
          <a:ln w="12700">
            <a:miter lim="400000"/>
          </a:ln>
        </p:spPr>
      </p:pic>
      <p:sp>
        <p:nvSpPr>
          <p:cNvPr id="141" name="Rectangle 4"/>
          <p:cNvSpPr/>
          <p:nvPr/>
        </p:nvSpPr>
        <p:spPr>
          <a:xfrm rot="11529462">
            <a:off x="11920735" y="4342954"/>
            <a:ext cx="543465" cy="2620457"/>
          </a:xfrm>
          <a:custGeom>
            <a:avLst/>
            <a:gdLst/>
            <a:ahLst/>
            <a:cxnLst>
              <a:cxn ang="0">
                <a:pos x="wd2" y="hd2"/>
              </a:cxn>
              <a:cxn ang="5400000">
                <a:pos x="wd2" y="hd2"/>
              </a:cxn>
              <a:cxn ang="10800000">
                <a:pos x="wd2" y="hd2"/>
              </a:cxn>
              <a:cxn ang="16200000">
                <a:pos x="wd2" y="hd2"/>
              </a:cxn>
            </a:cxnLst>
            <a:rect l="0" t="0" r="r" b="b"/>
            <a:pathLst>
              <a:path w="21600" h="21600" extrusionOk="0">
                <a:moveTo>
                  <a:pt x="0" y="927"/>
                </a:moveTo>
                <a:lnTo>
                  <a:pt x="21392" y="0"/>
                </a:lnTo>
                <a:cubicBezTo>
                  <a:pt x="21414" y="7443"/>
                  <a:pt x="21578" y="14157"/>
                  <a:pt x="21600" y="21600"/>
                </a:cubicBezTo>
                <a:lnTo>
                  <a:pt x="21434" y="21581"/>
                </a:lnTo>
                <a:lnTo>
                  <a:pt x="0" y="927"/>
                </a:lnTo>
                <a:close/>
              </a:path>
            </a:pathLst>
          </a:custGeom>
          <a:solidFill>
            <a:srgbClr val="2E2452"/>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sp>
        <p:nvSpPr>
          <p:cNvPr id="142" name="Slide Number"/>
          <p:cNvSpPr txBox="1">
            <a:spLocks noGrp="1"/>
          </p:cNvSpPr>
          <p:nvPr>
            <p:ph type="sldNum" sz="quarter" idx="2"/>
          </p:nvPr>
        </p:nvSpPr>
        <p:spPr>
          <a:xfrm>
            <a:off x="11783726" y="6492758"/>
            <a:ext cx="273557" cy="269241"/>
          </a:xfrm>
          <a:prstGeom prst="rect">
            <a:avLst/>
          </a:prstGeom>
        </p:spPr>
        <p:txBody>
          <a:bodyPr/>
          <a:lstStyle>
            <a:lvl1pPr>
              <a:defRPr sz="1000">
                <a:solidFill>
                  <a:srgbClr val="FFFFFF"/>
                </a:solidFill>
                <a:latin typeface="Arial Black"/>
                <a:ea typeface="Arial Black"/>
                <a:cs typeface="Arial Black"/>
                <a:sym typeface="Arial Black"/>
              </a:defRPr>
            </a:lvl1pPr>
          </a:lstStyle>
          <a:p>
            <a:fld id="{86CB4B4D-7CA3-9044-876B-883B54F8677D}" type="slidenum">
              <a:t>‹#›</a:t>
            </a:fld>
            <a:endParaRPr/>
          </a:p>
        </p:txBody>
      </p:sp>
      <p:sp>
        <p:nvSpPr>
          <p:cNvPr id="143" name="presentation title here"/>
          <p:cNvSpPr txBox="1">
            <a:spLocks noGrp="1"/>
          </p:cNvSpPr>
          <p:nvPr>
            <p:ph type="body" sz="quarter" idx="21"/>
          </p:nvPr>
        </p:nvSpPr>
        <p:spPr>
          <a:xfrm>
            <a:off x="7679198" y="6505458"/>
            <a:ext cx="3944150" cy="269241"/>
          </a:xfrm>
          <a:prstGeom prst="rect">
            <a:avLst/>
          </a:prstGeom>
        </p:spPr>
        <p:txBody>
          <a:bodyPr>
            <a:spAutoFit/>
          </a:bodyPr>
          <a:lstStyle>
            <a:lvl1pPr marL="0" indent="0" algn="r">
              <a:lnSpc>
                <a:spcPct val="100000"/>
              </a:lnSpc>
              <a:buSzTx/>
              <a:buFontTx/>
              <a:buNone/>
              <a:defRPr sz="1000" cap="all">
                <a:solidFill>
                  <a:srgbClr val="2E2452"/>
                </a:solidFill>
                <a:latin typeface="Arial Black"/>
                <a:ea typeface="Arial Black"/>
                <a:cs typeface="Arial Black"/>
                <a:sym typeface="Arial Black"/>
              </a:defRPr>
            </a:lvl1pPr>
          </a:lstStyle>
          <a:p>
            <a:r>
              <a:t>presentation title here</a:t>
            </a:r>
          </a:p>
        </p:txBody>
      </p:sp>
      <p:sp>
        <p:nvSpPr>
          <p:cNvPr id="144" name="TextBox 6"/>
          <p:cNvSpPr txBox="1">
            <a:spLocks noGrp="1"/>
          </p:cNvSpPr>
          <p:nvPr>
            <p:ph type="body" sz="half" idx="22"/>
          </p:nvPr>
        </p:nvSpPr>
        <p:spPr>
          <a:xfrm>
            <a:off x="698500" y="1584987"/>
            <a:ext cx="9528175" cy="3204792"/>
          </a:xfrm>
          <a:prstGeom prst="rect">
            <a:avLst/>
          </a:prstGeom>
        </p:spPr>
        <p:txBody>
          <a:bodyPr lIns="0" tIns="0" rIns="0" bIns="0">
            <a:spAutoFit/>
          </a:bodyPr>
          <a:lstStyle/>
          <a:p>
            <a:pPr marL="457200" indent="-457200">
              <a:lnSpc>
                <a:spcPct val="100000"/>
              </a:lnSpc>
              <a:buSzPct val="135000"/>
              <a:buFontTx/>
              <a:buBlip>
                <a:blip r:embed="rId3"/>
              </a:buBlip>
              <a:defRPr sz="2000">
                <a:solidFill>
                  <a:srgbClr val="000000"/>
                </a:solidFill>
              </a:defRPr>
            </a:pPr>
            <a:r>
              <a:t>Larger bullet points go here using an arrow which has been added as an image at 135% of text size, can be more two or three lines long</a:t>
            </a:r>
            <a:br/>
            <a:endParaRPr/>
          </a:p>
          <a:p>
            <a:pPr marL="457200" indent="-457200">
              <a:lnSpc>
                <a:spcPct val="100000"/>
              </a:lnSpc>
              <a:buSzPct val="135000"/>
              <a:buFontTx/>
              <a:buBlip>
                <a:blip r:embed="rId3"/>
              </a:buBlip>
              <a:defRPr sz="2000">
                <a:solidFill>
                  <a:srgbClr val="000000"/>
                </a:solidFill>
              </a:defRPr>
            </a:pPr>
            <a:r>
              <a:t>Bullet points can be shorter too, leave a space between bullets</a:t>
            </a:r>
            <a:br/>
            <a:endParaRPr/>
          </a:p>
          <a:p>
            <a:pPr marL="457200" indent="-457200">
              <a:lnSpc>
                <a:spcPct val="100000"/>
              </a:lnSpc>
              <a:buSzPct val="135000"/>
              <a:buFontTx/>
              <a:buBlip>
                <a:blip r:embed="rId3"/>
              </a:buBlip>
              <a:defRPr sz="2000">
                <a:solidFill>
                  <a:srgbClr val="000000"/>
                </a:solidFill>
              </a:defRPr>
            </a:pPr>
            <a:r>
              <a:t>Add more bullets as you go, as long as they fit comfortably on the page</a:t>
            </a:r>
            <a:br/>
            <a:endParaRPr/>
          </a:p>
          <a:p>
            <a:pPr marL="457200" indent="-457200">
              <a:lnSpc>
                <a:spcPct val="100000"/>
              </a:lnSpc>
              <a:buSzPct val="135000"/>
              <a:buFontTx/>
              <a:buBlip>
                <a:blip r:embed="rId3"/>
              </a:buBlip>
              <a:defRPr sz="2000">
                <a:solidFill>
                  <a:srgbClr val="000000"/>
                </a:solidFill>
              </a:defRPr>
            </a:pPr>
            <a:r>
              <a:t>Larger bullet points go here using an arrow which has been added as an image at 150% of text size, can be more two or three lines long</a:t>
            </a:r>
            <a:br/>
            <a:endParaRPr/>
          </a:p>
          <a:p>
            <a:pPr marL="457200" indent="-457200">
              <a:lnSpc>
                <a:spcPct val="100000"/>
              </a:lnSpc>
              <a:buSzPct val="135000"/>
              <a:buFontTx/>
              <a:buBlip>
                <a:blip r:embed="rId3"/>
              </a:buBlip>
              <a:defRPr sz="2000">
                <a:solidFill>
                  <a:srgbClr val="000000"/>
                </a:solidFill>
              </a:defRPr>
            </a:pPr>
            <a:r>
              <a:t>Bullet points can be shorter too</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75" name="Title Text"/>
          <p:cNvSpPr txBox="1">
            <a:spLocks noGrp="1"/>
          </p:cNvSpPr>
          <p:nvPr>
            <p:ph type="title"/>
          </p:nvPr>
        </p:nvSpPr>
        <p:spPr>
          <a:prstGeom prst="rect">
            <a:avLst/>
          </a:prstGeom>
        </p:spPr>
        <p:txBody>
          <a:bodyPr/>
          <a:lstStyle/>
          <a:p>
            <a:r>
              <a:t>Title Text</a:t>
            </a:r>
          </a:p>
        </p:txBody>
      </p:sp>
      <p:sp>
        <p:nvSpPr>
          <p:cNvPr id="276"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84"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285" name="Body Level One…"/>
          <p:cNvSpPr txBox="1">
            <a:spLocks noGrp="1"/>
          </p:cNvSpPr>
          <p:nvPr>
            <p:ph type="body" sz="quarter" idx="1"/>
          </p:nvPr>
        </p:nvSpPr>
        <p:spPr>
          <a:xfrm>
            <a:off x="839787" y="1681163"/>
            <a:ext cx="5157789" cy="823913"/>
          </a:xfrm>
          <a:prstGeom prst="rect">
            <a:avLst/>
          </a:prstGeom>
        </p:spPr>
        <p:txBody>
          <a:bodyPr anchor="b"/>
          <a:lstStyle>
            <a:lvl1pPr marL="0" indent="0">
              <a:lnSpc>
                <a:spcPct val="90000"/>
              </a:lnSpc>
              <a:spcBef>
                <a:spcPts val="1000"/>
              </a:spcBef>
              <a:buSzTx/>
              <a:buFontTx/>
              <a:buNone/>
              <a:defRPr sz="2400" b="1">
                <a:solidFill>
                  <a:srgbClr val="000000"/>
                </a:solidFill>
                <a:latin typeface="+mn-lt"/>
                <a:ea typeface="+mn-ea"/>
                <a:cs typeface="+mn-cs"/>
                <a:sym typeface="Calibri"/>
              </a:defRPr>
            </a:lvl1pPr>
            <a:lvl2pPr marL="0" indent="457200">
              <a:lnSpc>
                <a:spcPct val="90000"/>
              </a:lnSpc>
              <a:spcBef>
                <a:spcPts val="1000"/>
              </a:spcBef>
              <a:buSzTx/>
              <a:buFontTx/>
              <a:buNone/>
              <a:defRPr sz="2400" b="1">
                <a:solidFill>
                  <a:srgbClr val="000000"/>
                </a:solidFill>
                <a:latin typeface="+mn-lt"/>
                <a:ea typeface="+mn-ea"/>
                <a:cs typeface="+mn-cs"/>
                <a:sym typeface="Calibri"/>
              </a:defRPr>
            </a:lvl2pPr>
            <a:lvl3pPr marL="0" indent="914400">
              <a:lnSpc>
                <a:spcPct val="90000"/>
              </a:lnSpc>
              <a:spcBef>
                <a:spcPts val="1000"/>
              </a:spcBef>
              <a:buSzTx/>
              <a:buFontTx/>
              <a:buNone/>
              <a:defRPr sz="2400" b="1">
                <a:solidFill>
                  <a:srgbClr val="000000"/>
                </a:solidFill>
                <a:latin typeface="+mn-lt"/>
                <a:ea typeface="+mn-ea"/>
                <a:cs typeface="+mn-cs"/>
                <a:sym typeface="Calibri"/>
              </a:defRPr>
            </a:lvl3pPr>
            <a:lvl4pPr marL="0" indent="1371600">
              <a:lnSpc>
                <a:spcPct val="90000"/>
              </a:lnSpc>
              <a:spcBef>
                <a:spcPts val="1000"/>
              </a:spcBef>
              <a:buSzTx/>
              <a:buFontTx/>
              <a:buNone/>
              <a:defRPr sz="2400" b="1">
                <a:solidFill>
                  <a:srgbClr val="000000"/>
                </a:solidFill>
                <a:latin typeface="+mn-lt"/>
                <a:ea typeface="+mn-ea"/>
                <a:cs typeface="+mn-cs"/>
                <a:sym typeface="Calibri"/>
              </a:defRPr>
            </a:lvl4pPr>
            <a:lvl5pPr marL="0" indent="1828800">
              <a:lnSpc>
                <a:spcPct val="90000"/>
              </a:lnSpc>
              <a:spcBef>
                <a:spcPts val="1000"/>
              </a:spcBef>
              <a:buSzTx/>
              <a:buFontTx/>
              <a:buNone/>
              <a:defRPr sz="2400"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6" name="Text Placeholder 4"/>
          <p:cNvSpPr>
            <a:spLocks noGrp="1"/>
          </p:cNvSpPr>
          <p:nvPr>
            <p:ph type="body" sz="quarter" idx="21"/>
          </p:nvPr>
        </p:nvSpPr>
        <p:spPr>
          <a:xfrm>
            <a:off x="6172200" y="1681163"/>
            <a:ext cx="5183188" cy="823913"/>
          </a:xfrm>
          <a:prstGeom prst="rect">
            <a:avLst/>
          </a:prstGeom>
        </p:spPr>
        <p:txBody>
          <a:bodyPr anchor="b"/>
          <a:lstStyle/>
          <a:p>
            <a:pPr marL="0" indent="0">
              <a:lnSpc>
                <a:spcPct val="90000"/>
              </a:lnSpc>
              <a:spcBef>
                <a:spcPts val="1000"/>
              </a:spcBef>
              <a:buSzTx/>
              <a:buFontTx/>
              <a:buNone/>
              <a:defRPr sz="2400" b="1">
                <a:solidFill>
                  <a:srgbClr val="000000"/>
                </a:solidFill>
                <a:latin typeface="+mn-lt"/>
                <a:ea typeface="+mn-ea"/>
                <a:cs typeface="+mn-cs"/>
                <a:sym typeface="Calibri"/>
              </a:defRPr>
            </a:pPr>
            <a:endParaRPr/>
          </a:p>
        </p:txBody>
      </p:sp>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94" name="Title Text"/>
          <p:cNvSpPr txBox="1">
            <a:spLocks noGrp="1"/>
          </p:cNvSpPr>
          <p:nvPr>
            <p:ph type="title"/>
          </p:nvPr>
        </p:nvSpPr>
        <p:spPr>
          <a:prstGeom prst="rect">
            <a:avLst/>
          </a:prstGeom>
        </p:spPr>
        <p:txBody>
          <a:bodyPr/>
          <a:lstStyle/>
          <a:p>
            <a:r>
              <a:t>Title Text</a:t>
            </a:r>
          </a:p>
        </p:txBody>
      </p:sp>
      <p:sp>
        <p:nvSpPr>
          <p:cNvPr id="2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cap="none">
                <a:solidFill>
                  <a:srgbClr val="000000"/>
                </a:solidFill>
                <a:latin typeface="+mn-lt"/>
                <a:ea typeface="+mn-ea"/>
                <a:cs typeface="+mn-cs"/>
                <a:sym typeface="Calibri"/>
              </a:defRPr>
            </a:lvl1pPr>
          </a:lstStyle>
          <a:p>
            <a:r>
              <a:t>Title Text</a:t>
            </a:r>
          </a:p>
        </p:txBody>
      </p:sp>
      <p:sp>
        <p:nvSpPr>
          <p:cNvPr id="319"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320" name="Body Level One…"/>
          <p:cNvSpPr txBox="1">
            <a:spLocks noGrp="1"/>
          </p:cNvSpPr>
          <p:nvPr>
            <p:ph type="body" sz="quarter" idx="1"/>
          </p:nvPr>
        </p:nvSpPr>
        <p:spPr>
          <a:xfrm>
            <a:off x="839787" y="2057400"/>
            <a:ext cx="3932239" cy="3811588"/>
          </a:xfrm>
          <a:prstGeom prst="rect">
            <a:avLst/>
          </a:prstGeom>
        </p:spPr>
        <p:txBody>
          <a:bodyPr/>
          <a:lstStyle>
            <a:lvl1pPr marL="0" indent="0">
              <a:lnSpc>
                <a:spcPct val="90000"/>
              </a:lnSpc>
              <a:spcBef>
                <a:spcPts val="1000"/>
              </a:spcBef>
              <a:buSzTx/>
              <a:buFontTx/>
              <a:buNone/>
              <a:defRPr sz="1600">
                <a:solidFill>
                  <a:srgbClr val="000000"/>
                </a:solidFill>
                <a:latin typeface="+mn-lt"/>
                <a:ea typeface="+mn-ea"/>
                <a:cs typeface="+mn-cs"/>
                <a:sym typeface="Calibri"/>
              </a:defRPr>
            </a:lvl1pPr>
            <a:lvl2pPr marL="0" indent="457200">
              <a:lnSpc>
                <a:spcPct val="90000"/>
              </a:lnSpc>
              <a:spcBef>
                <a:spcPts val="1000"/>
              </a:spcBef>
              <a:buSzTx/>
              <a:buFontTx/>
              <a:buNone/>
              <a:defRPr sz="1600">
                <a:solidFill>
                  <a:srgbClr val="000000"/>
                </a:solidFill>
                <a:latin typeface="+mn-lt"/>
                <a:ea typeface="+mn-ea"/>
                <a:cs typeface="+mn-cs"/>
                <a:sym typeface="Calibri"/>
              </a:defRPr>
            </a:lvl2pPr>
            <a:lvl3pPr marL="0" indent="914400">
              <a:lnSpc>
                <a:spcPct val="90000"/>
              </a:lnSpc>
              <a:spcBef>
                <a:spcPts val="1000"/>
              </a:spcBef>
              <a:buSzTx/>
              <a:buFontTx/>
              <a:buNone/>
              <a:defRPr sz="1600">
                <a:solidFill>
                  <a:srgbClr val="000000"/>
                </a:solidFill>
                <a:latin typeface="+mn-lt"/>
                <a:ea typeface="+mn-ea"/>
                <a:cs typeface="+mn-cs"/>
                <a:sym typeface="Calibri"/>
              </a:defRPr>
            </a:lvl3pPr>
            <a:lvl4pPr marL="0" indent="1371600">
              <a:lnSpc>
                <a:spcPct val="90000"/>
              </a:lnSpc>
              <a:spcBef>
                <a:spcPts val="1000"/>
              </a:spcBef>
              <a:buSzTx/>
              <a:buFontTx/>
              <a:buNone/>
              <a:defRPr sz="1600">
                <a:solidFill>
                  <a:srgbClr val="000000"/>
                </a:solidFill>
                <a:latin typeface="+mn-lt"/>
                <a:ea typeface="+mn-ea"/>
                <a:cs typeface="+mn-cs"/>
                <a:sym typeface="Calibri"/>
              </a:defRPr>
            </a:lvl4pPr>
            <a:lvl5pPr marL="0" indent="1828800">
              <a:lnSpc>
                <a:spcPct val="90000"/>
              </a:lnSpc>
              <a:spcBef>
                <a:spcPts val="1000"/>
              </a:spcBef>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8" r:id="rId2"/>
    <p:sldLayoutId id="2147483659" r:id="rId3"/>
    <p:sldLayoutId id="2147483669" r:id="rId4"/>
    <p:sldLayoutId id="2147483670" r:id="rId5"/>
    <p:sldLayoutId id="2147483671" r:id="rId6"/>
    <p:sldLayoutId id="2147483674" r:id="rId7"/>
  </p:sldLayoutIdLst>
  <p:transition spd="med"/>
  <p:hf sldNum="0" hdr="0" dt="0"/>
  <p:txStyles>
    <p:titleStyle>
      <a:lvl1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1pPr>
      <a:lvl2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2pPr>
      <a:lvl3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3pPr>
      <a:lvl4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4pPr>
      <a:lvl5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5pPr>
      <a:lvl6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6pPr>
      <a:lvl7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7pPr>
      <a:lvl8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8pPr>
      <a:lvl9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9pPr>
    </p:titleStyle>
    <p:bodyStyle>
      <a:lvl1pPr marL="171450" marR="0" indent="-17145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1pPr>
      <a:lvl2pPr marL="657225" marR="0" indent="-200025"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2pPr>
      <a:lvl3pPr marL="1154430" marR="0" indent="-24003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3pPr>
      <a:lvl4pPr marL="1638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4pPr>
      <a:lvl5pPr marL="20955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5pPr>
      <a:lvl6pPr marL="25527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6pPr>
      <a:lvl7pPr marL="30099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7pPr>
      <a:lvl8pPr marL="34671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8pPr>
      <a:lvl9pPr marL="3924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mailto:z.kazim@mdx.ac.uk" TargetMode="External"/><Relationship Id="rId3" Type="http://schemas.openxmlformats.org/officeDocument/2006/relationships/hyperlink" Target="mailto:b.masterson@mdx.ac.uk" TargetMode="External"/><Relationship Id="rId7" Type="http://schemas.openxmlformats.org/officeDocument/2006/relationships/hyperlink" Target="mailto:n.sharples@mdx.ac.u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s.lawrence@mdx.ac.uk" TargetMode="External"/><Relationship Id="rId5" Type="http://schemas.openxmlformats.org/officeDocument/2006/relationships/hyperlink" Target="mailto:matthew.m.jones@ucl.ac.uk" TargetMode="External"/><Relationship Id="rId4" Type="http://schemas.openxmlformats.org/officeDocument/2006/relationships/hyperlink" Target="mailto:a.megeney@mdx.ac.uk" TargetMode="External"/><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www.mathematics.manchester.ac.uk/~avb/pdf/abilities2007.pdf"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over page title here arial black"/>
          <p:cNvSpPr txBox="1">
            <a:spLocks noGrp="1"/>
          </p:cNvSpPr>
          <p:nvPr>
            <p:ph type="title"/>
          </p:nvPr>
        </p:nvSpPr>
        <p:spPr>
          <a:xfrm>
            <a:off x="682007" y="2044359"/>
            <a:ext cx="10696055" cy="1225902"/>
          </a:xfrm>
          <a:prstGeom prst="rect">
            <a:avLst/>
          </a:prstGeom>
        </p:spPr>
        <p:txBody>
          <a:bodyPr>
            <a:normAutofit/>
          </a:bodyPr>
          <a:lstStyle/>
          <a:p>
            <a:pPr>
              <a:lnSpc>
                <a:spcPct val="100000"/>
              </a:lnSpc>
            </a:pPr>
            <a:r>
              <a:rPr lang="en-GB" sz="4000" cap="none"/>
              <a:t>Public engagement for student empowerment</a:t>
            </a:r>
          </a:p>
        </p:txBody>
      </p:sp>
      <p:pic>
        <p:nvPicPr>
          <p:cNvPr id="427" name="Picture 7" descr="Picture 7"/>
          <p:cNvPicPr>
            <a:picLocks noChangeAspect="1"/>
          </p:cNvPicPr>
          <p:nvPr/>
        </p:nvPicPr>
        <p:blipFill>
          <a:blip r:embed="rId3"/>
          <a:stretch>
            <a:fillRect/>
          </a:stretch>
        </p:blipFill>
        <p:spPr>
          <a:xfrm>
            <a:off x="391791" y="387166"/>
            <a:ext cx="2197504" cy="997668"/>
          </a:xfrm>
          <a:prstGeom prst="rect">
            <a:avLst/>
          </a:prstGeom>
          <a:ln w="12700">
            <a:miter lim="400000"/>
          </a:ln>
        </p:spPr>
      </p:pic>
      <p:cxnSp>
        <p:nvCxnSpPr>
          <p:cNvPr id="3" name="Straight Connector 2">
            <a:extLst>
              <a:ext uri="{FF2B5EF4-FFF2-40B4-BE49-F238E27FC236}">
                <a16:creationId xmlns:a16="http://schemas.microsoft.com/office/drawing/2014/main" id="{E79F9B3E-6C65-4208-9852-2DEB6A150342}"/>
              </a:ext>
            </a:extLst>
          </p:cNvPr>
          <p:cNvCxnSpPr>
            <a:cxnSpLocks/>
          </p:cNvCxnSpPr>
          <p:nvPr/>
        </p:nvCxnSpPr>
        <p:spPr>
          <a:xfrm>
            <a:off x="644575" y="3408456"/>
            <a:ext cx="9779229"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7" name="Cover page title here arial black">
            <a:extLst>
              <a:ext uri="{FF2B5EF4-FFF2-40B4-BE49-F238E27FC236}">
                <a16:creationId xmlns:a16="http://schemas.microsoft.com/office/drawing/2014/main" id="{AD7AE000-2766-4306-9DDD-BCA44D8337A2}"/>
              </a:ext>
            </a:extLst>
          </p:cNvPr>
          <p:cNvSpPr txBox="1">
            <a:spLocks/>
          </p:cNvSpPr>
          <p:nvPr/>
        </p:nvSpPr>
        <p:spPr>
          <a:xfrm>
            <a:off x="622340" y="3851977"/>
            <a:ext cx="7902681" cy="12926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1pPr>
            <a:lvl2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2pPr>
            <a:lvl3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3pPr>
            <a:lvl4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4pPr>
            <a:lvl5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5pPr>
            <a:lvl6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6pPr>
            <a:lvl7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7pPr>
            <a:lvl8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8pPr>
            <a:lvl9pPr marL="0" marR="0" indent="0" algn="l" defTabSz="914400" rtl="0" latinLnBrk="0">
              <a:lnSpc>
                <a:spcPct val="70000"/>
              </a:lnSpc>
              <a:spcBef>
                <a:spcPts val="0"/>
              </a:spcBef>
              <a:spcAft>
                <a:spcPts val="0"/>
              </a:spcAft>
              <a:buClrTx/>
              <a:buSzTx/>
              <a:buFontTx/>
              <a:buNone/>
              <a:tabLst/>
              <a:defRPr sz="4200" b="0" i="0" u="none" strike="noStrike" cap="all" spc="0" baseline="0">
                <a:solidFill>
                  <a:srgbClr val="FFFFFF"/>
                </a:solidFill>
                <a:uFillTx/>
                <a:latin typeface="Arial Black"/>
                <a:ea typeface="Arial Black"/>
                <a:cs typeface="Arial Black"/>
                <a:sym typeface="Arial Black"/>
              </a:defRPr>
            </a:lvl9pPr>
          </a:lstStyle>
          <a:p>
            <a:pPr hangingPunct="1">
              <a:lnSpc>
                <a:spcPct val="100000"/>
              </a:lnSpc>
            </a:pPr>
            <a:r>
              <a:rPr lang="en-GB" sz="2800" cap="none">
                <a:solidFill>
                  <a:schemeClr val="bg1"/>
                </a:solidFill>
                <a:latin typeface="Dax-Medium" pitchFamily="2" charset="0"/>
              </a:rPr>
              <a:t>CETL-MSOR 2024</a:t>
            </a:r>
          </a:p>
          <a:p>
            <a:pPr hangingPunct="1">
              <a:lnSpc>
                <a:spcPct val="100000"/>
              </a:lnSpc>
            </a:pPr>
            <a:r>
              <a:rPr lang="en-GB" sz="2800" cap="none">
                <a:solidFill>
                  <a:schemeClr val="bg1"/>
                </a:solidFill>
                <a:latin typeface="Dax-Medium" pitchFamily="2" charset="0"/>
              </a:rPr>
              <a:t>Limerick</a:t>
            </a:r>
          </a:p>
          <a:p>
            <a:pPr hangingPunct="1">
              <a:lnSpc>
                <a:spcPct val="100000"/>
              </a:lnSpc>
            </a:pPr>
            <a:r>
              <a:rPr lang="en-GB" sz="2800" cap="none">
                <a:solidFill>
                  <a:schemeClr val="bg1"/>
                </a:solidFill>
                <a:latin typeface="Dax-Medium" pitchFamily="2" charset="0"/>
              </a:rPr>
              <a:t>29</a:t>
            </a:r>
            <a:r>
              <a:rPr lang="en-GB" sz="2800" cap="none" baseline="30000">
                <a:solidFill>
                  <a:schemeClr val="bg1"/>
                </a:solidFill>
                <a:latin typeface="Dax-Medium" pitchFamily="2" charset="0"/>
              </a:rPr>
              <a:t>th</a:t>
            </a:r>
            <a:r>
              <a:rPr lang="en-GB" sz="2800" cap="none">
                <a:solidFill>
                  <a:schemeClr val="bg1"/>
                </a:solidFill>
                <a:latin typeface="Dax-Medium" pitchFamily="2" charset="0"/>
              </a:rPr>
              <a:t> August</a:t>
            </a:r>
            <a:endParaRPr lang="en-GB" sz="2800" cap="none">
              <a:solidFill>
                <a:schemeClr val="bg1">
                  <a:lumMod val="65000"/>
                </a:schemeClr>
              </a:solidFill>
              <a:latin typeface="Dax-Medium" pitchFamily="2" charset="0"/>
            </a:endParaRPr>
          </a:p>
        </p:txBody>
      </p:sp>
      <p:sp>
        <p:nvSpPr>
          <p:cNvPr id="11" name="Subtitle here in Arial regular, indigo angle in place…">
            <a:extLst>
              <a:ext uri="{FF2B5EF4-FFF2-40B4-BE49-F238E27FC236}">
                <a16:creationId xmlns:a16="http://schemas.microsoft.com/office/drawing/2014/main" id="{10B44BE8-0904-4BF9-8C5F-1DB750893D48}"/>
              </a:ext>
            </a:extLst>
          </p:cNvPr>
          <p:cNvSpPr txBox="1">
            <a:spLocks/>
          </p:cNvSpPr>
          <p:nvPr/>
        </p:nvSpPr>
        <p:spPr>
          <a:xfrm>
            <a:off x="6516704" y="5407032"/>
            <a:ext cx="6278251" cy="1453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0" marR="0" indent="0" algn="l" defTabSz="914400" rtl="0" latinLnBrk="0">
              <a:lnSpc>
                <a:spcPct val="70000"/>
              </a:lnSpc>
              <a:spcBef>
                <a:spcPts val="1000"/>
              </a:spcBef>
              <a:spcAft>
                <a:spcPts val="0"/>
              </a:spcAft>
              <a:buClrTx/>
              <a:buSzTx/>
              <a:buFontTx/>
              <a:buNone/>
              <a:tabLst/>
              <a:defRPr sz="2400" b="0" i="0" u="none" strike="noStrike" cap="none" spc="0" baseline="0">
                <a:solidFill>
                  <a:srgbClr val="FFFFFF"/>
                </a:solidFill>
                <a:uFillTx/>
                <a:latin typeface="Arial"/>
                <a:ea typeface="Arial"/>
                <a:cs typeface="Arial"/>
                <a:sym typeface="Arial"/>
              </a:defRPr>
            </a:lvl1pPr>
            <a:lvl2pPr marL="0" marR="0" indent="228600" algn="l" defTabSz="914400" rtl="0" latinLnBrk="0">
              <a:lnSpc>
                <a:spcPct val="70000"/>
              </a:lnSpc>
              <a:spcBef>
                <a:spcPts val="1000"/>
              </a:spcBef>
              <a:spcAft>
                <a:spcPts val="0"/>
              </a:spcAft>
              <a:buClrTx/>
              <a:buSzTx/>
              <a:buFontTx/>
              <a:buNone/>
              <a:tabLst/>
              <a:defRPr sz="2400" b="0" i="0" u="none" strike="noStrike" cap="none" spc="0" baseline="0">
                <a:solidFill>
                  <a:srgbClr val="FFFFFF"/>
                </a:solidFill>
                <a:uFillTx/>
                <a:latin typeface="Arial"/>
                <a:ea typeface="Arial"/>
                <a:cs typeface="Arial"/>
                <a:sym typeface="Arial"/>
              </a:defRPr>
            </a:lvl2pPr>
            <a:lvl3pPr marL="0" marR="0" indent="457200" algn="l" defTabSz="914400" rtl="0" latinLnBrk="0">
              <a:lnSpc>
                <a:spcPct val="70000"/>
              </a:lnSpc>
              <a:spcBef>
                <a:spcPts val="1000"/>
              </a:spcBef>
              <a:spcAft>
                <a:spcPts val="0"/>
              </a:spcAft>
              <a:buClrTx/>
              <a:buSzTx/>
              <a:buFontTx/>
              <a:buNone/>
              <a:tabLst/>
              <a:defRPr sz="2400" b="0" i="0" u="none" strike="noStrike" cap="none" spc="0" baseline="0">
                <a:solidFill>
                  <a:srgbClr val="FFFFFF"/>
                </a:solidFill>
                <a:uFillTx/>
                <a:latin typeface="Arial"/>
                <a:ea typeface="Arial"/>
                <a:cs typeface="Arial"/>
                <a:sym typeface="Arial"/>
              </a:defRPr>
            </a:lvl3pPr>
            <a:lvl4pPr marL="0" marR="0" indent="685800" algn="l" defTabSz="914400" rtl="0" latinLnBrk="0">
              <a:lnSpc>
                <a:spcPct val="70000"/>
              </a:lnSpc>
              <a:spcBef>
                <a:spcPts val="1000"/>
              </a:spcBef>
              <a:spcAft>
                <a:spcPts val="0"/>
              </a:spcAft>
              <a:buClrTx/>
              <a:buSzTx/>
              <a:buFontTx/>
              <a:buNone/>
              <a:tabLst/>
              <a:defRPr sz="2400" b="0" i="0" u="none" strike="noStrike" cap="none" spc="0" baseline="0">
                <a:solidFill>
                  <a:srgbClr val="FFFFFF"/>
                </a:solidFill>
                <a:uFillTx/>
                <a:latin typeface="Arial"/>
                <a:ea typeface="Arial"/>
                <a:cs typeface="Arial"/>
                <a:sym typeface="Arial"/>
              </a:defRPr>
            </a:lvl4pPr>
            <a:lvl5pPr marL="0" marR="0" indent="914400" algn="l" defTabSz="914400" rtl="0" latinLnBrk="0">
              <a:lnSpc>
                <a:spcPct val="70000"/>
              </a:lnSpc>
              <a:spcBef>
                <a:spcPts val="1000"/>
              </a:spcBef>
              <a:spcAft>
                <a:spcPts val="0"/>
              </a:spcAft>
              <a:buClrTx/>
              <a:buSzTx/>
              <a:buFontTx/>
              <a:buNone/>
              <a:tabLst/>
              <a:defRPr sz="2400" b="0" i="0" u="none" strike="noStrike" cap="none" spc="0" baseline="0">
                <a:solidFill>
                  <a:srgbClr val="FFFFFF"/>
                </a:solidFill>
                <a:uFillTx/>
                <a:latin typeface="Arial"/>
                <a:ea typeface="Arial"/>
                <a:cs typeface="Arial"/>
                <a:sym typeface="Arial"/>
              </a:defRPr>
            </a:lvl5pPr>
            <a:lvl6pPr marL="25527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6pPr>
            <a:lvl7pPr marL="30099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7pPr>
            <a:lvl8pPr marL="34671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8pPr>
            <a:lvl9pPr marL="3924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9pPr>
          </a:lstStyle>
          <a:p>
            <a:pPr hangingPunct="1">
              <a:lnSpc>
                <a:spcPct val="100000"/>
              </a:lnSpc>
              <a:spcBef>
                <a:spcPts val="0"/>
              </a:spcBef>
              <a:tabLst>
                <a:tab pos="2520000" algn="l"/>
              </a:tabLst>
            </a:pPr>
            <a:r>
              <a:rPr lang="en-GB" sz="1800">
                <a:ea typeface="Adobe Ming Std L"/>
              </a:rPr>
              <a:t>Dr Brendan Masterson</a:t>
            </a:r>
          </a:p>
          <a:p>
            <a:pPr hangingPunct="1">
              <a:lnSpc>
                <a:spcPct val="100000"/>
              </a:lnSpc>
              <a:spcBef>
                <a:spcPts val="0"/>
              </a:spcBef>
              <a:tabLst>
                <a:tab pos="2520000" algn="l"/>
              </a:tabLst>
            </a:pPr>
            <a:r>
              <a:rPr lang="en-GB" sz="1800">
                <a:ea typeface="Adobe Ming Std L"/>
              </a:rPr>
              <a:t>Dr Alison </a:t>
            </a:r>
            <a:r>
              <a:rPr lang="en-GB" sz="1800" err="1">
                <a:ea typeface="Adobe Ming Std L"/>
              </a:rPr>
              <a:t>Megeney</a:t>
            </a:r>
            <a:endParaRPr lang="en-GB" sz="1800" err="1">
              <a:ea typeface="Adobe Ming Std L" panose="02020300000000000000" pitchFamily="18" charset="-128"/>
            </a:endParaRPr>
          </a:p>
          <a:p>
            <a:pPr hangingPunct="1">
              <a:spcAft>
                <a:spcPts val="600"/>
              </a:spcAft>
              <a:tabLst>
                <a:tab pos="2520000" algn="l"/>
              </a:tabLst>
            </a:pPr>
            <a:endParaRPr lang="en-GB" sz="1800">
              <a:latin typeface="Arial" panose="020B0604020202020204" pitchFamily="34" charset="0"/>
              <a:ea typeface="Adobe Ming Std L" panose="02020300000000000000" pitchFamily="18" charset="-128"/>
              <a:cs typeface="Arial" panose="020B0604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A5C5F947-20AF-6F8C-6CE0-ADF2FE7081B3}"/>
              </a:ext>
            </a:extLst>
          </p:cNvPr>
          <p:cNvSpPr/>
          <p:nvPr/>
        </p:nvSpPr>
        <p:spPr>
          <a:xfrm>
            <a:off x="1003611" y="1549141"/>
            <a:ext cx="8129238" cy="1707015"/>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What the students say</a:t>
            </a:r>
            <a:endParaRPr sz="3600">
              <a:solidFill>
                <a:srgbClr val="2E2452"/>
              </a:solidFill>
            </a:endParaRPr>
          </a:p>
        </p:txBody>
      </p:sp>
      <p:sp>
        <p:nvSpPr>
          <p:cNvPr id="6" name="Rectangle 5">
            <a:extLst>
              <a:ext uri="{FF2B5EF4-FFF2-40B4-BE49-F238E27FC236}">
                <a16:creationId xmlns:a16="http://schemas.microsoft.com/office/drawing/2014/main" id="{C569A644-AEED-407E-0245-86D7B3DF481B}"/>
              </a:ext>
            </a:extLst>
          </p:cNvPr>
          <p:cNvSpPr/>
          <p:nvPr/>
        </p:nvSpPr>
        <p:spPr>
          <a:xfrm>
            <a:off x="1126563" y="1549141"/>
            <a:ext cx="7571388" cy="1569660"/>
          </a:xfrm>
          <a:prstGeom prst="rect">
            <a:avLst/>
          </a:prstGeom>
        </p:spPr>
        <p:txBody>
          <a:bodyPr wrap="square">
            <a:spAutoFit/>
          </a:bodyPr>
          <a:lstStyle/>
          <a:p>
            <a:r>
              <a:rPr lang="en-GB" sz="2400" b="0" i="0" u="none" strike="noStrike">
                <a:solidFill>
                  <a:srgbClr val="212121"/>
                </a:solidFill>
                <a:effectLst/>
                <a:latin typeface="Segoe UI" panose="020B0502040204020203" pitchFamily="34" charset="0"/>
                <a:cs typeface="+mn-cs"/>
              </a:rPr>
              <a:t>This allowed me to improve my presentation skills as it exposed a weakness of mine which I had previously believed was not an issue for me. This realisation inspired me to improve on my speaking skills.</a:t>
            </a:r>
            <a:endParaRPr lang="en-GB" sz="2400">
              <a:latin typeface="Arial" panose="020B0604020202020204" pitchFamily="34" charset="0"/>
              <a:cs typeface="+mn-cs"/>
            </a:endParaRPr>
          </a:p>
        </p:txBody>
      </p:sp>
    </p:spTree>
    <p:extLst>
      <p:ext uri="{BB962C8B-B14F-4D97-AF65-F5344CB8AC3E}">
        <p14:creationId xmlns:p14="http://schemas.microsoft.com/office/powerpoint/2010/main" val="37619054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A5C5F947-20AF-6F8C-6CE0-ADF2FE7081B3}"/>
              </a:ext>
            </a:extLst>
          </p:cNvPr>
          <p:cNvSpPr/>
          <p:nvPr/>
        </p:nvSpPr>
        <p:spPr>
          <a:xfrm>
            <a:off x="4900613" y="1509685"/>
            <a:ext cx="7115175" cy="1461134"/>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What the students say</a:t>
            </a:r>
            <a:endParaRPr sz="3600">
              <a:solidFill>
                <a:srgbClr val="2E2452"/>
              </a:solidFill>
            </a:endParaRPr>
          </a:p>
        </p:txBody>
      </p:sp>
      <p:sp>
        <p:nvSpPr>
          <p:cNvPr id="2" name="Rounded Rectangle 1"/>
          <p:cNvSpPr/>
          <p:nvPr/>
        </p:nvSpPr>
        <p:spPr>
          <a:xfrm>
            <a:off x="698501" y="3257615"/>
            <a:ext cx="6619026" cy="1384995"/>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4" name="Rectangle 3">
            <a:extLst>
              <a:ext uri="{FF2B5EF4-FFF2-40B4-BE49-F238E27FC236}">
                <a16:creationId xmlns:a16="http://schemas.microsoft.com/office/drawing/2014/main" id="{7475028B-2580-4743-E41E-1DC471BB74F4}"/>
              </a:ext>
            </a:extLst>
          </p:cNvPr>
          <p:cNvSpPr/>
          <p:nvPr/>
        </p:nvSpPr>
        <p:spPr>
          <a:xfrm>
            <a:off x="947703" y="3429000"/>
            <a:ext cx="6369824" cy="1061829"/>
          </a:xfrm>
          <a:prstGeom prst="rect">
            <a:avLst/>
          </a:prstGeom>
        </p:spPr>
        <p:txBody>
          <a:bodyPr wrap="square">
            <a:spAutoFit/>
          </a:bodyPr>
          <a:lstStyle/>
          <a:p>
            <a:r>
              <a:rPr lang="en-GB" sz="2100">
                <a:latin typeface="Arial" panose="020B0604020202020204" pitchFamily="34" charset="0"/>
                <a:cs typeface="Arial" panose="020B0604020202020204" pitchFamily="34" charset="0"/>
              </a:rPr>
              <a:t>Communicating mathematics project expanded my communication skills, working on a project that had real world application bridged that gap for me.</a:t>
            </a:r>
          </a:p>
        </p:txBody>
      </p:sp>
      <p:sp>
        <p:nvSpPr>
          <p:cNvPr id="6" name="Rectangle 5">
            <a:extLst>
              <a:ext uri="{FF2B5EF4-FFF2-40B4-BE49-F238E27FC236}">
                <a16:creationId xmlns:a16="http://schemas.microsoft.com/office/drawing/2014/main" id="{C569A644-AEED-407E-0245-86D7B3DF481B}"/>
              </a:ext>
            </a:extLst>
          </p:cNvPr>
          <p:cNvSpPr/>
          <p:nvPr/>
        </p:nvSpPr>
        <p:spPr>
          <a:xfrm>
            <a:off x="5106988" y="1590312"/>
            <a:ext cx="6619026" cy="1384995"/>
          </a:xfrm>
          <a:prstGeom prst="rect">
            <a:avLst/>
          </a:prstGeom>
        </p:spPr>
        <p:txBody>
          <a:bodyPr wrap="square">
            <a:spAutoFit/>
          </a:bodyPr>
          <a:lstStyle/>
          <a:p>
            <a:r>
              <a:rPr lang="en-GB" sz="2100">
                <a:latin typeface="Arial" panose="020B0604020202020204" pitchFamily="34" charset="0"/>
                <a:cs typeface="Arial" panose="020B0604020202020204" pitchFamily="34" charset="0"/>
              </a:rPr>
              <a:t>I just wanted to let you know that I've gotten my graduate job as a data analyst! Specifically, they were </a:t>
            </a:r>
            <a:r>
              <a:rPr lang="en-GB" sz="2100">
                <a:solidFill>
                  <a:schemeClr val="tx1"/>
                </a:solidFill>
                <a:latin typeface="Arial" panose="020B0604020202020204" pitchFamily="34" charset="0"/>
                <a:cs typeface="Arial" panose="020B0604020202020204" pitchFamily="34" charset="0"/>
              </a:rPr>
              <a:t>impressed</a:t>
            </a:r>
            <a:r>
              <a:rPr lang="en-GB" sz="2100">
                <a:latin typeface="Arial" panose="020B0604020202020204" pitchFamily="34" charset="0"/>
                <a:cs typeface="Arial" panose="020B0604020202020204" pitchFamily="34" charset="0"/>
              </a:rPr>
              <a:t> with my </a:t>
            </a:r>
            <a:r>
              <a:rPr lang="en-GB" sz="2100">
                <a:solidFill>
                  <a:schemeClr val="tx1"/>
                </a:solidFill>
                <a:latin typeface="Arial" panose="020B0604020202020204" pitchFamily="34" charset="0"/>
                <a:cs typeface="Arial" panose="020B0604020202020204" pitchFamily="34" charset="0"/>
              </a:rPr>
              <a:t>communicating mathematics </a:t>
            </a:r>
            <a:r>
              <a:rPr lang="en-GB" sz="2100">
                <a:latin typeface="Arial" panose="020B0604020202020204" pitchFamily="34" charset="0"/>
                <a:cs typeface="Arial" panose="020B0604020202020204" pitchFamily="34" charset="0"/>
              </a:rPr>
              <a:t>project. </a:t>
            </a:r>
          </a:p>
        </p:txBody>
      </p:sp>
      <p:sp>
        <p:nvSpPr>
          <p:cNvPr id="8" name="Rounded Rectangle 1">
            <a:extLst>
              <a:ext uri="{FF2B5EF4-FFF2-40B4-BE49-F238E27FC236}">
                <a16:creationId xmlns:a16="http://schemas.microsoft.com/office/drawing/2014/main" id="{A91DE83D-AB30-FEE1-DA65-69E27FDA7CC0}"/>
              </a:ext>
            </a:extLst>
          </p:cNvPr>
          <p:cNvSpPr/>
          <p:nvPr/>
        </p:nvSpPr>
        <p:spPr>
          <a:xfrm>
            <a:off x="4132615" y="4847371"/>
            <a:ext cx="7225949" cy="1847558"/>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3" name="Rectangle 2">
            <a:extLst>
              <a:ext uri="{FF2B5EF4-FFF2-40B4-BE49-F238E27FC236}">
                <a16:creationId xmlns:a16="http://schemas.microsoft.com/office/drawing/2014/main" id="{07E67F43-4214-AAFA-A200-AA757D4D5860}"/>
              </a:ext>
            </a:extLst>
          </p:cNvPr>
          <p:cNvSpPr/>
          <p:nvPr/>
        </p:nvSpPr>
        <p:spPr>
          <a:xfrm>
            <a:off x="4304063" y="4945599"/>
            <a:ext cx="7225949" cy="1708160"/>
          </a:xfrm>
          <a:prstGeom prst="rect">
            <a:avLst/>
          </a:prstGeom>
        </p:spPr>
        <p:txBody>
          <a:bodyPr wrap="square">
            <a:spAutoFit/>
          </a:bodyPr>
          <a:lstStyle/>
          <a:p>
            <a:r>
              <a:rPr lang="en-GB" sz="2100">
                <a:latin typeface="Arial" panose="020B0604020202020204" pitchFamily="34" charset="0"/>
                <a:cs typeface="Arial" panose="020B0604020202020204" pitchFamily="34" charset="0"/>
              </a:rPr>
              <a:t>I did a presentation for my managers today and they were really impressed! They said it was really professional and better than other graduates. Just wanted to let you know that what I learned in communicating maths has really helped me. </a:t>
            </a:r>
          </a:p>
        </p:txBody>
      </p:sp>
    </p:spTree>
    <p:extLst>
      <p:ext uri="{BB962C8B-B14F-4D97-AF65-F5344CB8AC3E}">
        <p14:creationId xmlns:p14="http://schemas.microsoft.com/office/powerpoint/2010/main" val="32660471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divider page title  goes here"/>
          <p:cNvSpPr txBox="1">
            <a:spLocks noGrp="1"/>
          </p:cNvSpPr>
          <p:nvPr>
            <p:ph type="title"/>
          </p:nvPr>
        </p:nvSpPr>
        <p:spPr>
          <a:prstGeom prst="rect">
            <a:avLst/>
          </a:prstGeom>
        </p:spPr>
        <p:txBody>
          <a:bodyPr>
            <a:normAutofit/>
          </a:bodyPr>
          <a:lstStyle/>
          <a:p>
            <a:r>
              <a:rPr lang="en-GB" sz="4000"/>
              <a:t>Outreach</a:t>
            </a:r>
            <a:endParaRPr sz="4000"/>
          </a:p>
        </p:txBody>
      </p:sp>
      <p:sp>
        <p:nvSpPr>
          <p:cNvPr id="6" name="Text Placeholder 5">
            <a:extLst>
              <a:ext uri="{FF2B5EF4-FFF2-40B4-BE49-F238E27FC236}">
                <a16:creationId xmlns:a16="http://schemas.microsoft.com/office/drawing/2014/main" id="{B375F727-B829-DC84-0202-A86F69DC45A4}"/>
              </a:ext>
            </a:extLst>
          </p:cNvPr>
          <p:cNvSpPr>
            <a:spLocks noGrp="1"/>
          </p:cNvSpPr>
          <p:nvPr>
            <p:ph type="body" sz="half" idx="1"/>
          </p:nvPr>
        </p:nvSpPr>
        <p:spPr/>
        <p:txBody>
          <a:bodyPr/>
          <a:lstStyle/>
          <a:p>
            <a:endParaRPr lang="en-GB"/>
          </a:p>
        </p:txBody>
      </p:sp>
    </p:spTree>
    <p:extLst>
      <p:ext uri="{BB962C8B-B14F-4D97-AF65-F5344CB8AC3E}">
        <p14:creationId xmlns:p14="http://schemas.microsoft.com/office/powerpoint/2010/main" val="7377347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6958E-0215-B3A3-315D-98773AE9F985}"/>
              </a:ext>
            </a:extLst>
          </p:cNvPr>
          <p:cNvSpPr>
            <a:spLocks noGrp="1"/>
          </p:cNvSpPr>
          <p:nvPr>
            <p:ph type="title"/>
          </p:nvPr>
        </p:nvSpPr>
        <p:spPr/>
        <p:txBody>
          <a:bodyPr/>
          <a:lstStyle/>
          <a:p>
            <a:r>
              <a:rPr lang="en-US">
                <a:solidFill>
                  <a:srgbClr val="2E2452"/>
                </a:solidFill>
              </a:rPr>
              <a:t>Outreach activities</a:t>
            </a:r>
          </a:p>
        </p:txBody>
      </p:sp>
      <p:sp>
        <p:nvSpPr>
          <p:cNvPr id="3" name="Text Placeholder 2">
            <a:extLst>
              <a:ext uri="{FF2B5EF4-FFF2-40B4-BE49-F238E27FC236}">
                <a16:creationId xmlns:a16="http://schemas.microsoft.com/office/drawing/2014/main" id="{B4F28D9F-0F76-D1FB-1386-EB092CEF0D4D}"/>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6B0F6631-EA83-3BCF-CAE2-215EF996227C}"/>
              </a:ext>
            </a:extLst>
          </p:cNvPr>
          <p:cNvSpPr>
            <a:spLocks noGrp="1"/>
          </p:cNvSpPr>
          <p:nvPr>
            <p:ph type="body" sz="half" idx="22"/>
          </p:nvPr>
        </p:nvSpPr>
        <p:spPr>
          <a:xfrm>
            <a:off x="698501" y="1584987"/>
            <a:ext cx="7168492" cy="4259628"/>
          </a:xfrm>
        </p:spPr>
        <p:txBody>
          <a:bodyPr/>
          <a:lstStyle/>
          <a:p>
            <a:pPr marL="365760" indent="-365760">
              <a:lnSpc>
                <a:spcPct val="100000"/>
              </a:lnSpc>
              <a:buSzPct val="135000"/>
              <a:buBlip>
                <a:blip r:embed="rId3"/>
              </a:buBlip>
              <a:defRPr sz="2000">
                <a:solidFill>
                  <a:srgbClr val="000000"/>
                </a:solidFill>
              </a:defRPr>
            </a:pPr>
            <a:r>
              <a:rPr lang="en-GB" sz="2000"/>
              <a:t>At MDX we take part in a large number of activities including:</a:t>
            </a:r>
          </a:p>
          <a:p>
            <a:pPr marL="851535" lvl="1" indent="-365760">
              <a:lnSpc>
                <a:spcPct val="100000"/>
              </a:lnSpc>
              <a:buSzPct val="135000"/>
              <a:buBlip>
                <a:blip r:embed="rId3"/>
              </a:buBlip>
              <a:defRPr sz="2000">
                <a:solidFill>
                  <a:srgbClr val="000000"/>
                </a:solidFill>
              </a:defRPr>
            </a:pPr>
            <a:r>
              <a:rPr lang="en-GB" sz="2000" err="1"/>
              <a:t>SmashFEST</a:t>
            </a:r>
            <a:r>
              <a:rPr lang="en-GB" sz="2000"/>
              <a:t> UK</a:t>
            </a:r>
          </a:p>
          <a:p>
            <a:pPr marL="851535" lvl="1" indent="-365760">
              <a:lnSpc>
                <a:spcPct val="100000"/>
              </a:lnSpc>
              <a:buSzPct val="135000"/>
              <a:buBlip>
                <a:blip r:embed="rId3"/>
              </a:buBlip>
              <a:defRPr sz="2000">
                <a:solidFill>
                  <a:srgbClr val="000000"/>
                </a:solidFill>
              </a:defRPr>
            </a:pPr>
            <a:r>
              <a:rPr lang="en-GB" sz="2000"/>
              <a:t>New Scientist Live</a:t>
            </a:r>
          </a:p>
          <a:p>
            <a:pPr marL="851535" lvl="1" indent="-365760">
              <a:lnSpc>
                <a:spcPct val="100000"/>
              </a:lnSpc>
              <a:buSzPct val="135000"/>
              <a:buBlip>
                <a:blip r:embed="rId3"/>
              </a:buBlip>
              <a:defRPr sz="2000">
                <a:solidFill>
                  <a:srgbClr val="000000"/>
                </a:solidFill>
              </a:defRPr>
            </a:pPr>
            <a:r>
              <a:rPr lang="en-GB" sz="2000"/>
              <a:t>World Skills</a:t>
            </a:r>
          </a:p>
          <a:p>
            <a:pPr marL="851535" lvl="1" indent="-365760">
              <a:lnSpc>
                <a:spcPct val="100000"/>
              </a:lnSpc>
              <a:buSzPct val="135000"/>
              <a:buBlip>
                <a:blip r:embed="rId3"/>
              </a:buBlip>
              <a:defRPr sz="2000">
                <a:solidFill>
                  <a:srgbClr val="000000"/>
                </a:solidFill>
              </a:defRPr>
            </a:pPr>
            <a:r>
              <a:rPr lang="en-GB" sz="2000"/>
              <a:t>Teen Tech</a:t>
            </a:r>
          </a:p>
          <a:p>
            <a:pPr marL="851535" lvl="1" indent="-365760">
              <a:lnSpc>
                <a:spcPct val="100000"/>
              </a:lnSpc>
              <a:buSzPct val="135000"/>
              <a:buBlip>
                <a:blip r:embed="rId3"/>
              </a:buBlip>
              <a:defRPr sz="2000">
                <a:solidFill>
                  <a:srgbClr val="000000"/>
                </a:solidFill>
              </a:defRPr>
            </a:pPr>
            <a:r>
              <a:rPr lang="en-GB" sz="2000"/>
              <a:t>MDX STEM festival</a:t>
            </a:r>
          </a:p>
          <a:p>
            <a:pPr marL="365760" indent="-365760">
              <a:lnSpc>
                <a:spcPct val="100000"/>
              </a:lnSpc>
              <a:buSzPct val="135000"/>
              <a:buBlip>
                <a:blip r:embed="rId3"/>
              </a:buBlip>
              <a:defRPr sz="2000">
                <a:solidFill>
                  <a:srgbClr val="000000"/>
                </a:solidFill>
              </a:defRPr>
            </a:pPr>
            <a:r>
              <a:rPr lang="en-GB" sz="2000"/>
              <a:t>At these events students are tasked with the engaging the public and school children on maths concepts behind activities like:</a:t>
            </a:r>
          </a:p>
          <a:p>
            <a:pPr marL="851535" lvl="1" indent="-365760">
              <a:lnSpc>
                <a:spcPct val="100000"/>
              </a:lnSpc>
              <a:buSzPct val="135000"/>
              <a:buBlip>
                <a:blip r:embed="rId3"/>
              </a:buBlip>
              <a:defRPr sz="2000">
                <a:solidFill>
                  <a:srgbClr val="000000"/>
                </a:solidFill>
              </a:defRPr>
            </a:pPr>
            <a:r>
              <a:rPr lang="en-GB" sz="2000"/>
              <a:t>Soma cube</a:t>
            </a:r>
          </a:p>
          <a:p>
            <a:pPr marL="851535" lvl="1" indent="-365760">
              <a:lnSpc>
                <a:spcPct val="100000"/>
              </a:lnSpc>
              <a:buSzPct val="135000"/>
              <a:buBlip>
                <a:blip r:embed="rId3"/>
              </a:buBlip>
              <a:defRPr sz="2000">
                <a:solidFill>
                  <a:srgbClr val="000000"/>
                </a:solidFill>
              </a:defRPr>
            </a:pPr>
            <a:r>
              <a:rPr lang="en-GB" sz="2000"/>
              <a:t>Towers of Hanoi</a:t>
            </a:r>
          </a:p>
          <a:p>
            <a:pPr marL="851535" lvl="1" indent="-365760">
              <a:lnSpc>
                <a:spcPct val="100000"/>
              </a:lnSpc>
              <a:buSzPct val="135000"/>
              <a:buBlip>
                <a:blip r:embed="rId3"/>
              </a:buBlip>
              <a:defRPr sz="2000">
                <a:solidFill>
                  <a:srgbClr val="000000"/>
                </a:solidFill>
              </a:defRPr>
            </a:pPr>
            <a:r>
              <a:rPr lang="en-GB" sz="2000"/>
              <a:t>Rubik’s cube</a:t>
            </a:r>
          </a:p>
          <a:p>
            <a:pPr marL="851535" lvl="1" indent="-365760">
              <a:lnSpc>
                <a:spcPct val="100000"/>
              </a:lnSpc>
              <a:buSzPct val="135000"/>
              <a:buBlip>
                <a:blip r:embed="rId3"/>
              </a:buBlip>
              <a:defRPr sz="2000">
                <a:solidFill>
                  <a:srgbClr val="000000"/>
                </a:solidFill>
              </a:defRPr>
            </a:pPr>
            <a:r>
              <a:rPr lang="en-GB" sz="2000"/>
              <a:t>Platonic solids</a:t>
            </a:r>
          </a:p>
          <a:p>
            <a:pPr marL="851535" lvl="1" indent="-365760">
              <a:lnSpc>
                <a:spcPct val="100000"/>
              </a:lnSpc>
              <a:buSzPct val="135000"/>
              <a:buBlip>
                <a:blip r:embed="rId3"/>
              </a:buBlip>
              <a:defRPr sz="2000">
                <a:solidFill>
                  <a:srgbClr val="000000"/>
                </a:solidFill>
              </a:defRPr>
            </a:pPr>
            <a:r>
              <a:rPr lang="en-GB" sz="2000"/>
              <a:t>And others</a:t>
            </a:r>
          </a:p>
          <a:p>
            <a:endParaRPr lang="en-US"/>
          </a:p>
        </p:txBody>
      </p:sp>
      <p:pic>
        <p:nvPicPr>
          <p:cNvPr id="6" name="Picture Placeholder 13">
            <a:extLst>
              <a:ext uri="{FF2B5EF4-FFF2-40B4-BE49-F238E27FC236}">
                <a16:creationId xmlns:a16="http://schemas.microsoft.com/office/drawing/2014/main" id="{21D63610-D13E-C37A-685E-E9263C3E35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10" r="6502" b="9710"/>
          <a:stretch/>
        </p:blipFill>
        <p:spPr>
          <a:xfrm>
            <a:off x="7866993" y="1177490"/>
            <a:ext cx="3814301" cy="2465964"/>
          </a:xfrm>
          <a:prstGeom prst="rect">
            <a:avLst/>
          </a:prstGeom>
          <a:noFill/>
        </p:spPr>
      </p:pic>
      <p:pic>
        <p:nvPicPr>
          <p:cNvPr id="8" name="Picture 7" descr="A group of children playing with building blocks&#10;&#10;Description automatically generated">
            <a:extLst>
              <a:ext uri="{FF2B5EF4-FFF2-40B4-BE49-F238E27FC236}">
                <a16:creationId xmlns:a16="http://schemas.microsoft.com/office/drawing/2014/main" id="{C8AD4E35-1156-05FA-7312-CBAC739CAB52}"/>
              </a:ext>
            </a:extLst>
          </p:cNvPr>
          <p:cNvPicPr>
            <a:picLocks noChangeAspect="1"/>
          </p:cNvPicPr>
          <p:nvPr/>
        </p:nvPicPr>
        <p:blipFill rotWithShape="1">
          <a:blip r:embed="rId5">
            <a:extLst>
              <a:ext uri="{28A0092B-C50C-407E-A947-70E740481C1C}">
                <a14:useLocalDpi xmlns:a14="http://schemas.microsoft.com/office/drawing/2010/main" val="0"/>
              </a:ext>
            </a:extLst>
          </a:blip>
          <a:srcRect l="13732" t="18181" r="2085" b="9905"/>
          <a:stretch/>
        </p:blipFill>
        <p:spPr>
          <a:xfrm>
            <a:off x="7849730" y="3952219"/>
            <a:ext cx="3848828" cy="2465964"/>
          </a:xfrm>
          <a:prstGeom prst="rect">
            <a:avLst/>
          </a:prstGeom>
        </p:spPr>
      </p:pic>
    </p:spTree>
    <p:extLst>
      <p:ext uri="{BB962C8B-B14F-4D97-AF65-F5344CB8AC3E}">
        <p14:creationId xmlns:p14="http://schemas.microsoft.com/office/powerpoint/2010/main" val="28574662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6958E-0215-B3A3-315D-98773AE9F985}"/>
              </a:ext>
            </a:extLst>
          </p:cNvPr>
          <p:cNvSpPr>
            <a:spLocks noGrp="1"/>
          </p:cNvSpPr>
          <p:nvPr>
            <p:ph type="title"/>
          </p:nvPr>
        </p:nvSpPr>
        <p:spPr/>
        <p:txBody>
          <a:bodyPr/>
          <a:lstStyle/>
          <a:p>
            <a:r>
              <a:rPr lang="en-US">
                <a:solidFill>
                  <a:srgbClr val="2E2452"/>
                </a:solidFill>
              </a:rPr>
              <a:t>Outreach activities</a:t>
            </a:r>
          </a:p>
        </p:txBody>
      </p:sp>
      <p:sp>
        <p:nvSpPr>
          <p:cNvPr id="3" name="Text Placeholder 2">
            <a:extLst>
              <a:ext uri="{FF2B5EF4-FFF2-40B4-BE49-F238E27FC236}">
                <a16:creationId xmlns:a16="http://schemas.microsoft.com/office/drawing/2014/main" id="{B4F28D9F-0F76-D1FB-1386-EB092CEF0D4D}"/>
              </a:ext>
            </a:extLst>
          </p:cNvPr>
          <p:cNvSpPr>
            <a:spLocks noGrp="1"/>
          </p:cNvSpPr>
          <p:nvPr>
            <p:ph type="body" sz="quarter" idx="21"/>
          </p:nvPr>
        </p:nvSpPr>
        <p:spPr/>
        <p:txBody>
          <a:bodyPr/>
          <a:lstStyle/>
          <a:p>
            <a:endParaRPr lang="en-US"/>
          </a:p>
        </p:txBody>
      </p:sp>
      <p:pic>
        <p:nvPicPr>
          <p:cNvPr id="8" name="Picture Placeholder 3" descr="A group of people posing for the camera&#10;&#10;Description automatically generated">
            <a:extLst>
              <a:ext uri="{FF2B5EF4-FFF2-40B4-BE49-F238E27FC236}">
                <a16:creationId xmlns:a16="http://schemas.microsoft.com/office/drawing/2014/main" id="{31BB0516-BE52-CDB7-BF5A-9A025AF5F72B}"/>
              </a:ext>
            </a:extLst>
          </p:cNvPr>
          <p:cNvPicPr>
            <a:picLocks noChangeAspect="1"/>
          </p:cNvPicPr>
          <p:nvPr/>
        </p:nvPicPr>
        <p:blipFill rotWithShape="1">
          <a:blip r:embed="rId2">
            <a:extLst>
              <a:ext uri="{28A0092B-C50C-407E-A947-70E740481C1C}">
                <a14:useLocalDpi xmlns:a14="http://schemas.microsoft.com/office/drawing/2010/main" val="0"/>
              </a:ext>
            </a:extLst>
          </a:blip>
          <a:srcRect l="811" t="34045" r="811"/>
          <a:stretch/>
        </p:blipFill>
        <p:spPr>
          <a:xfrm>
            <a:off x="754852" y="1426165"/>
            <a:ext cx="10047296" cy="4005669"/>
          </a:xfrm>
          <a:prstGeom prst="rect">
            <a:avLst/>
          </a:prstGeom>
        </p:spPr>
      </p:pic>
    </p:spTree>
    <p:extLst>
      <p:ext uri="{BB962C8B-B14F-4D97-AF65-F5344CB8AC3E}">
        <p14:creationId xmlns:p14="http://schemas.microsoft.com/office/powerpoint/2010/main" val="29929904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F16D-DEA2-8A5B-85BD-D99150E243A8}"/>
              </a:ext>
            </a:extLst>
          </p:cNvPr>
          <p:cNvSpPr>
            <a:spLocks noGrp="1"/>
          </p:cNvSpPr>
          <p:nvPr>
            <p:ph type="title"/>
          </p:nvPr>
        </p:nvSpPr>
        <p:spPr/>
        <p:txBody>
          <a:bodyPr/>
          <a:lstStyle/>
          <a:p>
            <a:r>
              <a:rPr lang="en-US">
                <a:solidFill>
                  <a:srgbClr val="2E2452"/>
                </a:solidFill>
              </a:rPr>
              <a:t>What students say</a:t>
            </a:r>
          </a:p>
        </p:txBody>
      </p:sp>
      <p:sp>
        <p:nvSpPr>
          <p:cNvPr id="3" name="Text Placeholder 2">
            <a:extLst>
              <a:ext uri="{FF2B5EF4-FFF2-40B4-BE49-F238E27FC236}">
                <a16:creationId xmlns:a16="http://schemas.microsoft.com/office/drawing/2014/main" id="{BA66D96C-C346-5AB6-32AD-E6CFEA2169D2}"/>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C77BA1C7-F648-90C8-3BE2-844D88F9550F}"/>
              </a:ext>
            </a:extLst>
          </p:cNvPr>
          <p:cNvSpPr>
            <a:spLocks noGrp="1"/>
          </p:cNvSpPr>
          <p:nvPr>
            <p:ph type="body" sz="half" idx="22"/>
          </p:nvPr>
        </p:nvSpPr>
        <p:spPr/>
        <p:txBody>
          <a:bodyPr/>
          <a:lstStyle/>
          <a:p>
            <a:endParaRPr lang="en-US"/>
          </a:p>
        </p:txBody>
      </p:sp>
      <p:pic>
        <p:nvPicPr>
          <p:cNvPr id="6" name="Picture 5" descr="A screenshot of a graph&#10;&#10;Description automatically generated">
            <a:extLst>
              <a:ext uri="{FF2B5EF4-FFF2-40B4-BE49-F238E27FC236}">
                <a16:creationId xmlns:a16="http://schemas.microsoft.com/office/drawing/2014/main" id="{9956796C-5091-3133-C00C-870791F62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1584987"/>
            <a:ext cx="9245619" cy="3392449"/>
          </a:xfrm>
          <a:prstGeom prst="rect">
            <a:avLst/>
          </a:prstGeom>
        </p:spPr>
      </p:pic>
    </p:spTree>
    <p:extLst>
      <p:ext uri="{BB962C8B-B14F-4D97-AF65-F5344CB8AC3E}">
        <p14:creationId xmlns:p14="http://schemas.microsoft.com/office/powerpoint/2010/main" val="30416920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Outreach feedback</a:t>
            </a:r>
            <a:endParaRPr sz="3600">
              <a:solidFill>
                <a:srgbClr val="2E2452"/>
              </a:solidFill>
            </a:endParaRPr>
          </a:p>
        </p:txBody>
      </p:sp>
      <p:sp>
        <p:nvSpPr>
          <p:cNvPr id="397" name="TextBox 6"/>
          <p:cNvSpPr txBox="1">
            <a:spLocks noGrp="1"/>
          </p:cNvSpPr>
          <p:nvPr>
            <p:ph type="body" idx="22"/>
          </p:nvPr>
        </p:nvSpPr>
        <p:spPr>
          <a:xfrm>
            <a:off x="698499" y="1584987"/>
            <a:ext cx="10736879" cy="369332"/>
          </a:xfrm>
          <a:prstGeom prst="rect">
            <a:avLst/>
          </a:prstGeom>
        </p:spPr>
        <p:txBody>
          <a:bodyPr wrap="square" lIns="0" tIns="0" rIns="0" bIns="0" anchor="t">
            <a:spAutoFit/>
          </a:bodyPr>
          <a:lstStyle/>
          <a:p>
            <a:pPr marL="0" indent="0">
              <a:lnSpc>
                <a:spcPct val="100000"/>
              </a:lnSpc>
              <a:buSzPct val="135000"/>
              <a:buNone/>
              <a:defRPr sz="2000">
                <a:solidFill>
                  <a:srgbClr val="000000"/>
                </a:solidFill>
              </a:defRPr>
            </a:pPr>
            <a:endParaRPr lang="en-GB" sz="2400"/>
          </a:p>
        </p:txBody>
      </p:sp>
      <p:sp>
        <p:nvSpPr>
          <p:cNvPr id="4" name="TextBox 3">
            <a:extLst>
              <a:ext uri="{FF2B5EF4-FFF2-40B4-BE49-F238E27FC236}">
                <a16:creationId xmlns:a16="http://schemas.microsoft.com/office/drawing/2014/main" id="{9DFD09D9-D4DF-E057-0480-DD561B27E7AE}"/>
              </a:ext>
            </a:extLst>
          </p:cNvPr>
          <p:cNvSpPr txBox="1"/>
          <p:nvPr/>
        </p:nvSpPr>
        <p:spPr>
          <a:xfrm>
            <a:off x="9958039" y="88094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fontScale="25000" lnSpcReduction="20000"/>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Arial"/>
              <a:ea typeface="Arial"/>
              <a:cs typeface="Arial"/>
              <a:sym typeface="Arial"/>
            </a:endParaRPr>
          </a:p>
        </p:txBody>
      </p:sp>
      <p:sp>
        <p:nvSpPr>
          <p:cNvPr id="2" name="Rounded Rectangle 1">
            <a:extLst>
              <a:ext uri="{FF2B5EF4-FFF2-40B4-BE49-F238E27FC236}">
                <a16:creationId xmlns:a16="http://schemas.microsoft.com/office/drawing/2014/main" id="{E30630CA-B1AE-759F-39C9-7438332886DF}"/>
              </a:ext>
            </a:extLst>
          </p:cNvPr>
          <p:cNvSpPr/>
          <p:nvPr/>
        </p:nvSpPr>
        <p:spPr>
          <a:xfrm>
            <a:off x="4166003" y="4143033"/>
            <a:ext cx="7806922" cy="1736643"/>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2400" b="0" i="0" u="none" strike="noStrike">
                <a:solidFill>
                  <a:srgbClr val="212121"/>
                </a:solidFill>
                <a:effectLst/>
                <a:latin typeface="+mn-lt"/>
              </a:rPr>
              <a:t>By facing the public for hours at a time and having to explain mathematical concepts to people of varying age groups, this allowed me to improve my public speaking and improved my ability to adapt to various situations.</a:t>
            </a:r>
            <a:endParaRPr kumimoji="0" lang="en-GB" sz="2400" b="0" i="0" u="none" strike="noStrike" cap="none" spc="0" normalizeH="0" baseline="0">
              <a:ln>
                <a:noFill/>
              </a:ln>
              <a:solidFill>
                <a:srgbClr val="000000"/>
              </a:solidFill>
              <a:effectLst/>
              <a:uFillTx/>
              <a:latin typeface="+mn-lt"/>
              <a:ea typeface="+mn-ea"/>
              <a:cs typeface="+mn-cs"/>
              <a:sym typeface="Calibri"/>
            </a:endParaRPr>
          </a:p>
        </p:txBody>
      </p:sp>
      <p:sp>
        <p:nvSpPr>
          <p:cNvPr id="5" name="Rounded Rectangle 4">
            <a:extLst>
              <a:ext uri="{FF2B5EF4-FFF2-40B4-BE49-F238E27FC236}">
                <a16:creationId xmlns:a16="http://schemas.microsoft.com/office/drawing/2014/main" id="{A4B12E49-1C69-B1C2-E7A0-0EE720FD0226}"/>
              </a:ext>
            </a:extLst>
          </p:cNvPr>
          <p:cNvSpPr/>
          <p:nvPr/>
        </p:nvSpPr>
        <p:spPr>
          <a:xfrm>
            <a:off x="698499" y="1176365"/>
            <a:ext cx="7806922" cy="2553888"/>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GB" sz="2400">
                <a:latin typeface="+mn-lt"/>
                <a:ea typeface="+mn-ea"/>
                <a:cs typeface="+mn-cs"/>
                <a:sym typeface="Calibri"/>
              </a:rPr>
              <a:t>Outreach activities should be more organized and run by university, considering the budget availabilities, however, the more of these events, the more people, students, and public can be attracted to mathematics, and mathematics education, and the power of change mathematics can deliver. </a:t>
            </a:r>
            <a:endParaRPr kumimoji="0" lang="en-GB" sz="2400" b="0" i="0" u="none" strike="noStrike" cap="none" spc="0" normalizeH="0" baseline="0">
              <a:ln>
                <a:noFill/>
              </a:ln>
              <a:solidFill>
                <a:srgbClr val="000000"/>
              </a:solidFill>
              <a:effectLst/>
              <a:uFillTx/>
              <a:latin typeface="+mn-lt"/>
              <a:ea typeface="+mn-ea"/>
              <a:cs typeface="+mn-cs"/>
              <a:sym typeface="Calibri"/>
            </a:endParaRPr>
          </a:p>
        </p:txBody>
      </p:sp>
      <p:sp>
        <p:nvSpPr>
          <p:cNvPr id="7" name="Text Placeholder 6">
            <a:extLst>
              <a:ext uri="{FF2B5EF4-FFF2-40B4-BE49-F238E27FC236}">
                <a16:creationId xmlns:a16="http://schemas.microsoft.com/office/drawing/2014/main" id="{1839C855-5826-BA3D-59D2-A1BD71E8452D}"/>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413318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A5C5F947-20AF-6F8C-6CE0-ADF2FE7081B3}"/>
              </a:ext>
            </a:extLst>
          </p:cNvPr>
          <p:cNvSpPr/>
          <p:nvPr/>
        </p:nvSpPr>
        <p:spPr>
          <a:xfrm>
            <a:off x="965602" y="1641223"/>
            <a:ext cx="7810407" cy="1787777"/>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What the students say</a:t>
            </a:r>
            <a:endParaRPr sz="3600">
              <a:solidFill>
                <a:srgbClr val="2E2452"/>
              </a:solidFill>
            </a:endParaRPr>
          </a:p>
        </p:txBody>
      </p:sp>
      <p:sp>
        <p:nvSpPr>
          <p:cNvPr id="10" name="TextBox 9">
            <a:extLst>
              <a:ext uri="{FF2B5EF4-FFF2-40B4-BE49-F238E27FC236}">
                <a16:creationId xmlns:a16="http://schemas.microsoft.com/office/drawing/2014/main" id="{13B00F52-8C5A-D26E-5A7E-F3AFA535FC16}"/>
              </a:ext>
            </a:extLst>
          </p:cNvPr>
          <p:cNvSpPr txBox="1"/>
          <p:nvPr/>
        </p:nvSpPr>
        <p:spPr>
          <a:xfrm>
            <a:off x="1192917" y="1782582"/>
            <a:ext cx="7436733"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b="0" i="0">
                <a:solidFill>
                  <a:srgbClr val="000000"/>
                </a:solidFill>
                <a:effectLst/>
                <a:latin typeface="Calibri" panose="020F0502020204030204" pitchFamily="34" charset="0"/>
              </a:rPr>
              <a:t>I believe that the impact of attending these three events were incredibly beneficial to my growth as a person as it gave me the opportunity to develop many skills such as interpersonal skills and communication skills.</a:t>
            </a:r>
            <a:endParaRPr lang="en-GB" sz="2400"/>
          </a:p>
        </p:txBody>
      </p:sp>
      <p:sp>
        <p:nvSpPr>
          <p:cNvPr id="3" name="Rounded Rectangle 1">
            <a:extLst>
              <a:ext uri="{FF2B5EF4-FFF2-40B4-BE49-F238E27FC236}">
                <a16:creationId xmlns:a16="http://schemas.microsoft.com/office/drawing/2014/main" id="{985ED595-C3C5-EACA-A5AC-2D5692B944C7}"/>
              </a:ext>
            </a:extLst>
          </p:cNvPr>
          <p:cNvSpPr/>
          <p:nvPr/>
        </p:nvSpPr>
        <p:spPr>
          <a:xfrm>
            <a:off x="3958683" y="3868405"/>
            <a:ext cx="6699133" cy="2677361"/>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9F9B1A9E-7BDA-D1F4-5FB6-C498D29FE8CA}"/>
              </a:ext>
            </a:extLst>
          </p:cNvPr>
          <p:cNvSpPr txBox="1"/>
          <p:nvPr/>
        </p:nvSpPr>
        <p:spPr>
          <a:xfrm>
            <a:off x="4292291" y="3877949"/>
            <a:ext cx="6365525"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b="0" i="0">
                <a:solidFill>
                  <a:srgbClr val="000000"/>
                </a:solidFill>
                <a:effectLst/>
                <a:latin typeface="Calibri" panose="020F0502020204030204" pitchFamily="34" charset="0"/>
              </a:rPr>
              <a:t>During World Skills, it was great to be able to express my passion for Mathematics and impart that to the general public. It made me more confident in my mathematical knowledge as I knew the content and it helped me form a coherent answer in a way that was easily digestible.</a:t>
            </a:r>
            <a:endParaRPr lang="en-GB" sz="2400">
              <a:latin typeface="+mn-lt"/>
            </a:endParaRPr>
          </a:p>
        </p:txBody>
      </p:sp>
    </p:spTree>
    <p:extLst>
      <p:ext uri="{BB962C8B-B14F-4D97-AF65-F5344CB8AC3E}">
        <p14:creationId xmlns:p14="http://schemas.microsoft.com/office/powerpoint/2010/main" val="33384916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A5C5F947-20AF-6F8C-6CE0-ADF2FE7081B3}"/>
              </a:ext>
            </a:extLst>
          </p:cNvPr>
          <p:cNvSpPr/>
          <p:nvPr/>
        </p:nvSpPr>
        <p:spPr>
          <a:xfrm>
            <a:off x="965603" y="1641222"/>
            <a:ext cx="7664047" cy="2585089"/>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What the students say</a:t>
            </a:r>
            <a:endParaRPr sz="3600">
              <a:solidFill>
                <a:srgbClr val="2E2452"/>
              </a:solidFill>
            </a:endParaRPr>
          </a:p>
        </p:txBody>
      </p:sp>
      <p:sp>
        <p:nvSpPr>
          <p:cNvPr id="10" name="TextBox 9">
            <a:extLst>
              <a:ext uri="{FF2B5EF4-FFF2-40B4-BE49-F238E27FC236}">
                <a16:creationId xmlns:a16="http://schemas.microsoft.com/office/drawing/2014/main" id="{13B00F52-8C5A-D26E-5A7E-F3AFA535FC16}"/>
              </a:ext>
            </a:extLst>
          </p:cNvPr>
          <p:cNvSpPr txBox="1"/>
          <p:nvPr/>
        </p:nvSpPr>
        <p:spPr>
          <a:xfrm>
            <a:off x="1192917" y="1782582"/>
            <a:ext cx="7436733"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a:t>W</a:t>
            </a:r>
            <a:r>
              <a:rPr lang="en-GB" sz="2400" b="0" i="0">
                <a:solidFill>
                  <a:srgbClr val="000000"/>
                </a:solidFill>
                <a:effectLst/>
                <a:latin typeface="Calibri" panose="020F0502020204030204" pitchFamily="34" charset="0"/>
              </a:rPr>
              <a:t>orking with a crowd and having the lecturers around to correct me if I’d say something wrong made it easier for me to speak about different topics within maths without worrying about saying this the wrong way. Such activities helped me grow as a mathematician by offering confidence in myself and what I know to be true.</a:t>
            </a:r>
            <a:endParaRPr lang="en-GB" sz="2400"/>
          </a:p>
        </p:txBody>
      </p:sp>
      <p:sp>
        <p:nvSpPr>
          <p:cNvPr id="3" name="Rounded Rectangle 1">
            <a:extLst>
              <a:ext uri="{FF2B5EF4-FFF2-40B4-BE49-F238E27FC236}">
                <a16:creationId xmlns:a16="http://schemas.microsoft.com/office/drawing/2014/main" id="{985ED595-C3C5-EACA-A5AC-2D5692B944C7}"/>
              </a:ext>
            </a:extLst>
          </p:cNvPr>
          <p:cNvSpPr/>
          <p:nvPr/>
        </p:nvSpPr>
        <p:spPr>
          <a:xfrm>
            <a:off x="3880625" y="4874027"/>
            <a:ext cx="6777192" cy="1328021"/>
          </a:xfrm>
          <a:prstGeom prst="roundRect">
            <a:avLst/>
          </a:prstGeom>
          <a:solidFill>
            <a:schemeClr val="accent2">
              <a:lumMod val="20000"/>
              <a:lumOff val="80000"/>
            </a:schemeClr>
          </a:solidFill>
          <a:ln w="12700" cap="flat">
            <a:solidFill>
              <a:schemeClr val="accent2">
                <a:lumMod val="40000"/>
                <a:lumOff val="6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GB" sz="2400" b="0" i="0">
                <a:solidFill>
                  <a:srgbClr val="000000"/>
                </a:solidFill>
                <a:effectLst/>
                <a:latin typeface="WordVisi_MSFontService"/>
              </a:rPr>
              <a:t>Confidence is also something else that all three have helped me with, not just in terms of communication but also confidence in my own ability in Maths. </a:t>
            </a:r>
            <a:endParaRPr kumimoji="0" lang="en-GB" sz="24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1463779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51E1-F0D6-4245-5AF3-3305323EE8F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77FBF06-E088-F17F-95D9-E4D018D18CC9}"/>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EC365326-AF6D-4B12-F2E0-794DFA95B8E3}"/>
              </a:ext>
            </a:extLst>
          </p:cNvPr>
          <p:cNvSpPr>
            <a:spLocks noGrp="1"/>
          </p:cNvSpPr>
          <p:nvPr>
            <p:ph type="body" sz="half" idx="22"/>
          </p:nvPr>
        </p:nvSpPr>
        <p:spPr/>
        <p:txBody>
          <a:bodyPr/>
          <a:lstStyle/>
          <a:p>
            <a:endParaRPr lang="en-US"/>
          </a:p>
        </p:txBody>
      </p:sp>
      <p:pic>
        <p:nvPicPr>
          <p:cNvPr id="5" name="Picture 4">
            <a:extLst>
              <a:ext uri="{FF2B5EF4-FFF2-40B4-BE49-F238E27FC236}">
                <a16:creationId xmlns:a16="http://schemas.microsoft.com/office/drawing/2014/main" id="{A1F59D98-8C95-DD99-C1EA-CB8DE07FF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6045219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53F9-B3CD-1288-704D-DFCB941F12A4}"/>
              </a:ext>
            </a:extLst>
          </p:cNvPr>
          <p:cNvSpPr>
            <a:spLocks noGrp="1"/>
          </p:cNvSpPr>
          <p:nvPr>
            <p:ph type="title"/>
          </p:nvPr>
        </p:nvSpPr>
        <p:spPr/>
        <p:txBody>
          <a:bodyPr/>
          <a:lstStyle/>
          <a:p>
            <a:r>
              <a:rPr lang="en-US">
                <a:solidFill>
                  <a:srgbClr val="2E2452"/>
                </a:solidFill>
              </a:rPr>
              <a:t>Our students</a:t>
            </a:r>
          </a:p>
        </p:txBody>
      </p:sp>
      <p:sp>
        <p:nvSpPr>
          <p:cNvPr id="3" name="Text Placeholder 2">
            <a:extLst>
              <a:ext uri="{FF2B5EF4-FFF2-40B4-BE49-F238E27FC236}">
                <a16:creationId xmlns:a16="http://schemas.microsoft.com/office/drawing/2014/main" id="{546E5285-20FF-A6A8-BA2D-D05105A244F4}"/>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74F0ED2C-F82F-A385-72C4-9071D3DFDBFE}"/>
              </a:ext>
            </a:extLst>
          </p:cNvPr>
          <p:cNvSpPr>
            <a:spLocks noGrp="1"/>
          </p:cNvSpPr>
          <p:nvPr>
            <p:ph type="body" sz="half" idx="22"/>
          </p:nvPr>
        </p:nvSpPr>
        <p:spPr>
          <a:xfrm>
            <a:off x="698500" y="1584987"/>
            <a:ext cx="10613347" cy="2539157"/>
          </a:xfrm>
        </p:spPr>
        <p:txBody>
          <a:bodyPr wrap="square" lIns="0" tIns="0" rIns="0" bIns="0" anchor="t">
            <a:spAutoFit/>
          </a:bodyPr>
          <a:lstStyle/>
          <a:p>
            <a:pPr marL="0" indent="0">
              <a:lnSpc>
                <a:spcPct val="100000"/>
              </a:lnSpc>
              <a:buNone/>
            </a:pPr>
            <a:r>
              <a:rPr lang="en-GB" sz="2400">
                <a:solidFill>
                  <a:srgbClr val="000000"/>
                </a:solidFill>
              </a:rPr>
              <a:t>The demographics of the MDX students have particular challenges:</a:t>
            </a:r>
            <a:endParaRPr lang="en-US"/>
          </a:p>
          <a:p>
            <a:pPr marL="0" indent="0">
              <a:lnSpc>
                <a:spcPct val="100000"/>
              </a:lnSpc>
              <a:buNone/>
            </a:pPr>
            <a:endParaRPr lang="en-GB" sz="2400">
              <a:solidFill>
                <a:srgbClr val="000000"/>
              </a:solidFill>
            </a:endParaRPr>
          </a:p>
          <a:p>
            <a:pPr marL="1348740" lvl="2" indent="-365760">
              <a:lnSpc>
                <a:spcPct val="100000"/>
              </a:lnSpc>
            </a:pPr>
            <a:r>
              <a:rPr lang="en-GB" sz="2400">
                <a:solidFill>
                  <a:srgbClr val="000000"/>
                </a:solidFill>
              </a:rPr>
              <a:t>59.0% of Full-Time Undergraduates are from IMD quintile 1 or 2*</a:t>
            </a:r>
          </a:p>
          <a:p>
            <a:pPr marL="1348740" lvl="2" indent="-365760">
              <a:lnSpc>
                <a:spcPct val="100000"/>
              </a:lnSpc>
            </a:pPr>
            <a:r>
              <a:rPr lang="en-GB" sz="2400">
                <a:solidFill>
                  <a:srgbClr val="000000"/>
                </a:solidFill>
              </a:rPr>
              <a:t>38.5% were eligible for free school meals*</a:t>
            </a:r>
          </a:p>
          <a:p>
            <a:pPr marL="1348740" lvl="2" indent="-365760">
              <a:lnSpc>
                <a:spcPct val="100000"/>
              </a:lnSpc>
            </a:pPr>
            <a:r>
              <a:rPr lang="en-GB" sz="2400">
                <a:solidFill>
                  <a:srgbClr val="000000"/>
                </a:solidFill>
              </a:rPr>
              <a:t>Digital poverty presents a significant obstacle to success for our students.</a:t>
            </a:r>
          </a:p>
          <a:p>
            <a:pPr marL="1348740" lvl="2" indent="-365760">
              <a:lnSpc>
                <a:spcPct val="100000"/>
              </a:lnSpc>
            </a:pPr>
            <a:endParaRPr lang="en-GB"/>
          </a:p>
        </p:txBody>
      </p:sp>
      <p:sp>
        <p:nvSpPr>
          <p:cNvPr id="5" name="Text Placeholder 3">
            <a:extLst>
              <a:ext uri="{FF2B5EF4-FFF2-40B4-BE49-F238E27FC236}">
                <a16:creationId xmlns:a16="http://schemas.microsoft.com/office/drawing/2014/main" id="{93B0A7EE-2E47-4622-91A7-B9BEA78CD07F}"/>
              </a:ext>
            </a:extLst>
          </p:cNvPr>
          <p:cNvSpPr txBox="1">
            <a:spLocks/>
          </p:cNvSpPr>
          <p:nvPr/>
        </p:nvSpPr>
        <p:spPr>
          <a:xfrm>
            <a:off x="4705417" y="5921499"/>
            <a:ext cx="6917931"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lvl1pPr marL="171450" marR="0" indent="-17145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1pPr>
            <a:lvl2pPr marL="657225" marR="0" indent="-200025"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2pPr>
            <a:lvl3pPr marL="1154430" marR="0" indent="-24003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3pPr>
            <a:lvl4pPr marL="1638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4pPr>
            <a:lvl5pPr marL="20955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5pPr>
            <a:lvl6pPr marL="25527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6pPr>
            <a:lvl7pPr marL="30099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7pPr>
            <a:lvl8pPr marL="34671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8pPr>
            <a:lvl9pPr marL="3924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9pPr>
          </a:lstStyle>
          <a:p>
            <a:pPr marL="0" indent="0" hangingPunct="1">
              <a:lnSpc>
                <a:spcPct val="100000"/>
              </a:lnSpc>
              <a:buFont typeface="Arial"/>
              <a:buNone/>
            </a:pPr>
            <a:r>
              <a:rPr lang="en-GB" sz="2400">
                <a:solidFill>
                  <a:srgbClr val="000000"/>
                </a:solidFill>
              </a:rPr>
              <a:t>*latest OFS 2022-23 access and participation data</a:t>
            </a:r>
          </a:p>
        </p:txBody>
      </p:sp>
    </p:spTree>
    <p:extLst>
      <p:ext uri="{BB962C8B-B14F-4D97-AF65-F5344CB8AC3E}">
        <p14:creationId xmlns:p14="http://schemas.microsoft.com/office/powerpoint/2010/main" val="89791888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07F14-C60B-A8F1-8600-44229D677067}"/>
              </a:ext>
            </a:extLst>
          </p:cNvPr>
          <p:cNvSpPr>
            <a:spLocks noGrp="1"/>
          </p:cNvSpPr>
          <p:nvPr>
            <p:ph type="title"/>
          </p:nvPr>
        </p:nvSpPr>
        <p:spPr/>
        <p:txBody>
          <a:bodyPr/>
          <a:lstStyle/>
          <a:p>
            <a:r>
              <a:rPr lang="en-US"/>
              <a:t>2000+1: A </a:t>
            </a:r>
            <a:r>
              <a:rPr lang="en-US" err="1"/>
              <a:t>maths</a:t>
            </a:r>
            <a:r>
              <a:rPr lang="en-US"/>
              <a:t> Space Odyssey</a:t>
            </a:r>
          </a:p>
        </p:txBody>
      </p:sp>
      <p:sp>
        <p:nvSpPr>
          <p:cNvPr id="3" name="Text Placeholder 2">
            <a:extLst>
              <a:ext uri="{FF2B5EF4-FFF2-40B4-BE49-F238E27FC236}">
                <a16:creationId xmlns:a16="http://schemas.microsoft.com/office/drawing/2014/main" id="{6F3CE20B-794E-9398-E253-E4C66F24016F}"/>
              </a:ext>
            </a:extLst>
          </p:cNvPr>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27071308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2000 + 1: a Space Maths odyssey</a:t>
            </a:r>
            <a:endParaRPr sz="3600">
              <a:solidFill>
                <a:srgbClr val="2E2452"/>
              </a:solidFill>
            </a:endParaRPr>
          </a:p>
        </p:txBody>
      </p:sp>
      <p:sp>
        <p:nvSpPr>
          <p:cNvPr id="397" name="TextBox 6"/>
          <p:cNvSpPr txBox="1">
            <a:spLocks noGrp="1"/>
          </p:cNvSpPr>
          <p:nvPr>
            <p:ph type="body" idx="22"/>
          </p:nvPr>
        </p:nvSpPr>
        <p:spPr>
          <a:xfrm>
            <a:off x="698499" y="1584987"/>
            <a:ext cx="10736879" cy="3323987"/>
          </a:xfrm>
          <a:prstGeom prst="rect">
            <a:avLst/>
          </a:prstGeom>
        </p:spPr>
        <p:txBody>
          <a:bodyPr wrap="square" lIns="0" tIns="0" rIns="0" bIns="0" anchor="t">
            <a:spAutoFit/>
          </a:bodyPr>
          <a:lstStyle/>
          <a:p>
            <a:pPr marL="365760" indent="-365760">
              <a:lnSpc>
                <a:spcPct val="100000"/>
              </a:lnSpc>
              <a:buSzPct val="135000"/>
              <a:buBlip>
                <a:blip r:embed="rId3"/>
              </a:buBlip>
              <a:defRPr sz="2000">
                <a:solidFill>
                  <a:srgbClr val="000000"/>
                </a:solidFill>
              </a:defRPr>
            </a:pPr>
            <a:r>
              <a:rPr lang="en-GB" sz="2400"/>
              <a:t>Project aims to engage school students from disadvantaged areas with STFC activities.</a:t>
            </a:r>
          </a:p>
          <a:p>
            <a:pPr marL="365760" indent="-365760">
              <a:lnSpc>
                <a:spcPct val="100000"/>
              </a:lnSpc>
              <a:buSzPct val="135000"/>
              <a:buBlip>
                <a:blip r:embed="rId3"/>
              </a:buBlip>
              <a:defRPr sz="2000">
                <a:solidFill>
                  <a:srgbClr val="000000"/>
                </a:solidFill>
              </a:defRPr>
            </a:pPr>
            <a:r>
              <a:rPr lang="en-GB" sz="2400"/>
              <a:t>Through a series of outreach cocreation activities school students will how mathematics applies to space travel.</a:t>
            </a:r>
          </a:p>
          <a:p>
            <a:pPr marL="365760" indent="-365760">
              <a:lnSpc>
                <a:spcPct val="100000"/>
              </a:lnSpc>
              <a:buSzPct val="135000"/>
              <a:buBlip>
                <a:blip r:embed="rId3"/>
              </a:buBlip>
              <a:defRPr sz="2000">
                <a:solidFill>
                  <a:srgbClr val="000000"/>
                </a:solidFill>
              </a:defRPr>
            </a:pPr>
            <a:r>
              <a:rPr lang="en-GB" sz="2400"/>
              <a:t>The end product will be an inactive game in which school students can:</a:t>
            </a:r>
          </a:p>
          <a:p>
            <a:pPr marL="851535" lvl="1" indent="-365760">
              <a:lnSpc>
                <a:spcPct val="100000"/>
              </a:lnSpc>
              <a:buSzPct val="135000"/>
              <a:buBlip>
                <a:blip r:embed="rId3"/>
              </a:buBlip>
              <a:defRPr sz="2000">
                <a:solidFill>
                  <a:srgbClr val="000000"/>
                </a:solidFill>
              </a:defRPr>
            </a:pPr>
            <a:r>
              <a:rPr lang="en-GB" sz="2400"/>
              <a:t>Design their own planet</a:t>
            </a:r>
          </a:p>
          <a:p>
            <a:pPr marL="851535" lvl="1" indent="-365760">
              <a:lnSpc>
                <a:spcPct val="100000"/>
              </a:lnSpc>
              <a:buSzPct val="135000"/>
              <a:buBlip>
                <a:blip r:embed="rId3"/>
              </a:buBlip>
              <a:defRPr sz="2000">
                <a:solidFill>
                  <a:srgbClr val="000000"/>
                </a:solidFill>
              </a:defRPr>
            </a:pPr>
            <a:r>
              <a:rPr lang="en-GB" sz="2400"/>
              <a:t>Add their planet to their school/year/class solar system</a:t>
            </a:r>
          </a:p>
          <a:p>
            <a:pPr marL="851535" lvl="1" indent="-365760">
              <a:lnSpc>
                <a:spcPct val="100000"/>
              </a:lnSpc>
              <a:buSzPct val="135000"/>
              <a:buBlip>
                <a:blip r:embed="rId3"/>
              </a:buBlip>
              <a:defRPr sz="2000">
                <a:solidFill>
                  <a:srgbClr val="000000"/>
                </a:solidFill>
              </a:defRPr>
            </a:pPr>
            <a:r>
              <a:rPr lang="en-GB" sz="2400"/>
              <a:t>Explore this universe to see planets from other school students</a:t>
            </a:r>
          </a:p>
          <a:p>
            <a:pPr marL="851535" lvl="1" indent="-365760">
              <a:lnSpc>
                <a:spcPct val="100000"/>
              </a:lnSpc>
              <a:buSzPct val="135000"/>
              <a:buBlip>
                <a:blip r:embed="rId3"/>
              </a:buBlip>
              <a:defRPr sz="2000">
                <a:solidFill>
                  <a:srgbClr val="000000"/>
                </a:solidFill>
              </a:defRPr>
            </a:pPr>
            <a:r>
              <a:rPr lang="en-GB" sz="2400"/>
              <a:t>Use this as a platform to share ideas with friends </a:t>
            </a:r>
          </a:p>
        </p:txBody>
      </p:sp>
      <p:sp>
        <p:nvSpPr>
          <p:cNvPr id="3" name="Text Placeholder 2">
            <a:extLst>
              <a:ext uri="{FF2B5EF4-FFF2-40B4-BE49-F238E27FC236}">
                <a16:creationId xmlns:a16="http://schemas.microsoft.com/office/drawing/2014/main" id="{F769590A-5708-4269-E629-48646801E37C}"/>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348800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2000 + 1: a Space Maths odyssey</a:t>
            </a:r>
            <a:endParaRPr sz="3600">
              <a:solidFill>
                <a:srgbClr val="2E2452"/>
              </a:solidFill>
            </a:endParaRPr>
          </a:p>
        </p:txBody>
      </p:sp>
      <p:sp>
        <p:nvSpPr>
          <p:cNvPr id="397" name="TextBox 6"/>
          <p:cNvSpPr txBox="1">
            <a:spLocks noGrp="1"/>
          </p:cNvSpPr>
          <p:nvPr>
            <p:ph type="body" idx="22"/>
          </p:nvPr>
        </p:nvSpPr>
        <p:spPr>
          <a:xfrm>
            <a:off x="698499" y="1584987"/>
            <a:ext cx="10736879" cy="5170646"/>
          </a:xfrm>
          <a:prstGeom prst="rect">
            <a:avLst/>
          </a:prstGeom>
        </p:spPr>
        <p:txBody>
          <a:bodyPr wrap="square" lIns="0" tIns="0" rIns="0" bIns="0" anchor="t">
            <a:spAutoFit/>
          </a:bodyPr>
          <a:lstStyle/>
          <a:p>
            <a:pPr marL="365760" indent="-365760">
              <a:lnSpc>
                <a:spcPct val="100000"/>
              </a:lnSpc>
              <a:buSzPct val="135000"/>
              <a:buBlip>
                <a:blip r:embed="rId3"/>
              </a:buBlip>
              <a:defRPr sz="2000">
                <a:solidFill>
                  <a:srgbClr val="000000"/>
                </a:solidFill>
              </a:defRPr>
            </a:pPr>
            <a:r>
              <a:rPr lang="en-GB" sz="2400"/>
              <a:t>Our own students will work as Mathematics Ambassadors engaging school students and the public in these activities.</a:t>
            </a:r>
          </a:p>
          <a:p>
            <a:pPr marL="365760" indent="-365760">
              <a:lnSpc>
                <a:spcPct val="100000"/>
              </a:lnSpc>
              <a:buSzPct val="135000"/>
              <a:buBlip>
                <a:blip r:embed="rId3"/>
              </a:buBlip>
              <a:defRPr sz="2000">
                <a:solidFill>
                  <a:srgbClr val="000000"/>
                </a:solidFill>
              </a:defRPr>
            </a:pPr>
            <a:r>
              <a:rPr lang="en-GB" sz="2400"/>
              <a:t>The goal for our student is to enhance our own student’s communication abilities and social capitol through these outreach events.</a:t>
            </a:r>
          </a:p>
          <a:p>
            <a:pPr marL="365760" indent="-365760">
              <a:lnSpc>
                <a:spcPct val="100000"/>
              </a:lnSpc>
              <a:buSzPct val="135000"/>
              <a:buBlip>
                <a:blip r:embed="rId3"/>
              </a:buBlip>
              <a:defRPr sz="2000">
                <a:solidFill>
                  <a:srgbClr val="000000"/>
                </a:solidFill>
              </a:defRPr>
            </a:pPr>
            <a:r>
              <a:rPr lang="en-GB" sz="2400"/>
              <a:t>To date students have:</a:t>
            </a:r>
          </a:p>
          <a:p>
            <a:pPr marL="851535" lvl="1" indent="-365760">
              <a:lnSpc>
                <a:spcPct val="100000"/>
              </a:lnSpc>
              <a:buSzPct val="135000"/>
              <a:buBlip>
                <a:blip r:embed="rId3"/>
              </a:buBlip>
              <a:defRPr sz="2000">
                <a:solidFill>
                  <a:srgbClr val="000000"/>
                </a:solidFill>
              </a:defRPr>
            </a:pPr>
            <a:r>
              <a:rPr lang="en-GB" sz="2400"/>
              <a:t> worked at MDX STEM Festival and engaged school students in creative activities like imaginative planetary design and relate them to concepts such as orbits.</a:t>
            </a:r>
          </a:p>
          <a:p>
            <a:pPr marL="365760" indent="-365760">
              <a:lnSpc>
                <a:spcPct val="100000"/>
              </a:lnSpc>
              <a:buSzPct val="135000"/>
              <a:buBlip>
                <a:blip r:embed="rId3"/>
              </a:buBlip>
              <a:defRPr sz="2000">
                <a:solidFill>
                  <a:srgbClr val="000000"/>
                </a:solidFill>
              </a:defRPr>
            </a:pPr>
            <a:r>
              <a:rPr lang="en-GB" sz="2400"/>
              <a:t>Next steps:</a:t>
            </a:r>
          </a:p>
          <a:p>
            <a:pPr marL="851535" lvl="1" indent="-365760">
              <a:lnSpc>
                <a:spcPct val="100000"/>
              </a:lnSpc>
              <a:buSzPct val="135000"/>
              <a:buBlip>
                <a:blip r:embed="rId3"/>
              </a:buBlip>
              <a:defRPr sz="2000">
                <a:solidFill>
                  <a:srgbClr val="000000"/>
                </a:solidFill>
              </a:defRPr>
            </a:pPr>
            <a:r>
              <a:rPr lang="en-GB" sz="2400"/>
              <a:t>Students to visit STFC funded facilities to learn more about their work</a:t>
            </a:r>
          </a:p>
          <a:p>
            <a:pPr marL="851535" lvl="1" indent="-365760">
              <a:lnSpc>
                <a:spcPct val="100000"/>
              </a:lnSpc>
              <a:buSzPct val="135000"/>
              <a:buBlip>
                <a:blip r:embed="rId3"/>
              </a:buBlip>
              <a:defRPr sz="2000">
                <a:solidFill>
                  <a:srgbClr val="000000"/>
                </a:solidFill>
              </a:defRPr>
            </a:pPr>
            <a:r>
              <a:rPr lang="en-GB" sz="2400"/>
              <a:t>Arrange school visits to work with school students on this cocreate activities </a:t>
            </a:r>
          </a:p>
          <a:p>
            <a:pPr marL="365760" indent="-365760">
              <a:lnSpc>
                <a:spcPct val="100000"/>
              </a:lnSpc>
              <a:buSzPct val="135000"/>
              <a:buBlip>
                <a:blip r:embed="rId3"/>
              </a:buBlip>
              <a:defRPr sz="2000">
                <a:solidFill>
                  <a:srgbClr val="000000"/>
                </a:solidFill>
              </a:defRPr>
            </a:pPr>
            <a:endParaRPr lang="en-GB" sz="2400"/>
          </a:p>
          <a:p>
            <a:pPr marL="365760" indent="-365760">
              <a:lnSpc>
                <a:spcPct val="100000"/>
              </a:lnSpc>
              <a:buSzPct val="135000"/>
              <a:buBlip>
                <a:blip r:embed="rId3"/>
              </a:buBlip>
              <a:defRPr sz="2000">
                <a:solidFill>
                  <a:srgbClr val="000000"/>
                </a:solidFill>
              </a:defRPr>
            </a:pPr>
            <a:endParaRPr lang="en-GB" sz="2400"/>
          </a:p>
        </p:txBody>
      </p:sp>
      <p:sp>
        <p:nvSpPr>
          <p:cNvPr id="3" name="Text Placeholder 2">
            <a:extLst>
              <a:ext uri="{FF2B5EF4-FFF2-40B4-BE49-F238E27FC236}">
                <a16:creationId xmlns:a16="http://schemas.microsoft.com/office/drawing/2014/main" id="{F769590A-5708-4269-E629-48646801E37C}"/>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33435775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What the literature says</a:t>
            </a:r>
            <a:endParaRPr sz="3600">
              <a:solidFill>
                <a:srgbClr val="2E2452"/>
              </a:solidFill>
            </a:endParaRPr>
          </a:p>
        </p:txBody>
      </p:sp>
      <p:sp>
        <p:nvSpPr>
          <p:cNvPr id="397" name="TextBox 6"/>
          <p:cNvSpPr txBox="1">
            <a:spLocks noGrp="1"/>
          </p:cNvSpPr>
          <p:nvPr>
            <p:ph type="body" idx="22"/>
          </p:nvPr>
        </p:nvSpPr>
        <p:spPr>
          <a:xfrm>
            <a:off x="698499" y="1584987"/>
            <a:ext cx="10736879" cy="3323987"/>
          </a:xfrm>
          <a:prstGeom prst="rect">
            <a:avLst/>
          </a:prstGeom>
        </p:spPr>
        <p:txBody>
          <a:bodyPr wrap="square" lIns="0" tIns="0" rIns="0" bIns="0" anchor="t">
            <a:spAutoFit/>
          </a:bodyPr>
          <a:lstStyle/>
          <a:p>
            <a:pPr marL="365760" indent="-365760">
              <a:lnSpc>
                <a:spcPct val="100000"/>
              </a:lnSpc>
              <a:buSzPct val="135000"/>
              <a:buBlip>
                <a:blip r:embed="rId3"/>
              </a:buBlip>
              <a:defRPr sz="2000">
                <a:solidFill>
                  <a:srgbClr val="000000"/>
                </a:solidFill>
              </a:defRPr>
            </a:pPr>
            <a:endParaRPr lang="en-GB" sz="2400"/>
          </a:p>
          <a:p>
            <a:pPr marL="365760" indent="-365760">
              <a:lnSpc>
                <a:spcPct val="100000"/>
              </a:lnSpc>
              <a:buSzPct val="135000"/>
              <a:buBlip>
                <a:blip r:embed="rId3"/>
              </a:buBlip>
              <a:defRPr sz="2000">
                <a:solidFill>
                  <a:srgbClr val="000000"/>
                </a:solidFill>
              </a:defRPr>
            </a:pPr>
            <a:r>
              <a:rPr lang="en-GB" sz="2400"/>
              <a:t>At university, teaching is focused too narrowly on exam preparation. Students need more experiences where they convey to others their mathematical thinking. (</a:t>
            </a:r>
            <a:r>
              <a:rPr lang="en-GB" sz="2400" err="1"/>
              <a:t>Borovik</a:t>
            </a:r>
            <a:r>
              <a:rPr lang="en-GB" sz="2400"/>
              <a:t> and Gardiner, 2007 and French et al., 2023).</a:t>
            </a:r>
          </a:p>
          <a:p>
            <a:pPr marL="365760" indent="-365760">
              <a:lnSpc>
                <a:spcPct val="100000"/>
              </a:lnSpc>
              <a:buSzPct val="135000"/>
              <a:buBlip>
                <a:blip r:embed="rId3"/>
              </a:buBlip>
              <a:defRPr sz="2000">
                <a:solidFill>
                  <a:srgbClr val="000000"/>
                </a:solidFill>
              </a:defRPr>
            </a:pPr>
            <a:r>
              <a:rPr lang="en-GB" sz="2400"/>
              <a:t>Through these engagement activities students become more confident in class (</a:t>
            </a:r>
            <a:r>
              <a:rPr lang="en-GB" sz="2400" err="1"/>
              <a:t>Megeney</a:t>
            </a:r>
            <a:r>
              <a:rPr lang="en-GB" sz="2400"/>
              <a:t>, 2015).</a:t>
            </a:r>
          </a:p>
          <a:p>
            <a:pPr marL="365760" indent="-365760">
              <a:lnSpc>
                <a:spcPct val="100000"/>
              </a:lnSpc>
              <a:buSzPct val="135000"/>
              <a:buBlip>
                <a:blip r:embed="rId3"/>
              </a:buBlip>
              <a:defRPr sz="2000">
                <a:solidFill>
                  <a:srgbClr val="000000"/>
                </a:solidFill>
              </a:defRPr>
            </a:pPr>
            <a:r>
              <a:rPr lang="en-GB" sz="2400"/>
              <a:t>Problem-solving and communication are important parts of active learning in mathematics (Crawford, 1996).</a:t>
            </a:r>
          </a:p>
          <a:p>
            <a:pPr marL="365760" indent="-365760">
              <a:lnSpc>
                <a:spcPct val="100000"/>
              </a:lnSpc>
              <a:buSzPct val="135000"/>
              <a:buBlip>
                <a:blip r:embed="rId3"/>
              </a:buBlip>
              <a:defRPr sz="2000">
                <a:solidFill>
                  <a:srgbClr val="000000"/>
                </a:solidFill>
              </a:defRPr>
            </a:pPr>
            <a:endParaRPr lang="en-GB" sz="2400"/>
          </a:p>
        </p:txBody>
      </p:sp>
      <p:sp>
        <p:nvSpPr>
          <p:cNvPr id="3" name="Text Placeholder 2">
            <a:extLst>
              <a:ext uri="{FF2B5EF4-FFF2-40B4-BE49-F238E27FC236}">
                <a16:creationId xmlns:a16="http://schemas.microsoft.com/office/drawing/2014/main" id="{A84D52EB-4349-672D-508F-DC75FDE6732E}"/>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12160347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EC3D-438F-0B9B-C93E-B608E490D318}"/>
              </a:ext>
            </a:extLst>
          </p:cNvPr>
          <p:cNvSpPr>
            <a:spLocks noGrp="1"/>
          </p:cNvSpPr>
          <p:nvPr>
            <p:ph type="title"/>
          </p:nvPr>
        </p:nvSpPr>
        <p:spPr/>
        <p:txBody>
          <a:bodyPr/>
          <a:lstStyle/>
          <a:p>
            <a:r>
              <a:rPr lang="en-US">
                <a:solidFill>
                  <a:srgbClr val="2E2452"/>
                </a:solidFill>
              </a:rPr>
              <a:t>Summary</a:t>
            </a:r>
          </a:p>
        </p:txBody>
      </p:sp>
      <p:sp>
        <p:nvSpPr>
          <p:cNvPr id="3" name="Text Placeholder 2">
            <a:extLst>
              <a:ext uri="{FF2B5EF4-FFF2-40B4-BE49-F238E27FC236}">
                <a16:creationId xmlns:a16="http://schemas.microsoft.com/office/drawing/2014/main" id="{6EDE7CE3-9796-3983-EE4B-BC923EC9FDAE}"/>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A9058635-BCAF-2491-B4FA-5BAC0D753E29}"/>
              </a:ext>
            </a:extLst>
          </p:cNvPr>
          <p:cNvSpPr>
            <a:spLocks noGrp="1"/>
          </p:cNvSpPr>
          <p:nvPr>
            <p:ph type="body" sz="half" idx="22"/>
          </p:nvPr>
        </p:nvSpPr>
        <p:spPr>
          <a:xfrm>
            <a:off x="698500" y="1584987"/>
            <a:ext cx="9528175" cy="3077766"/>
          </a:xfrm>
        </p:spPr>
        <p:txBody>
          <a:bodyPr/>
          <a:lstStyle/>
          <a:p>
            <a:pPr marL="365760" indent="-365760">
              <a:lnSpc>
                <a:spcPct val="100000"/>
              </a:lnSpc>
              <a:buSzPct val="135000"/>
              <a:buBlip>
                <a:blip r:embed="rId3"/>
              </a:buBlip>
              <a:defRPr sz="2000">
                <a:solidFill>
                  <a:srgbClr val="000000"/>
                </a:solidFill>
              </a:defRPr>
            </a:pPr>
            <a:r>
              <a:rPr lang="en-GB" sz="2000"/>
              <a:t>Communication is an important employability skill that maths graduate often lack.</a:t>
            </a:r>
          </a:p>
          <a:p>
            <a:pPr marL="365760" indent="-365760">
              <a:lnSpc>
                <a:spcPct val="100000"/>
              </a:lnSpc>
              <a:buSzPct val="135000"/>
              <a:buBlip>
                <a:blip r:embed="rId3"/>
              </a:buBlip>
              <a:defRPr sz="2000">
                <a:solidFill>
                  <a:srgbClr val="000000"/>
                </a:solidFill>
              </a:defRPr>
            </a:pPr>
            <a:r>
              <a:rPr lang="en-GB" sz="2000"/>
              <a:t>Our programmes have been designed to include communication skills and opportunities for outreach participation.</a:t>
            </a:r>
          </a:p>
          <a:p>
            <a:pPr marL="365760" indent="-365760">
              <a:lnSpc>
                <a:spcPct val="100000"/>
              </a:lnSpc>
              <a:buSzPct val="135000"/>
              <a:buBlip>
                <a:blip r:embed="rId3"/>
              </a:buBlip>
              <a:defRPr sz="2000">
                <a:solidFill>
                  <a:srgbClr val="000000"/>
                </a:solidFill>
              </a:defRPr>
            </a:pPr>
            <a:r>
              <a:rPr lang="en-GB" sz="2000"/>
              <a:t>When students have reflected on these skills and found them to be:</a:t>
            </a:r>
          </a:p>
          <a:p>
            <a:pPr marL="851535" lvl="1" indent="-365760">
              <a:lnSpc>
                <a:spcPct val="100000"/>
              </a:lnSpc>
              <a:buSzPct val="135000"/>
              <a:buBlip>
                <a:blip r:embed="rId3"/>
              </a:buBlip>
              <a:defRPr sz="2000">
                <a:solidFill>
                  <a:srgbClr val="000000"/>
                </a:solidFill>
              </a:defRPr>
            </a:pPr>
            <a:r>
              <a:rPr lang="en-GB" sz="2000"/>
              <a:t>Positive for their confidence in mathematics</a:t>
            </a:r>
          </a:p>
          <a:p>
            <a:pPr marL="851535" lvl="1" indent="-365760">
              <a:lnSpc>
                <a:spcPct val="100000"/>
              </a:lnSpc>
              <a:buSzPct val="135000"/>
              <a:buBlip>
                <a:blip r:embed="rId3"/>
              </a:buBlip>
              <a:defRPr sz="2000">
                <a:solidFill>
                  <a:srgbClr val="000000"/>
                </a:solidFill>
              </a:defRPr>
            </a:pPr>
            <a:r>
              <a:rPr lang="en-GB" sz="2000"/>
              <a:t>Positive for their career preparation</a:t>
            </a:r>
          </a:p>
          <a:p>
            <a:pPr marL="851535" lvl="1" indent="-365760">
              <a:lnSpc>
                <a:spcPct val="100000"/>
              </a:lnSpc>
              <a:buSzPct val="135000"/>
              <a:buBlip>
                <a:blip r:embed="rId3"/>
              </a:buBlip>
              <a:defRPr sz="2000">
                <a:solidFill>
                  <a:srgbClr val="000000"/>
                </a:solidFill>
              </a:defRPr>
            </a:pPr>
            <a:r>
              <a:rPr lang="en-GB" sz="2000"/>
              <a:t>Important parts off mathematics</a:t>
            </a:r>
          </a:p>
          <a:p>
            <a:pPr marL="851535" lvl="1" indent="-365760">
              <a:lnSpc>
                <a:spcPct val="100000"/>
              </a:lnSpc>
              <a:buSzPct val="135000"/>
              <a:buBlip>
                <a:blip r:embed="rId3"/>
              </a:buBlip>
              <a:defRPr sz="2000">
                <a:solidFill>
                  <a:srgbClr val="000000"/>
                </a:solidFill>
              </a:defRPr>
            </a:pPr>
            <a:r>
              <a:rPr lang="en-GB" sz="2000"/>
              <a:t>While generally not have a negative impact on anxiety.</a:t>
            </a:r>
          </a:p>
          <a:p>
            <a:pPr marL="365760" indent="-365760">
              <a:lnSpc>
                <a:spcPct val="100000"/>
              </a:lnSpc>
              <a:buSzPct val="135000"/>
              <a:buBlip>
                <a:blip r:embed="rId3"/>
              </a:buBlip>
              <a:defRPr sz="2000">
                <a:solidFill>
                  <a:srgbClr val="000000"/>
                </a:solidFill>
              </a:defRPr>
            </a:pPr>
            <a:r>
              <a:rPr lang="en-GB" sz="2000"/>
              <a:t>Moving forward we are making student communication and outreach the cornerstone of our STFC funded project. </a:t>
            </a:r>
            <a:endParaRPr lang="en-US"/>
          </a:p>
        </p:txBody>
      </p:sp>
    </p:spTree>
    <p:extLst>
      <p:ext uri="{BB962C8B-B14F-4D97-AF65-F5344CB8AC3E}">
        <p14:creationId xmlns:p14="http://schemas.microsoft.com/office/powerpoint/2010/main" val="39821319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divider page title  goes here"/>
          <p:cNvSpPr txBox="1">
            <a:spLocks noGrp="1"/>
          </p:cNvSpPr>
          <p:nvPr>
            <p:ph type="title"/>
          </p:nvPr>
        </p:nvSpPr>
        <p:spPr>
          <a:xfrm>
            <a:off x="698500" y="439817"/>
            <a:ext cx="4038032" cy="1325564"/>
          </a:xfrm>
          <a:prstGeom prst="rect">
            <a:avLst/>
          </a:prstGeom>
        </p:spPr>
        <p:txBody>
          <a:bodyPr>
            <a:normAutofit/>
          </a:bodyPr>
          <a:lstStyle/>
          <a:p>
            <a:r>
              <a:rPr lang="en-GB" sz="4000"/>
              <a:t>Questions?</a:t>
            </a:r>
          </a:p>
        </p:txBody>
      </p:sp>
      <p:sp>
        <p:nvSpPr>
          <p:cNvPr id="3" name="TextBox 2"/>
          <p:cNvSpPr txBox="1"/>
          <p:nvPr/>
        </p:nvSpPr>
        <p:spPr>
          <a:xfrm>
            <a:off x="515893" y="2405663"/>
            <a:ext cx="11493500" cy="2888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50000"/>
              </a:lnSpc>
            </a:pPr>
            <a:r>
              <a:rPr lang="en-GB" sz="2000">
                <a:solidFill>
                  <a:schemeClr val="bg1"/>
                </a:solidFill>
              </a:rPr>
              <a:t>Dr Brendan Masterson		</a:t>
            </a:r>
            <a:r>
              <a:rPr lang="en-GB" sz="2000">
                <a:solidFill>
                  <a:schemeClr val="bg1"/>
                </a:solidFill>
                <a:hlinkClick r:id="rId3">
                  <a:extLst>
                    <a:ext uri="{A12FA001-AC4F-418D-AE19-62706E023703}">
                      <ahyp:hlinkClr xmlns:ahyp="http://schemas.microsoft.com/office/drawing/2018/hyperlinkcolor" val="tx"/>
                    </a:ext>
                  </a:extLst>
                </a:hlinkClick>
              </a:rPr>
              <a:t>b.masterson@mdx.ac.uk</a:t>
            </a:r>
            <a:r>
              <a:rPr lang="en-GB" sz="2000">
                <a:solidFill>
                  <a:schemeClr val="bg1"/>
                </a:solidFill>
              </a:rPr>
              <a:t>		@BrendanMasters4</a:t>
            </a:r>
          </a:p>
          <a:p>
            <a:pPr>
              <a:lnSpc>
                <a:spcPct val="150000"/>
              </a:lnSpc>
            </a:pPr>
            <a:r>
              <a:rPr lang="en-GB" sz="2000">
                <a:solidFill>
                  <a:schemeClr val="bg1"/>
                </a:solidFill>
              </a:rPr>
              <a:t>Dr Alison </a:t>
            </a:r>
            <a:r>
              <a:rPr lang="en-GB" sz="2000" err="1">
                <a:solidFill>
                  <a:schemeClr val="bg1"/>
                </a:solidFill>
              </a:rPr>
              <a:t>Megeney</a:t>
            </a:r>
            <a:r>
              <a:rPr lang="en-GB" sz="2000">
                <a:solidFill>
                  <a:schemeClr val="bg1"/>
                </a:solidFill>
              </a:rPr>
              <a:t> 		</a:t>
            </a:r>
            <a:r>
              <a:rPr lang="en-GB" sz="2000">
                <a:solidFill>
                  <a:schemeClr val="bg1"/>
                </a:solidFill>
                <a:hlinkClick r:id="rId4">
                  <a:extLst>
                    <a:ext uri="{A12FA001-AC4F-418D-AE19-62706E023703}">
                      <ahyp:hlinkClr xmlns:ahyp="http://schemas.microsoft.com/office/drawing/2018/hyperlinkcolor" val="tx"/>
                    </a:ext>
                  </a:extLst>
                </a:hlinkClick>
              </a:rPr>
              <a:t>a.megeney@mdx.ac.uk</a:t>
            </a:r>
            <a:r>
              <a:rPr lang="en-GB" sz="2000">
                <a:solidFill>
                  <a:schemeClr val="bg1"/>
                </a:solidFill>
              </a:rPr>
              <a:t> 			@DrAliMegs</a:t>
            </a:r>
          </a:p>
          <a:p>
            <a:pPr>
              <a:lnSpc>
                <a:spcPct val="150000"/>
              </a:lnSpc>
            </a:pPr>
            <a:r>
              <a:rPr lang="en-GB" sz="2000">
                <a:solidFill>
                  <a:schemeClr val="bg1"/>
                </a:solidFill>
              </a:rPr>
              <a:t>Dr Matthew Jones 		</a:t>
            </a:r>
            <a:r>
              <a:rPr lang="en-GB" sz="2000">
                <a:solidFill>
                  <a:schemeClr val="bg1"/>
                </a:solidFill>
                <a:hlinkClick r:id="rId5">
                  <a:extLst>
                    <a:ext uri="{A12FA001-AC4F-418D-AE19-62706E023703}">
                      <ahyp:hlinkClr xmlns:ahyp="http://schemas.microsoft.com/office/drawing/2018/hyperlinkcolor" val="tx"/>
                    </a:ext>
                  </a:extLst>
                </a:hlinkClick>
              </a:rPr>
              <a:t>matthew.m.jones@ucl.ac.uk</a:t>
            </a:r>
            <a:r>
              <a:rPr lang="en-GB" sz="2000">
                <a:solidFill>
                  <a:schemeClr val="bg1"/>
                </a:solidFill>
              </a:rPr>
              <a:t> 		@doc_jones1</a:t>
            </a:r>
          </a:p>
          <a:p>
            <a:pPr>
              <a:lnSpc>
                <a:spcPct val="150000"/>
              </a:lnSpc>
            </a:pPr>
            <a:r>
              <a:rPr lang="en-GB" sz="2000">
                <a:solidFill>
                  <a:schemeClr val="bg1"/>
                </a:solidFill>
              </a:rPr>
              <a:t>Dr Snezana Lawrence 		</a:t>
            </a:r>
            <a:r>
              <a:rPr lang="en-GB" sz="2000">
                <a:solidFill>
                  <a:schemeClr val="bg1"/>
                </a:solidFill>
                <a:latin typeface="Segoe UI"/>
                <a:cs typeface="Segoe UI"/>
                <a:hlinkClick r:id="rId6">
                  <a:extLst>
                    <a:ext uri="{A12FA001-AC4F-418D-AE19-62706E023703}">
                      <ahyp:hlinkClr xmlns:ahyp="http://schemas.microsoft.com/office/drawing/2018/hyperlinkcolor" val="tx"/>
                    </a:ext>
                  </a:extLst>
                </a:hlinkClick>
              </a:rPr>
              <a:t>s.lawrence@mdx.ac.uk</a:t>
            </a:r>
            <a:r>
              <a:rPr lang="en-GB" sz="2000">
                <a:solidFill>
                  <a:schemeClr val="bg1"/>
                </a:solidFill>
              </a:rPr>
              <a:t> 			@snezanalawrence</a:t>
            </a:r>
          </a:p>
          <a:p>
            <a:pPr>
              <a:lnSpc>
                <a:spcPct val="150000"/>
              </a:lnSpc>
            </a:pPr>
            <a:r>
              <a:rPr lang="en-GB" sz="2000">
                <a:solidFill>
                  <a:schemeClr val="bg1"/>
                </a:solidFill>
              </a:rPr>
              <a:t>Dr Nick Sharples 		</a:t>
            </a:r>
            <a:r>
              <a:rPr lang="en-GB" sz="2000">
                <a:solidFill>
                  <a:schemeClr val="bg1"/>
                </a:solidFill>
                <a:hlinkClick r:id="rId7">
                  <a:extLst>
                    <a:ext uri="{A12FA001-AC4F-418D-AE19-62706E023703}">
                      <ahyp:hlinkClr xmlns:ahyp="http://schemas.microsoft.com/office/drawing/2018/hyperlinkcolor" val="tx"/>
                    </a:ext>
                  </a:extLst>
                </a:hlinkClick>
              </a:rPr>
              <a:t>n.sharples@mdx.ac.uk</a:t>
            </a:r>
            <a:r>
              <a:rPr lang="en-GB" sz="2000">
                <a:solidFill>
                  <a:schemeClr val="bg1"/>
                </a:solidFill>
              </a:rPr>
              <a:t> 			@nick_sharples</a:t>
            </a:r>
          </a:p>
          <a:p>
            <a:pPr>
              <a:lnSpc>
                <a:spcPct val="150000"/>
              </a:lnSpc>
            </a:pPr>
            <a:r>
              <a:rPr lang="en-GB" sz="2000">
                <a:solidFill>
                  <a:schemeClr val="bg1"/>
                </a:solidFill>
              </a:rPr>
              <a:t>Dr Zainab Kazim Ali                    </a:t>
            </a:r>
            <a:r>
              <a:rPr lang="en-GB" sz="2000">
                <a:solidFill>
                  <a:schemeClr val="bg1"/>
                </a:solidFill>
                <a:hlinkClick r:id="rId8">
                  <a:extLst>
                    <a:ext uri="{A12FA001-AC4F-418D-AE19-62706E023703}">
                      <ahyp:hlinkClr xmlns:ahyp="http://schemas.microsoft.com/office/drawing/2018/hyperlinkcolor" val="tx"/>
                    </a:ext>
                  </a:extLst>
                </a:hlinkClick>
              </a:rPr>
              <a:t>z.kazim@mdx.ac.uk</a:t>
            </a:r>
            <a:r>
              <a:rPr lang="en-GB" sz="2000">
                <a:solidFill>
                  <a:schemeClr val="bg1"/>
                </a:solidFill>
              </a:rPr>
              <a:t> </a:t>
            </a:r>
          </a:p>
        </p:txBody>
      </p:sp>
      <p:sp>
        <p:nvSpPr>
          <p:cNvPr id="7" name="Text Placeholder 3">
            <a:extLst>
              <a:ext uri="{FF2B5EF4-FFF2-40B4-BE49-F238E27FC236}">
                <a16:creationId xmlns:a16="http://schemas.microsoft.com/office/drawing/2014/main" id="{69C368B5-FFA5-D6D2-8C50-BBB73F07AB9B}"/>
              </a:ext>
            </a:extLst>
          </p:cNvPr>
          <p:cNvSpPr txBox="1">
            <a:spLocks/>
          </p:cNvSpPr>
          <p:nvPr/>
        </p:nvSpPr>
        <p:spPr>
          <a:xfrm>
            <a:off x="515893" y="1864733"/>
            <a:ext cx="3754147" cy="369332"/>
          </a:xfrm>
          <a:prstGeom prst="rect">
            <a:avLst/>
          </a:prstGeom>
        </p:spPr>
        <p:txBody>
          <a:bodyPr wrap="square" lIns="0" tIns="0" rIns="0" bIns="0" anchor="t">
            <a:spAutoFit/>
          </a:bodyPr>
          <a:lstStyle>
            <a:lvl1pPr marL="171450" marR="0" indent="-17145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1pPr>
            <a:lvl2pPr marL="657225" marR="0" indent="-200025"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2pPr>
            <a:lvl3pPr marL="1154430" marR="0" indent="-24003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3pPr>
            <a:lvl4pPr marL="1638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4pPr>
            <a:lvl5pPr marL="20955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5pPr>
            <a:lvl6pPr marL="25527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6pPr>
            <a:lvl7pPr marL="30099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7pPr>
            <a:lvl8pPr marL="34671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8pPr>
            <a:lvl9pPr marL="3924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9pPr>
          </a:lstStyle>
          <a:p>
            <a:pPr marL="0" indent="0" hangingPunct="1">
              <a:lnSpc>
                <a:spcPct val="100000"/>
              </a:lnSpc>
              <a:buNone/>
            </a:pPr>
            <a:r>
              <a:rPr lang="en-GB" sz="2400">
                <a:solidFill>
                  <a:schemeClr val="bg1"/>
                </a:solidFill>
              </a:rPr>
              <a:t>MESH Research Group</a:t>
            </a:r>
          </a:p>
        </p:txBody>
      </p:sp>
      <p:pic>
        <p:nvPicPr>
          <p:cNvPr id="2" name="Picture 1">
            <a:extLst>
              <a:ext uri="{FF2B5EF4-FFF2-40B4-BE49-F238E27FC236}">
                <a16:creationId xmlns:a16="http://schemas.microsoft.com/office/drawing/2014/main" id="{1CDDC8D8-5FEA-4965-9400-E02572025A59}"/>
              </a:ext>
            </a:extLst>
          </p:cNvPr>
          <p:cNvPicPr>
            <a:picLocks noChangeAspect="1"/>
          </p:cNvPicPr>
          <p:nvPr/>
        </p:nvPicPr>
        <p:blipFill>
          <a:blip r:embed="rId9"/>
          <a:stretch>
            <a:fillRect/>
          </a:stretch>
        </p:blipFill>
        <p:spPr>
          <a:xfrm>
            <a:off x="9394973" y="319940"/>
            <a:ext cx="1205687" cy="1205687"/>
          </a:xfrm>
          <a:prstGeom prst="rect">
            <a:avLst/>
          </a:prstGeom>
        </p:spPr>
      </p:pic>
      <p:sp>
        <p:nvSpPr>
          <p:cNvPr id="6" name="Text Placeholder 3">
            <a:extLst>
              <a:ext uri="{FF2B5EF4-FFF2-40B4-BE49-F238E27FC236}">
                <a16:creationId xmlns:a16="http://schemas.microsoft.com/office/drawing/2014/main" id="{561D1A15-37A5-4B57-8370-E91DB200B632}"/>
              </a:ext>
            </a:extLst>
          </p:cNvPr>
          <p:cNvSpPr txBox="1">
            <a:spLocks/>
          </p:cNvSpPr>
          <p:nvPr/>
        </p:nvSpPr>
        <p:spPr>
          <a:xfrm>
            <a:off x="8715326" y="1580715"/>
            <a:ext cx="2564979" cy="369332"/>
          </a:xfrm>
          <a:prstGeom prst="rect">
            <a:avLst/>
          </a:prstGeom>
        </p:spPr>
        <p:txBody>
          <a:bodyPr wrap="square" lIns="0" tIns="0" rIns="0" bIns="0" anchor="t">
            <a:spAutoFit/>
          </a:bodyPr>
          <a:lstStyle>
            <a:lvl1pPr marL="171450" marR="0" indent="-17145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1pPr>
            <a:lvl2pPr marL="657225" marR="0" indent="-200025"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2pPr>
            <a:lvl3pPr marL="1154430" marR="0" indent="-24003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3pPr>
            <a:lvl4pPr marL="1638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4pPr>
            <a:lvl5pPr marL="20955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5pPr>
            <a:lvl6pPr marL="25527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6pPr>
            <a:lvl7pPr marL="30099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7pPr>
            <a:lvl8pPr marL="34671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8pPr>
            <a:lvl9pPr marL="3924300" marR="0" indent="-266700" algn="l" defTabSz="914400" rtl="0" latinLnBrk="0">
              <a:lnSpc>
                <a:spcPct val="80000"/>
              </a:lnSpc>
              <a:spcBef>
                <a:spcPts val="0"/>
              </a:spcBef>
              <a:spcAft>
                <a:spcPts val="0"/>
              </a:spcAft>
              <a:buClrTx/>
              <a:buSzPct val="100000"/>
              <a:buFont typeface="Arial"/>
              <a:buChar char="•"/>
              <a:tabLst/>
              <a:defRPr sz="2100" b="0" i="0" u="none" strike="noStrike" cap="none" spc="0" baseline="0">
                <a:solidFill>
                  <a:srgbClr val="FFFFFF"/>
                </a:solidFill>
                <a:uFillTx/>
                <a:latin typeface="Arial"/>
                <a:ea typeface="Arial"/>
                <a:cs typeface="Arial"/>
                <a:sym typeface="Arial"/>
              </a:defRPr>
            </a:lvl9pPr>
          </a:lstStyle>
          <a:p>
            <a:pPr marL="0" indent="0" hangingPunct="1">
              <a:lnSpc>
                <a:spcPct val="100000"/>
              </a:lnSpc>
              <a:buNone/>
            </a:pPr>
            <a:r>
              <a:rPr lang="en-GB" sz="2400">
                <a:solidFill>
                  <a:schemeClr val="bg1"/>
                </a:solidFill>
              </a:rPr>
              <a:t>meshresearch.org</a:t>
            </a:r>
          </a:p>
        </p:txBody>
      </p:sp>
    </p:spTree>
    <p:extLst>
      <p:ext uri="{BB962C8B-B14F-4D97-AF65-F5344CB8AC3E}">
        <p14:creationId xmlns:p14="http://schemas.microsoft.com/office/powerpoint/2010/main" val="83923013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2B4F-2361-6F61-EB5C-A41ACC97AB61}"/>
              </a:ext>
            </a:extLst>
          </p:cNvPr>
          <p:cNvSpPr>
            <a:spLocks noGrp="1"/>
          </p:cNvSpPr>
          <p:nvPr>
            <p:ph type="title"/>
          </p:nvPr>
        </p:nvSpPr>
        <p:spPr/>
        <p:txBody>
          <a:bodyPr/>
          <a:lstStyle/>
          <a:p>
            <a:r>
              <a:rPr lang="en-US">
                <a:solidFill>
                  <a:srgbClr val="2E2452"/>
                </a:solidFill>
              </a:rPr>
              <a:t>References</a:t>
            </a:r>
          </a:p>
        </p:txBody>
      </p:sp>
      <p:sp>
        <p:nvSpPr>
          <p:cNvPr id="3" name="Text Placeholder 2">
            <a:extLst>
              <a:ext uri="{FF2B5EF4-FFF2-40B4-BE49-F238E27FC236}">
                <a16:creationId xmlns:a16="http://schemas.microsoft.com/office/drawing/2014/main" id="{7D3577C7-B5C1-0D89-5BC2-13F6A75424C1}"/>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F81843E3-28F9-DE30-B05A-321D38B8807C}"/>
              </a:ext>
            </a:extLst>
          </p:cNvPr>
          <p:cNvSpPr>
            <a:spLocks noGrp="1"/>
          </p:cNvSpPr>
          <p:nvPr>
            <p:ph type="body" sz="half" idx="22"/>
          </p:nvPr>
        </p:nvSpPr>
        <p:spPr>
          <a:xfrm>
            <a:off x="698500" y="1584987"/>
            <a:ext cx="9528175" cy="4001095"/>
          </a:xfrm>
        </p:spPr>
        <p:txBody>
          <a:bodyPr/>
          <a:lstStyle/>
          <a:p>
            <a:pPr marL="365760" indent="-365760">
              <a:lnSpc>
                <a:spcPct val="100000"/>
              </a:lnSpc>
              <a:buSzPct val="135000"/>
              <a:buBlip>
                <a:blip r:embed="rId2"/>
              </a:buBlip>
              <a:defRPr sz="2000">
                <a:solidFill>
                  <a:srgbClr val="000000"/>
                </a:solidFill>
              </a:defRPr>
            </a:pPr>
            <a:r>
              <a:rPr lang="en-GB" sz="2000" err="1"/>
              <a:t>Megeney</a:t>
            </a:r>
            <a:r>
              <a:rPr lang="en-GB" sz="2000"/>
              <a:t>, A. (2016) </a:t>
            </a:r>
            <a:r>
              <a:rPr lang="en-GB" sz="2000" i="1"/>
              <a:t>Engaging with Mathematics: How mathematical art, robotics and other activities are used to engage students with university mathematics and employability skills,</a:t>
            </a:r>
            <a:r>
              <a:rPr lang="en-GB" sz="2000"/>
              <a:t> MSOR Connections, CETL-MSOR Conference 2015, pp 61-65.</a:t>
            </a:r>
            <a:endParaRPr lang="en-US" sz="2000"/>
          </a:p>
          <a:p>
            <a:pPr marL="365760" indent="-365760">
              <a:lnSpc>
                <a:spcPct val="100000"/>
              </a:lnSpc>
              <a:buSzPct val="135000"/>
              <a:buBlip>
                <a:blip r:embed="rId2"/>
              </a:buBlip>
              <a:defRPr sz="2000">
                <a:solidFill>
                  <a:srgbClr val="000000"/>
                </a:solidFill>
              </a:defRPr>
            </a:pPr>
            <a:r>
              <a:rPr lang="en-US" sz="2000" err="1"/>
              <a:t>Borovik</a:t>
            </a:r>
            <a:r>
              <a:rPr lang="en-US" sz="2000"/>
              <a:t>, A.V. and Gardiner, T. (2006), </a:t>
            </a:r>
            <a:r>
              <a:rPr lang="en-US" sz="2000" i="1"/>
              <a:t>Mathematical Abilities and Mathematical Skills, </a:t>
            </a:r>
            <a:r>
              <a:rPr lang="en-US" sz="2000"/>
              <a:t>accessed via </a:t>
            </a:r>
            <a:r>
              <a:rPr lang="en-US" sz="2000">
                <a:solidFill>
                  <a:schemeClr val="tx1"/>
                </a:solidFill>
                <a:hlinkClick r:id="rId3">
                  <a:extLst>
                    <a:ext uri="{A12FA001-AC4F-418D-AE19-62706E023703}">
                      <ahyp:hlinkClr xmlns:ahyp="http://schemas.microsoft.com/office/drawing/2018/hyperlinkcolor" val="tx"/>
                    </a:ext>
                  </a:extLst>
                </a:hlinkClick>
              </a:rPr>
              <a:t>http://www.mathematics.manchester.ac.uk/~avb/pdf/abilities2007.pdf</a:t>
            </a:r>
            <a:r>
              <a:rPr lang="en-US" sz="2000">
                <a:solidFill>
                  <a:schemeClr val="tx1"/>
                </a:solidFill>
              </a:rPr>
              <a:t> (August 2024).</a:t>
            </a:r>
          </a:p>
          <a:p>
            <a:pPr marL="365760" indent="-365760">
              <a:lnSpc>
                <a:spcPct val="100000"/>
              </a:lnSpc>
              <a:buSzPct val="135000"/>
              <a:buBlip>
                <a:blip r:embed="rId2"/>
              </a:buBlip>
              <a:defRPr sz="2000">
                <a:solidFill>
                  <a:srgbClr val="000000"/>
                </a:solidFill>
              </a:defRPr>
            </a:pPr>
            <a:r>
              <a:rPr lang="en-US" sz="2000">
                <a:solidFill>
                  <a:schemeClr val="tx1"/>
                </a:solidFill>
              </a:rPr>
              <a:t>Crawford, K. (1996), </a:t>
            </a:r>
            <a:r>
              <a:rPr lang="en-US" sz="2000" i="1">
                <a:solidFill>
                  <a:schemeClr val="tx1"/>
                </a:solidFill>
              </a:rPr>
              <a:t>Vygotskian Approaches in Human Development in the Information Era, </a:t>
            </a:r>
            <a:r>
              <a:rPr lang="en-US" sz="2000">
                <a:solidFill>
                  <a:schemeClr val="tx1"/>
                </a:solidFill>
              </a:rPr>
              <a:t>Educational Studies in Mathematics (31), pp 43-62.</a:t>
            </a:r>
          </a:p>
          <a:p>
            <a:pPr marL="365760" indent="-365760">
              <a:lnSpc>
                <a:spcPct val="100000"/>
              </a:lnSpc>
              <a:buSzPct val="135000"/>
              <a:buBlip>
                <a:blip r:embed="rId2"/>
              </a:buBlip>
              <a:defRPr sz="2000">
                <a:solidFill>
                  <a:srgbClr val="000000"/>
                </a:solidFill>
              </a:defRPr>
            </a:pPr>
            <a:r>
              <a:rPr lang="en-US" sz="2000">
                <a:solidFill>
                  <a:schemeClr val="tx1"/>
                </a:solidFill>
              </a:rPr>
              <a:t>French, S., Dickerson, A., &amp; Mulder, R. A. (2023). </a:t>
            </a:r>
            <a:r>
              <a:rPr lang="en-US" sz="2000" i="1">
                <a:solidFill>
                  <a:schemeClr val="tx1"/>
                </a:solidFill>
              </a:rPr>
              <a:t>A review of the benefits and drawbacks of high-stakes examinations in higher education. </a:t>
            </a:r>
            <a:r>
              <a:rPr lang="en-US" sz="2000">
                <a:solidFill>
                  <a:schemeClr val="tx1"/>
                </a:solidFill>
              </a:rPr>
              <a:t>Higher Education, pp 1- 26.</a:t>
            </a:r>
          </a:p>
        </p:txBody>
      </p:sp>
    </p:spTree>
    <p:extLst>
      <p:ext uri="{BB962C8B-B14F-4D97-AF65-F5344CB8AC3E}">
        <p14:creationId xmlns:p14="http://schemas.microsoft.com/office/powerpoint/2010/main" val="29670167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200">
                <a:solidFill>
                  <a:srgbClr val="2E2452"/>
                </a:solidFill>
              </a:rPr>
              <a:t>Core design principles</a:t>
            </a:r>
            <a:endParaRPr sz="3200">
              <a:solidFill>
                <a:srgbClr val="2E2452"/>
              </a:solidFill>
            </a:endParaRPr>
          </a:p>
        </p:txBody>
      </p:sp>
      <p:sp>
        <p:nvSpPr>
          <p:cNvPr id="397" name="TextBox 6"/>
          <p:cNvSpPr txBox="1">
            <a:spLocks noGrp="1"/>
          </p:cNvSpPr>
          <p:nvPr>
            <p:ph type="body" idx="22"/>
          </p:nvPr>
        </p:nvSpPr>
        <p:spPr>
          <a:xfrm>
            <a:off x="-124460" y="1402107"/>
            <a:ext cx="6458354" cy="5847755"/>
          </a:xfrm>
          <a:prstGeom prst="rect">
            <a:avLst/>
          </a:prstGeom>
        </p:spPr>
        <p:txBody>
          <a:bodyPr/>
          <a:lstStyle/>
          <a:p>
            <a:pPr marL="0" indent="0">
              <a:lnSpc>
                <a:spcPct val="100000"/>
              </a:lnSpc>
              <a:buSzPct val="135000"/>
              <a:buNone/>
              <a:defRPr sz="2000">
                <a:solidFill>
                  <a:srgbClr val="000000"/>
                </a:solidFill>
              </a:defRPr>
            </a:pPr>
            <a:r>
              <a:rPr lang="en-GB" sz="2400"/>
              <a:t>	</a:t>
            </a:r>
            <a:r>
              <a:rPr lang="en-GB" sz="2200"/>
              <a:t>Ensure all students </a:t>
            </a:r>
          </a:p>
          <a:p>
            <a:pPr marL="982980" lvl="2" indent="0">
              <a:lnSpc>
                <a:spcPct val="100000"/>
              </a:lnSpc>
              <a:buSzPct val="135000"/>
              <a:buNone/>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can communicate mathematical ideas and concepts </a:t>
            </a:r>
          </a:p>
          <a:p>
            <a:pPr marL="1348740" lvl="2" indent="-365760">
              <a:lnSpc>
                <a:spcPct val="100000"/>
              </a:lnSpc>
              <a:buSzPct val="135000"/>
              <a:buBlip>
                <a:blip r:embed="rId3"/>
              </a:buBlip>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can collaborate on mathematical problems</a:t>
            </a:r>
          </a:p>
          <a:p>
            <a:pPr marL="982980" lvl="2" indent="0">
              <a:lnSpc>
                <a:spcPct val="100000"/>
              </a:lnSpc>
              <a:buSzPct val="135000"/>
              <a:buNone/>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can demonstrate their learning in creative ways</a:t>
            </a:r>
          </a:p>
          <a:p>
            <a:pPr marL="1348740" lvl="2" indent="-365760">
              <a:lnSpc>
                <a:spcPct val="100000"/>
              </a:lnSpc>
              <a:buSzPct val="135000"/>
              <a:buBlip>
                <a:blip r:embed="rId3"/>
              </a:buBlip>
              <a:defRPr sz="2000">
                <a:solidFill>
                  <a:srgbClr val="000000"/>
                </a:solidFill>
              </a:defRPr>
            </a:pPr>
            <a:endParaRPr lang="en-GB" sz="2200"/>
          </a:p>
          <a:p>
            <a:pPr marL="1348740" lvl="2" indent="-365760">
              <a:lnSpc>
                <a:spcPct val="100000"/>
              </a:lnSpc>
              <a:buSzPct val="135000"/>
              <a:buBlip>
                <a:blip r:embed="rId3"/>
              </a:buBlip>
              <a:defRPr sz="2000">
                <a:solidFill>
                  <a:srgbClr val="000000"/>
                </a:solidFill>
              </a:defRPr>
            </a:pPr>
            <a:r>
              <a:rPr lang="en-GB" sz="2200"/>
              <a:t>have equitable access to technology to support their mathematical learning</a:t>
            </a:r>
          </a:p>
          <a:p>
            <a:pPr marL="1348740" lvl="2" indent="-365760">
              <a:lnSpc>
                <a:spcPct val="100000"/>
              </a:lnSpc>
              <a:buSzPct val="135000"/>
              <a:buBlip>
                <a:blip r:embed="rId3"/>
              </a:buBlip>
              <a:defRPr sz="2000">
                <a:solidFill>
                  <a:srgbClr val="000000"/>
                </a:solidFill>
              </a:defRPr>
            </a:pPr>
            <a:endParaRPr lang="en-GB"/>
          </a:p>
          <a:p>
            <a:pPr marL="1348740" lvl="2" indent="-365760">
              <a:lnSpc>
                <a:spcPct val="100000"/>
              </a:lnSpc>
              <a:buSzPct val="135000"/>
              <a:buBlip>
                <a:blip r:embed="rId3"/>
              </a:buBlip>
              <a:defRPr sz="2000">
                <a:solidFill>
                  <a:srgbClr val="000000"/>
                </a:solidFill>
              </a:defRPr>
            </a:pPr>
            <a:endParaRPr lang="en-GB" sz="2400"/>
          </a:p>
          <a:p>
            <a:pPr marL="1348740" lvl="2" indent="-365760">
              <a:lnSpc>
                <a:spcPct val="100000"/>
              </a:lnSpc>
              <a:buSzPct val="135000"/>
              <a:buBlip>
                <a:blip r:embed="rId3"/>
              </a:buBlip>
              <a:defRPr sz="2000">
                <a:solidFill>
                  <a:srgbClr val="000000"/>
                </a:solidFill>
              </a:defRPr>
            </a:pPr>
            <a:endParaRPr lang="en-GB" sz="2400"/>
          </a:p>
          <a:p>
            <a:pPr marL="0" indent="0">
              <a:lnSpc>
                <a:spcPct val="100000"/>
              </a:lnSpc>
              <a:buSzPct val="135000"/>
              <a:buNone/>
              <a:defRPr sz="2000">
                <a:solidFill>
                  <a:srgbClr val="000000"/>
                </a:solidFill>
              </a:defRPr>
            </a:pPr>
            <a:endParaRPr lang="en-GB" sz="2400"/>
          </a:p>
        </p:txBody>
      </p:sp>
      <p:pic>
        <p:nvPicPr>
          <p:cNvPr id="4" name="Picture 4">
            <a:extLst>
              <a:ext uri="{FF2B5EF4-FFF2-40B4-BE49-F238E27FC236}">
                <a16:creationId xmlns:a16="http://schemas.microsoft.com/office/drawing/2014/main" id="{6084944C-C51B-F941-4637-B54D026BE0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82" b="22884"/>
          <a:stretch/>
        </p:blipFill>
        <p:spPr bwMode="auto">
          <a:xfrm>
            <a:off x="6676332" y="2035222"/>
            <a:ext cx="5113680" cy="359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0410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9C65D-9928-4915-BADC-DF6E7B67F0D7}"/>
              </a:ext>
            </a:extLst>
          </p:cNvPr>
          <p:cNvSpPr>
            <a:spLocks noGrp="1"/>
          </p:cNvSpPr>
          <p:nvPr>
            <p:ph type="title"/>
          </p:nvPr>
        </p:nvSpPr>
        <p:spPr/>
        <p:txBody>
          <a:bodyPr/>
          <a:lstStyle/>
          <a:p>
            <a:r>
              <a:rPr lang="en-GB">
                <a:solidFill>
                  <a:srgbClr val="2E2452"/>
                </a:solidFill>
              </a:rPr>
              <a:t>Authentic approach</a:t>
            </a:r>
          </a:p>
        </p:txBody>
      </p:sp>
      <p:sp>
        <p:nvSpPr>
          <p:cNvPr id="3" name="Text Placeholder 2">
            <a:extLst>
              <a:ext uri="{FF2B5EF4-FFF2-40B4-BE49-F238E27FC236}">
                <a16:creationId xmlns:a16="http://schemas.microsoft.com/office/drawing/2014/main" id="{64EEEE02-AC92-4FE5-A72D-1F65ECFB8E29}"/>
              </a:ext>
            </a:extLst>
          </p:cNvPr>
          <p:cNvSpPr>
            <a:spLocks noGrp="1"/>
          </p:cNvSpPr>
          <p:nvPr>
            <p:ph type="body" sz="quarter" idx="21"/>
          </p:nvPr>
        </p:nvSpPr>
        <p:spPr/>
        <p:txBody>
          <a:bodyPr/>
          <a:lstStyle/>
          <a:p>
            <a:endParaRPr lang="en-GB"/>
          </a:p>
        </p:txBody>
      </p:sp>
      <p:sp>
        <p:nvSpPr>
          <p:cNvPr id="5" name="Rectangle 4">
            <a:extLst>
              <a:ext uri="{FF2B5EF4-FFF2-40B4-BE49-F238E27FC236}">
                <a16:creationId xmlns:a16="http://schemas.microsoft.com/office/drawing/2014/main" id="{31595632-E6AD-4FDE-9E54-35CAB754676E}"/>
              </a:ext>
            </a:extLst>
          </p:cNvPr>
          <p:cNvSpPr/>
          <p:nvPr/>
        </p:nvSpPr>
        <p:spPr>
          <a:xfrm>
            <a:off x="698500" y="1575299"/>
            <a:ext cx="10924848" cy="3416320"/>
          </a:xfrm>
          <a:prstGeom prst="rect">
            <a:avLst/>
          </a:prstGeom>
        </p:spPr>
        <p:txBody>
          <a:bodyPr wrap="square">
            <a:spAutoFit/>
          </a:bodyPr>
          <a:lstStyle/>
          <a:p>
            <a:r>
              <a:rPr lang="en-GB" sz="2400">
                <a:solidFill>
                  <a:schemeClr val="tx1"/>
                </a:solidFill>
              </a:rPr>
              <a:t>Focus more on continuous “authentic” assessment and learning.</a:t>
            </a:r>
          </a:p>
          <a:p>
            <a:endParaRPr lang="en-GB" sz="2400">
              <a:solidFill>
                <a:schemeClr val="tx1"/>
              </a:solidFill>
            </a:endParaRPr>
          </a:p>
          <a:p>
            <a:r>
              <a:rPr lang="en-GB" sz="2400">
                <a:solidFill>
                  <a:schemeClr val="tx1"/>
                </a:solidFill>
              </a:rPr>
              <a:t>Employability skills:</a:t>
            </a:r>
          </a:p>
          <a:p>
            <a:pPr marL="285750" indent="-285750">
              <a:buFont typeface="Arial" panose="020B0604020202020204" pitchFamily="34" charset="0"/>
              <a:buChar char="•"/>
            </a:pPr>
            <a:r>
              <a:rPr lang="en-GB" sz="2400">
                <a:solidFill>
                  <a:schemeClr val="tx1"/>
                </a:solidFill>
              </a:rPr>
              <a:t>Communication</a:t>
            </a:r>
          </a:p>
          <a:p>
            <a:pPr marL="285750" indent="-285750">
              <a:buFont typeface="Arial" panose="020B0604020202020204" pitchFamily="34" charset="0"/>
              <a:buChar char="•"/>
            </a:pPr>
            <a:r>
              <a:rPr lang="en-GB" sz="2400">
                <a:solidFill>
                  <a:schemeClr val="tx1"/>
                </a:solidFill>
              </a:rPr>
              <a:t>Creativity</a:t>
            </a:r>
          </a:p>
          <a:p>
            <a:pPr marL="285750" indent="-285750">
              <a:buFont typeface="Arial" panose="020B0604020202020204" pitchFamily="34" charset="0"/>
              <a:buChar char="•"/>
            </a:pPr>
            <a:r>
              <a:rPr lang="en-GB" sz="2400">
                <a:solidFill>
                  <a:schemeClr val="tx1"/>
                </a:solidFill>
              </a:rPr>
              <a:t>Problem-solving</a:t>
            </a:r>
          </a:p>
          <a:p>
            <a:pPr marL="285750" indent="-285750">
              <a:buFont typeface="Arial" panose="020B0604020202020204" pitchFamily="34" charset="0"/>
              <a:buChar char="•"/>
            </a:pPr>
            <a:r>
              <a:rPr lang="en-GB" sz="2400">
                <a:solidFill>
                  <a:schemeClr val="tx1"/>
                </a:solidFill>
              </a:rPr>
              <a:t>Collaboration</a:t>
            </a:r>
          </a:p>
          <a:p>
            <a:pPr marL="285750" indent="-285750">
              <a:buFont typeface="Arial" panose="020B0604020202020204" pitchFamily="34" charset="0"/>
              <a:buChar char="•"/>
            </a:pPr>
            <a:r>
              <a:rPr lang="en-GB" sz="2400">
                <a:solidFill>
                  <a:schemeClr val="tx1"/>
                </a:solidFill>
              </a:rPr>
              <a:t>Reflection</a:t>
            </a:r>
          </a:p>
          <a:p>
            <a:pPr marL="285750" indent="-285750">
              <a:buFont typeface="Arial" panose="020B0604020202020204" pitchFamily="34" charset="0"/>
              <a:buChar char="•"/>
            </a:pPr>
            <a:r>
              <a:rPr lang="en-GB" sz="2400">
                <a:solidFill>
                  <a:schemeClr val="tx1"/>
                </a:solidFill>
              </a:rPr>
              <a:t>Industry tools</a:t>
            </a:r>
          </a:p>
        </p:txBody>
      </p:sp>
      <p:grpSp>
        <p:nvGrpSpPr>
          <p:cNvPr id="17" name="Group 16">
            <a:extLst>
              <a:ext uri="{FF2B5EF4-FFF2-40B4-BE49-F238E27FC236}">
                <a16:creationId xmlns:a16="http://schemas.microsoft.com/office/drawing/2014/main" id="{A59D88BA-001C-4D58-80D2-6C677E50F7B3}"/>
              </a:ext>
            </a:extLst>
          </p:cNvPr>
          <p:cNvGrpSpPr/>
          <p:nvPr/>
        </p:nvGrpSpPr>
        <p:grpSpPr>
          <a:xfrm>
            <a:off x="5769789" y="2747758"/>
            <a:ext cx="3190344" cy="2498312"/>
            <a:chOff x="4945076" y="2884768"/>
            <a:chExt cx="3190344" cy="2498312"/>
          </a:xfrm>
        </p:grpSpPr>
        <p:pic>
          <p:nvPicPr>
            <p:cNvPr id="6" name="Graphic 5" descr="City">
              <a:extLst>
                <a:ext uri="{FF2B5EF4-FFF2-40B4-BE49-F238E27FC236}">
                  <a16:creationId xmlns:a16="http://schemas.microsoft.com/office/drawing/2014/main" id="{3C278DE6-2ED7-4E03-9686-A2C8D40969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9572" y="2884768"/>
              <a:ext cx="914400" cy="914400"/>
            </a:xfrm>
            <a:prstGeom prst="rect">
              <a:avLst/>
            </a:prstGeom>
          </p:spPr>
        </p:pic>
        <p:pic>
          <p:nvPicPr>
            <p:cNvPr id="9" name="Graphic 8" descr="Classroom">
              <a:extLst>
                <a:ext uri="{FF2B5EF4-FFF2-40B4-BE49-F238E27FC236}">
                  <a16:creationId xmlns:a16="http://schemas.microsoft.com/office/drawing/2014/main" id="{CD1DDF18-2725-4E91-A757-06C60209DD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6524" y="4450700"/>
              <a:ext cx="914400" cy="914400"/>
            </a:xfrm>
            <a:prstGeom prst="rect">
              <a:avLst/>
            </a:prstGeom>
          </p:spPr>
        </p:pic>
        <p:sp>
          <p:nvSpPr>
            <p:cNvPr id="15" name="Arc 14">
              <a:extLst>
                <a:ext uri="{FF2B5EF4-FFF2-40B4-BE49-F238E27FC236}">
                  <a16:creationId xmlns:a16="http://schemas.microsoft.com/office/drawing/2014/main" id="{4F66F9F8-51D7-4AC2-8A10-C538D01A3B63}"/>
                </a:ext>
              </a:extLst>
            </p:cNvPr>
            <p:cNvSpPr/>
            <p:nvPr/>
          </p:nvSpPr>
          <p:spPr>
            <a:xfrm>
              <a:off x="5703724" y="3429000"/>
              <a:ext cx="2431696" cy="1954080"/>
            </a:xfrm>
            <a:prstGeom prst="arc">
              <a:avLst>
                <a:gd name="adj1" fmla="val 10763246"/>
                <a:gd name="adj2" fmla="val 16175353"/>
              </a:avLst>
            </a:prstGeom>
            <a:noFill/>
            <a:ln w="38100" cap="flat">
              <a:solidFill>
                <a:srgbClr val="2E2452"/>
              </a:solidFill>
              <a:prstDash val="solid"/>
              <a:miter lim="8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16" name="Arc 15">
              <a:extLst>
                <a:ext uri="{FF2B5EF4-FFF2-40B4-BE49-F238E27FC236}">
                  <a16:creationId xmlns:a16="http://schemas.microsoft.com/office/drawing/2014/main" id="{7C6A54EE-032E-42D2-9E58-54CB895BCCCB}"/>
                </a:ext>
              </a:extLst>
            </p:cNvPr>
            <p:cNvSpPr/>
            <p:nvPr/>
          </p:nvSpPr>
          <p:spPr>
            <a:xfrm rot="10800000">
              <a:off x="4945076" y="2889569"/>
              <a:ext cx="2431696" cy="1954080"/>
            </a:xfrm>
            <a:prstGeom prst="arc">
              <a:avLst>
                <a:gd name="adj1" fmla="val 10763246"/>
                <a:gd name="adj2" fmla="val 16175353"/>
              </a:avLst>
            </a:prstGeom>
            <a:noFill/>
            <a:ln w="38100" cap="flat">
              <a:solidFill>
                <a:srgbClr val="2E2452"/>
              </a:solidFill>
              <a:prstDash val="solid"/>
              <a:miter lim="8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grpSp>
      <p:sp>
        <p:nvSpPr>
          <p:cNvPr id="18" name="TextBox 17">
            <a:extLst>
              <a:ext uri="{FF2B5EF4-FFF2-40B4-BE49-F238E27FC236}">
                <a16:creationId xmlns:a16="http://schemas.microsoft.com/office/drawing/2014/main" id="{DAB34117-7D14-43A0-BBB9-6D12FA9948EB}"/>
              </a:ext>
            </a:extLst>
          </p:cNvPr>
          <p:cNvSpPr txBox="1"/>
          <p:nvPr/>
        </p:nvSpPr>
        <p:spPr>
          <a:xfrm rot="20957122">
            <a:off x="4311627" y="2807757"/>
            <a:ext cx="3698594" cy="623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a:ln>
                  <a:noFill/>
                </a:ln>
                <a:solidFill>
                  <a:srgbClr val="000000"/>
                </a:solidFill>
                <a:effectLst/>
                <a:uFillTx/>
                <a:latin typeface="Arial"/>
                <a:ea typeface="Arial"/>
                <a:cs typeface="Arial"/>
                <a:sym typeface="Arial"/>
              </a:rPr>
              <a:t>Authentic assessment: </a:t>
            </a:r>
            <a:br>
              <a:rPr kumimoji="0" lang="en-GB" sz="1600" b="0" i="0" u="none" strike="noStrike" cap="none" spc="0" normalizeH="0" baseline="0">
                <a:ln>
                  <a:noFill/>
                </a:ln>
                <a:solidFill>
                  <a:srgbClr val="000000"/>
                </a:solidFill>
                <a:effectLst/>
                <a:uFillTx/>
                <a:latin typeface="Arial"/>
                <a:ea typeface="Arial"/>
                <a:cs typeface="Arial"/>
                <a:sym typeface="Arial"/>
              </a:rPr>
            </a:br>
            <a:r>
              <a:rPr kumimoji="0" lang="en-GB" sz="1600" b="0" i="0" u="none" strike="noStrike" cap="none" spc="0" normalizeH="0" baseline="0">
                <a:ln>
                  <a:noFill/>
                </a:ln>
                <a:solidFill>
                  <a:srgbClr val="000000"/>
                </a:solidFill>
                <a:effectLst/>
                <a:uFillTx/>
                <a:latin typeface="Arial"/>
                <a:ea typeface="Arial"/>
                <a:cs typeface="Arial"/>
                <a:sym typeface="Arial"/>
              </a:rPr>
              <a:t>output appropriate for professional roles</a:t>
            </a:r>
          </a:p>
        </p:txBody>
      </p:sp>
      <p:sp>
        <p:nvSpPr>
          <p:cNvPr id="19" name="TextBox 18">
            <a:extLst>
              <a:ext uri="{FF2B5EF4-FFF2-40B4-BE49-F238E27FC236}">
                <a16:creationId xmlns:a16="http://schemas.microsoft.com/office/drawing/2014/main" id="{0588C88A-FBED-4E69-975B-C507C7A07031}"/>
              </a:ext>
            </a:extLst>
          </p:cNvPr>
          <p:cNvSpPr txBox="1"/>
          <p:nvPr/>
        </p:nvSpPr>
        <p:spPr>
          <a:xfrm rot="20957122">
            <a:off x="7704932" y="4314606"/>
            <a:ext cx="3698594" cy="623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orm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a:ln>
                  <a:noFill/>
                </a:ln>
                <a:solidFill>
                  <a:srgbClr val="000000"/>
                </a:solidFill>
                <a:effectLst/>
                <a:uFillTx/>
                <a:latin typeface="Arial"/>
                <a:ea typeface="Arial"/>
                <a:cs typeface="Arial"/>
                <a:sym typeface="Arial"/>
              </a:rPr>
              <a:t>Authentic problems: </a:t>
            </a:r>
            <a:br>
              <a:rPr kumimoji="0" lang="en-GB" sz="1600" b="0" i="0" u="none" strike="noStrike" cap="none" spc="0" normalizeH="0" baseline="0">
                <a:ln>
                  <a:noFill/>
                </a:ln>
                <a:solidFill>
                  <a:srgbClr val="000000"/>
                </a:solidFill>
                <a:effectLst/>
                <a:uFillTx/>
                <a:latin typeface="Arial"/>
                <a:ea typeface="Arial"/>
                <a:cs typeface="Arial"/>
                <a:sym typeface="Arial"/>
              </a:rPr>
            </a:br>
            <a:r>
              <a:rPr kumimoji="0" lang="en-GB" sz="1600" b="0" i="0" u="none" strike="noStrike" cap="none" spc="0" normalizeH="0" baseline="0">
                <a:ln>
                  <a:noFill/>
                </a:ln>
                <a:solidFill>
                  <a:srgbClr val="000000"/>
                </a:solidFill>
                <a:effectLst/>
                <a:uFillTx/>
                <a:latin typeface="Arial"/>
                <a:ea typeface="Arial"/>
                <a:cs typeface="Arial"/>
                <a:sym typeface="Arial"/>
              </a:rPr>
              <a:t>input appropriate for professional roles</a:t>
            </a:r>
          </a:p>
        </p:txBody>
      </p:sp>
    </p:spTree>
    <p:extLst>
      <p:ext uri="{BB962C8B-B14F-4D97-AF65-F5344CB8AC3E}">
        <p14:creationId xmlns:p14="http://schemas.microsoft.com/office/powerpoint/2010/main" val="251658418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divider page title  goes here"/>
          <p:cNvSpPr txBox="1">
            <a:spLocks noGrp="1"/>
          </p:cNvSpPr>
          <p:nvPr>
            <p:ph type="title"/>
          </p:nvPr>
        </p:nvSpPr>
        <p:spPr>
          <a:prstGeom prst="rect">
            <a:avLst/>
          </a:prstGeom>
        </p:spPr>
        <p:txBody>
          <a:bodyPr>
            <a:normAutofit/>
          </a:bodyPr>
          <a:lstStyle/>
          <a:p>
            <a:r>
              <a:rPr lang="en-GB" sz="4000"/>
              <a:t>Communication</a:t>
            </a:r>
            <a:endParaRPr sz="4000"/>
          </a:p>
        </p:txBody>
      </p:sp>
      <p:sp>
        <p:nvSpPr>
          <p:cNvPr id="5" name="Text Placeholder 4">
            <a:extLst>
              <a:ext uri="{FF2B5EF4-FFF2-40B4-BE49-F238E27FC236}">
                <a16:creationId xmlns:a16="http://schemas.microsoft.com/office/drawing/2014/main" id="{2FE502FB-A7DC-0E66-27CC-B1950D1934A3}"/>
              </a:ext>
            </a:extLst>
          </p:cNvPr>
          <p:cNvSpPr>
            <a:spLocks noGrp="1"/>
          </p:cNvSpPr>
          <p:nvPr>
            <p:ph type="body" sz="half" idx="1"/>
          </p:nvPr>
        </p:nvSpPr>
        <p:spPr>
          <a:xfrm>
            <a:off x="698500" y="1879599"/>
            <a:ext cx="8509000" cy="2758501"/>
          </a:xfrm>
        </p:spPr>
        <p:txBody>
          <a:bodyPr>
            <a:normAutofit fontScale="92500" lnSpcReduction="10000"/>
          </a:bodyPr>
          <a:lstStyle/>
          <a:p>
            <a:r>
              <a:rPr lang="en-GB"/>
              <a:t>Embedded and developed throughout the programme</a:t>
            </a:r>
          </a:p>
          <a:p>
            <a:pPr marL="342900" lvl="2" indent="-342900">
              <a:buFont typeface="Arial" panose="020B0604020202020204" pitchFamily="34" charset="0"/>
              <a:buChar char="•"/>
            </a:pPr>
            <a:endParaRPr lang="en-GB"/>
          </a:p>
          <a:p>
            <a:pPr marL="342900" lvl="3" indent="-342900">
              <a:buFont typeface="Arial" panose="020B0604020202020204" pitchFamily="34" charset="0"/>
              <a:buChar char="•"/>
            </a:pPr>
            <a:r>
              <a:rPr lang="en-GB"/>
              <a:t>Written maths</a:t>
            </a:r>
          </a:p>
          <a:p>
            <a:pPr marL="342900" lvl="3" indent="-342900">
              <a:buFont typeface="Arial" panose="020B0604020202020204" pitchFamily="34" charset="0"/>
              <a:buChar char="•"/>
            </a:pPr>
            <a:r>
              <a:rPr lang="en-GB"/>
              <a:t>Presentations</a:t>
            </a:r>
          </a:p>
          <a:p>
            <a:pPr marL="342900" lvl="3" indent="-342900">
              <a:buFont typeface="Arial" panose="020B0604020202020204" pitchFamily="34" charset="0"/>
              <a:buChar char="•"/>
            </a:pPr>
            <a:r>
              <a:rPr lang="en-GB"/>
              <a:t>Blogs</a:t>
            </a:r>
          </a:p>
          <a:p>
            <a:pPr marL="342900" lvl="3" indent="-342900">
              <a:buFont typeface="Arial" panose="020B0604020202020204" pitchFamily="34" charset="0"/>
              <a:buChar char="•"/>
            </a:pPr>
            <a:r>
              <a:rPr lang="en-GB"/>
              <a:t>Videos</a:t>
            </a:r>
          </a:p>
          <a:p>
            <a:pPr marL="342900" lvl="3" indent="-342900">
              <a:buFont typeface="Arial" panose="020B0604020202020204" pitchFamily="34" charset="0"/>
              <a:buChar char="•"/>
            </a:pPr>
            <a:r>
              <a:rPr lang="en-GB"/>
              <a:t>Technical reports</a:t>
            </a:r>
          </a:p>
          <a:p>
            <a:pPr marL="342900" lvl="3" indent="-342900">
              <a:buFont typeface="Arial" panose="020B0604020202020204" pitchFamily="34" charset="0"/>
              <a:buChar char="•"/>
            </a:pPr>
            <a:r>
              <a:rPr lang="en-GB"/>
              <a:t>Essays</a:t>
            </a:r>
          </a:p>
          <a:p>
            <a:endParaRPr lang="en-GB"/>
          </a:p>
        </p:txBody>
      </p:sp>
    </p:spTree>
    <p:extLst>
      <p:ext uri="{BB962C8B-B14F-4D97-AF65-F5344CB8AC3E}">
        <p14:creationId xmlns:p14="http://schemas.microsoft.com/office/powerpoint/2010/main" val="10215726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solidFill>
                  <a:srgbClr val="2E2452"/>
                </a:solidFill>
              </a:rPr>
              <a:t>example: Communicating Mathematics</a:t>
            </a:r>
          </a:p>
        </p:txBody>
      </p:sp>
      <p:sp>
        <p:nvSpPr>
          <p:cNvPr id="5" name="TextBox 4"/>
          <p:cNvSpPr txBox="1"/>
          <p:nvPr/>
        </p:nvSpPr>
        <p:spPr>
          <a:xfrm>
            <a:off x="591312" y="1827369"/>
            <a:ext cx="10160000" cy="3468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0" rIns="144000" bIns="0" numCol="1" spcCol="38100" rtlCol="0" anchor="t">
            <a:noAutofit/>
          </a:bodyPr>
          <a:lstStyle/>
          <a:p>
            <a:r>
              <a:rPr lang="en-GB" sz="2200">
                <a:latin typeface="Arial" panose="020B0604020202020204" pitchFamily="34" charset="0"/>
                <a:cs typeface="Arial" panose="020B0604020202020204" pitchFamily="34" charset="0"/>
              </a:rPr>
              <a:t>Mathematics Engagement Brief</a:t>
            </a:r>
          </a:p>
          <a:p>
            <a:endParaRPr lang="en-GB" sz="2200">
              <a:latin typeface="Arial" panose="020B0604020202020204" pitchFamily="34" charset="0"/>
              <a:cs typeface="Arial" panose="020B0604020202020204" pitchFamily="34" charset="0"/>
            </a:endParaRPr>
          </a:p>
          <a:p>
            <a:r>
              <a:rPr lang="en-GB" sz="2200">
                <a:latin typeface="Arial" panose="020B0604020202020204" pitchFamily="34" charset="0"/>
                <a:cs typeface="Arial" panose="020B0604020202020204" pitchFamily="34" charset="0"/>
              </a:rPr>
              <a:t>This communication brief requires you to develop an activity or resource that could be used to promote, or engage people with, mathematics.</a:t>
            </a:r>
          </a:p>
          <a:p>
            <a:endParaRPr lang="en-GB" sz="2200">
              <a:latin typeface="Arial" panose="020B0604020202020204" pitchFamily="34" charset="0"/>
              <a:cs typeface="Arial" panose="020B0604020202020204" pitchFamily="34" charset="0"/>
            </a:endParaRPr>
          </a:p>
          <a:p>
            <a:r>
              <a:rPr lang="en-GB" sz="2200">
                <a:latin typeface="Arial" panose="020B0604020202020204" pitchFamily="34" charset="0"/>
                <a:cs typeface="Arial" panose="020B0604020202020204" pitchFamily="34" charset="0"/>
              </a:rPr>
              <a:t>This can be done either by </a:t>
            </a:r>
          </a:p>
          <a:p>
            <a:pPr marL="285750" lvl="0" indent="-285750">
              <a:buFont typeface="Arial" panose="020B0604020202020204" pitchFamily="34" charset="0"/>
              <a:buChar char="•"/>
            </a:pPr>
            <a:r>
              <a:rPr lang="en-GB" sz="2200">
                <a:latin typeface="Arial" panose="020B0604020202020204" pitchFamily="34" charset="0"/>
                <a:cs typeface="Arial" panose="020B0604020202020204" pitchFamily="34" charset="0"/>
              </a:rPr>
              <a:t>a </a:t>
            </a:r>
            <a:r>
              <a:rPr lang="en-GB" sz="2200">
                <a:solidFill>
                  <a:srgbClr val="C00000"/>
                </a:solidFill>
                <a:latin typeface="Arial" panose="020B0604020202020204" pitchFamily="34" charset="0"/>
                <a:cs typeface="Arial" panose="020B0604020202020204" pitchFamily="34" charset="0"/>
              </a:rPr>
              <a:t>short mathematics activity </a:t>
            </a:r>
            <a:r>
              <a:rPr lang="en-GB" sz="2200">
                <a:latin typeface="Arial" panose="020B0604020202020204" pitchFamily="34" charset="0"/>
                <a:cs typeface="Arial" panose="020B0604020202020204" pitchFamily="34" charset="0"/>
              </a:rPr>
              <a:t>with feedback sheet, </a:t>
            </a:r>
          </a:p>
          <a:p>
            <a:pPr marL="285750" lvl="0" indent="-285750">
              <a:buFont typeface="Arial" panose="020B0604020202020204" pitchFamily="34" charset="0"/>
              <a:buChar char="•"/>
            </a:pPr>
            <a:r>
              <a:rPr lang="en-GB" sz="2200">
                <a:latin typeface="Arial" panose="020B0604020202020204" pitchFamily="34" charset="0"/>
                <a:cs typeface="Arial" panose="020B0604020202020204" pitchFamily="34" charset="0"/>
              </a:rPr>
              <a:t>a</a:t>
            </a:r>
            <a:r>
              <a:rPr lang="en-GB" sz="2200">
                <a:solidFill>
                  <a:srgbClr val="C00000"/>
                </a:solidFill>
                <a:latin typeface="Arial" panose="020B0604020202020204" pitchFamily="34" charset="0"/>
                <a:cs typeface="Arial" panose="020B0604020202020204" pitchFamily="34" charset="0"/>
              </a:rPr>
              <a:t> blog </a:t>
            </a:r>
            <a:r>
              <a:rPr lang="en-GB" sz="2200">
                <a:latin typeface="Arial" panose="020B0604020202020204" pitchFamily="34" charset="0"/>
                <a:cs typeface="Arial" panose="020B0604020202020204" pitchFamily="34" charset="0"/>
              </a:rPr>
              <a:t>(1000 - 2000 words or multimedia equivalent), or</a:t>
            </a:r>
          </a:p>
          <a:p>
            <a:pPr marL="285750" lvl="0" indent="-285750">
              <a:buFont typeface="Arial" panose="020B0604020202020204" pitchFamily="34" charset="0"/>
              <a:buChar char="•"/>
            </a:pPr>
            <a:r>
              <a:rPr lang="en-GB" sz="2200">
                <a:latin typeface="Arial" panose="020B0604020202020204" pitchFamily="34" charset="0"/>
                <a:cs typeface="Arial" panose="020B0604020202020204" pitchFamily="34" charset="0"/>
              </a:rPr>
              <a:t>a </a:t>
            </a:r>
            <a:r>
              <a:rPr lang="en-GB" sz="2200">
                <a:solidFill>
                  <a:srgbClr val="C00000"/>
                </a:solidFill>
                <a:latin typeface="Arial" panose="020B0604020202020204" pitchFamily="34" charset="0"/>
                <a:cs typeface="Arial" panose="020B0604020202020204" pitchFamily="34" charset="0"/>
              </a:rPr>
              <a:t>short video </a:t>
            </a:r>
            <a:r>
              <a:rPr lang="en-GB" sz="2200">
                <a:latin typeface="Arial" panose="020B0604020202020204" pitchFamily="34" charset="0"/>
                <a:cs typeface="Arial" panose="020B0604020202020204" pitchFamily="34" charset="0"/>
              </a:rPr>
              <a:t>such as a screencast (2.5 – 4 minutes).</a:t>
            </a:r>
          </a:p>
          <a:p>
            <a:pPr lvl="0"/>
            <a:endParaRPr lang="en-GB" sz="2200">
              <a:latin typeface="Arial" panose="020B0604020202020204" pitchFamily="34" charset="0"/>
              <a:cs typeface="Arial" panose="020B0604020202020204" pitchFamily="34" charset="0"/>
            </a:endParaRPr>
          </a:p>
          <a:p>
            <a:pPr lvl="0"/>
            <a:r>
              <a:rPr lang="en-GB" sz="2200">
                <a:latin typeface="Arial" panose="020B0604020202020204" pitchFamily="34" charset="0"/>
                <a:cs typeface="Arial" panose="020B0604020202020204" pitchFamily="34" charset="0"/>
              </a:rPr>
              <a:t>The activity or video must link clearly with a mathematical concept or problem and be suitable to be used to engage people with mathematics.</a:t>
            </a:r>
          </a:p>
        </p:txBody>
      </p:sp>
    </p:spTree>
    <p:extLst>
      <p:ext uri="{BB962C8B-B14F-4D97-AF65-F5344CB8AC3E}">
        <p14:creationId xmlns:p14="http://schemas.microsoft.com/office/powerpoint/2010/main" val="20164840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1080p 1">
            <a:hlinkClick r:id="" action="ppaction://media"/>
            <a:extLst>
              <a:ext uri="{FF2B5EF4-FFF2-40B4-BE49-F238E27FC236}">
                <a16:creationId xmlns:a16="http://schemas.microsoft.com/office/drawing/2014/main" id="{CBE22B6B-38F6-3BD0-AABE-9474C2A829D7}"/>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1874018" y="705320"/>
            <a:ext cx="8267694" cy="5275062"/>
          </a:xfrm>
          <a:prstGeom prst="rect">
            <a:avLst/>
          </a:prstGeom>
        </p:spPr>
      </p:pic>
      <p:pic>
        <p:nvPicPr>
          <p:cNvPr id="4" name="Picture 2">
            <a:extLst>
              <a:ext uri="{FF2B5EF4-FFF2-40B4-BE49-F238E27FC236}">
                <a16:creationId xmlns:a16="http://schemas.microsoft.com/office/drawing/2014/main" id="{2C49EEC6-0DDE-553B-F39B-1D1A30A3BAC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23043" y="0"/>
            <a:ext cx="4945914" cy="668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2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G_0272.TRIM">
            <a:hlinkClick r:id="" action="ppaction://media"/>
            <a:extLst>
              <a:ext uri="{FF2B5EF4-FFF2-40B4-BE49-F238E27FC236}">
                <a16:creationId xmlns:a16="http://schemas.microsoft.com/office/drawing/2014/main" id="{563EFD5F-8D55-B59E-3F8B-002DD29DEA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9410" y="341523"/>
            <a:ext cx="7332967" cy="5499725"/>
          </a:xfrm>
          <a:prstGeom prst="rect">
            <a:avLst/>
          </a:prstGeom>
        </p:spPr>
      </p:pic>
      <p:pic>
        <p:nvPicPr>
          <p:cNvPr id="6" name="Picture 2">
            <a:extLst>
              <a:ext uri="{FF2B5EF4-FFF2-40B4-BE49-F238E27FC236}">
                <a16:creationId xmlns:a16="http://schemas.microsoft.com/office/drawing/2014/main" id="{29F2A3DB-C674-B41B-ACD6-484A7AC96FA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60000" y="0"/>
            <a:ext cx="8912647" cy="634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768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title – alternative bullet points  on indigo template"/>
          <p:cNvSpPr txBox="1">
            <a:spLocks noGrp="1"/>
          </p:cNvSpPr>
          <p:nvPr>
            <p:ph type="title"/>
          </p:nvPr>
        </p:nvSpPr>
        <p:spPr>
          <a:prstGeom prst="rect">
            <a:avLst/>
          </a:prstGeom>
        </p:spPr>
        <p:txBody>
          <a:bodyPr>
            <a:normAutofit/>
          </a:bodyPr>
          <a:lstStyle/>
          <a:p>
            <a:pPr defTabSz="594359">
              <a:defRPr sz="2209"/>
            </a:pPr>
            <a:r>
              <a:rPr lang="en-GB" sz="3600">
                <a:solidFill>
                  <a:srgbClr val="2E2452"/>
                </a:solidFill>
              </a:rPr>
              <a:t>What the students say</a:t>
            </a:r>
            <a:endParaRPr sz="3600">
              <a:solidFill>
                <a:srgbClr val="2E2452"/>
              </a:solidFill>
            </a:endParaRPr>
          </a:p>
        </p:txBody>
      </p:sp>
      <p:pic>
        <p:nvPicPr>
          <p:cNvPr id="9" name="Picture 8" descr="A screenshot of a survey&#10;&#10;Description automatically generated">
            <a:extLst>
              <a:ext uri="{FF2B5EF4-FFF2-40B4-BE49-F238E27FC236}">
                <a16:creationId xmlns:a16="http://schemas.microsoft.com/office/drawing/2014/main" id="{818CD306-A3F7-1545-BD73-0AEEDF6D7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1474284"/>
            <a:ext cx="9535895" cy="3409950"/>
          </a:xfrm>
          <a:prstGeom prst="rect">
            <a:avLst/>
          </a:prstGeom>
        </p:spPr>
      </p:pic>
    </p:spTree>
    <p:extLst>
      <p:ext uri="{BB962C8B-B14F-4D97-AF65-F5344CB8AC3E}">
        <p14:creationId xmlns:p14="http://schemas.microsoft.com/office/powerpoint/2010/main" val="274293607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PRESGUID" val="64229aaf-fa5b-49e2-ae09-fad040c00866"/>
</p:tagLst>
</file>

<file path=ppt/theme/theme1.xml><?xml version="1.0" encoding="utf-8"?>
<a:theme xmlns:a="http://schemas.openxmlformats.org/drawingml/2006/main" name="Office Theme">
  <a:themeElements>
    <a:clrScheme name="Custom 1">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normAutofit/>
      </a:bodyPr>
      <a:lstStyle>
        <a:defPPr marL="0" marR="0" indent="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normAutofit/>
      </a:bodyPr>
      <a:lstStyle>
        <a:defPPr marL="0" marR="0" indent="0" algn="l" defTabSz="9144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DD28E6A120D545B731AE08CD67FCE6" ma:contentTypeVersion="17" ma:contentTypeDescription="Create a new document." ma:contentTypeScope="" ma:versionID="3c541941704ee6c8709e863529a02a38">
  <xsd:schema xmlns:xsd="http://www.w3.org/2001/XMLSchema" xmlns:xs="http://www.w3.org/2001/XMLSchema" xmlns:p="http://schemas.microsoft.com/office/2006/metadata/properties" xmlns:ns2="c706fdfd-4318-4390-ae76-2449a7e89587" xmlns:ns3="a4c79fb0-473d-42fb-9714-f97d1355ce13" targetNamespace="http://schemas.microsoft.com/office/2006/metadata/properties" ma:root="true" ma:fieldsID="7d5b8801025cd4ad94372c4cc0aaa620" ns2:_="" ns3:_="">
    <xsd:import namespace="c706fdfd-4318-4390-ae76-2449a7e89587"/>
    <xsd:import namespace="a4c79fb0-473d-42fb-9714-f97d1355ce1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06fdfd-4318-4390-ae76-2449a7e89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d9e9750-cd71-4797-9117-ab4ec2b6e1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c79fb0-473d-42fb-9714-f97d1355ce1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f48ba10-f929-441f-a7d1-221871ecd2c1}" ma:internalName="TaxCatchAll" ma:showField="CatchAllData" ma:web="a4c79fb0-473d-42fb-9714-f97d1355ce1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06fdfd-4318-4390-ae76-2449a7e89587">
      <Terms xmlns="http://schemas.microsoft.com/office/infopath/2007/PartnerControls"/>
    </lcf76f155ced4ddcb4097134ff3c332f>
    <TaxCatchAll xmlns="a4c79fb0-473d-42fb-9714-f97d1355ce13" xsi:nil="true"/>
  </documentManagement>
</p:properties>
</file>

<file path=customXml/itemProps1.xml><?xml version="1.0" encoding="utf-8"?>
<ds:datastoreItem xmlns:ds="http://schemas.openxmlformats.org/officeDocument/2006/customXml" ds:itemID="{39CDC091-3C92-4F47-A5BB-7C4828C205F8}">
  <ds:schemaRefs>
    <ds:schemaRef ds:uri="http://schemas.microsoft.com/sharepoint/v3/contenttype/forms"/>
  </ds:schemaRefs>
</ds:datastoreItem>
</file>

<file path=customXml/itemProps2.xml><?xml version="1.0" encoding="utf-8"?>
<ds:datastoreItem xmlns:ds="http://schemas.openxmlformats.org/officeDocument/2006/customXml" ds:itemID="{2405C155-CBAB-4D10-809E-DD6FAE084CA1}">
  <ds:schemaRefs>
    <ds:schemaRef ds:uri="a4c79fb0-473d-42fb-9714-f97d1355ce13"/>
    <ds:schemaRef ds:uri="c706fdfd-4318-4390-ae76-2449a7e895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7949D9-BD0B-4662-8456-E88B92722365}">
  <ds:schemaRefs>
    <ds:schemaRef ds:uri="http://purl.org/dc/elements/1.1/"/>
    <ds:schemaRef ds:uri="a4c79fb0-473d-42fb-9714-f97d1355ce13"/>
    <ds:schemaRef ds:uri="http://www.w3.org/XML/1998/namespace"/>
    <ds:schemaRef ds:uri="http://schemas.microsoft.com/office/2006/metadata/properties"/>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c706fdfd-4318-4390-ae76-2449a7e89587"/>
  </ds:schemaRefs>
</ds:datastoreItem>
</file>

<file path=docProps/app.xml><?xml version="1.0" encoding="utf-8"?>
<Properties xmlns="http://schemas.openxmlformats.org/officeDocument/2006/extended-properties" xmlns:vt="http://schemas.openxmlformats.org/officeDocument/2006/docPropsVTypes">
  <TotalTime>0</TotalTime>
  <Words>1991</Words>
  <Application>Microsoft Macintosh PowerPoint</Application>
  <PresentationFormat>Widescreen</PresentationFormat>
  <Paragraphs>249</Paragraphs>
  <Slides>26</Slides>
  <Notes>23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-apple-system</vt:lpstr>
      <vt:lpstr>Adobe Ming Std L</vt:lpstr>
      <vt:lpstr>Arial</vt:lpstr>
      <vt:lpstr>Arial Black</vt:lpstr>
      <vt:lpstr>Calibri</vt:lpstr>
      <vt:lpstr>Dax-Medium</vt:lpstr>
      <vt:lpstr>Segoe UI</vt:lpstr>
      <vt:lpstr>WordVisi_MSFontService</vt:lpstr>
      <vt:lpstr>Office Theme</vt:lpstr>
      <vt:lpstr>Public engagement for student empowerment</vt:lpstr>
      <vt:lpstr>Our students</vt:lpstr>
      <vt:lpstr>Core design principles</vt:lpstr>
      <vt:lpstr>Authentic approach</vt:lpstr>
      <vt:lpstr>Communication</vt:lpstr>
      <vt:lpstr>example: Communicating Mathematics</vt:lpstr>
      <vt:lpstr>PowerPoint Presentation</vt:lpstr>
      <vt:lpstr>PowerPoint Presentation</vt:lpstr>
      <vt:lpstr>What the students say</vt:lpstr>
      <vt:lpstr>What the students say</vt:lpstr>
      <vt:lpstr>What the students say</vt:lpstr>
      <vt:lpstr>Outreach</vt:lpstr>
      <vt:lpstr>Outreach activities</vt:lpstr>
      <vt:lpstr>Outreach activities</vt:lpstr>
      <vt:lpstr>What students say</vt:lpstr>
      <vt:lpstr>Outreach feedback</vt:lpstr>
      <vt:lpstr>What the students say</vt:lpstr>
      <vt:lpstr>What the students say</vt:lpstr>
      <vt:lpstr>PowerPoint Presentation</vt:lpstr>
      <vt:lpstr>2000+1: A maths Space Odyssey</vt:lpstr>
      <vt:lpstr>2000 + 1: a Space Maths odyssey</vt:lpstr>
      <vt:lpstr>2000 + 1: a Space Maths odyssey</vt:lpstr>
      <vt:lpstr>What the literature says</vt:lpstr>
      <vt:lpstr>Summary</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title slide here Arial black</dc:title>
  <dc:creator>Daniella Feldman</dc:creator>
  <cp:lastModifiedBy>Brendan Masterson</cp:lastModifiedBy>
  <cp:revision>1</cp:revision>
  <cp:lastPrinted>2021-09-02T11:54:29Z</cp:lastPrinted>
  <dcterms:modified xsi:type="dcterms:W3CDTF">2024-08-23T16:52:27Z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0x0101002FDD28E6A120D545B731AE08CD67FCE6</vt:lpwstr>
  </property>
  <property fmtid="{D5CDD505-2E9C-101B-9397-08002B2CF9AE}" pid="3" name="MediaServiceImageTags">
    <vt:lpwstr/>
  </property>
</Properties>
</file>