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35"/>
  </p:notesMasterIdLst>
  <p:sldIdLst>
    <p:sldId id="284" r:id="rId6"/>
    <p:sldId id="403" r:id="rId7"/>
    <p:sldId id="346" r:id="rId8"/>
    <p:sldId id="434" r:id="rId9"/>
    <p:sldId id="289" r:id="rId10"/>
    <p:sldId id="416" r:id="rId11"/>
    <p:sldId id="424" r:id="rId12"/>
    <p:sldId id="291" r:id="rId13"/>
    <p:sldId id="401" r:id="rId14"/>
    <p:sldId id="275" r:id="rId15"/>
    <p:sldId id="276" r:id="rId16"/>
    <p:sldId id="257" r:id="rId17"/>
    <p:sldId id="258" r:id="rId18"/>
    <p:sldId id="277" r:id="rId19"/>
    <p:sldId id="278" r:id="rId20"/>
    <p:sldId id="279" r:id="rId21"/>
    <p:sldId id="280" r:id="rId22"/>
    <p:sldId id="281" r:id="rId23"/>
    <p:sldId id="282" r:id="rId24"/>
    <p:sldId id="283" r:id="rId25"/>
    <p:sldId id="267" r:id="rId26"/>
    <p:sldId id="265" r:id="rId27"/>
    <p:sldId id="261" r:id="rId28"/>
    <p:sldId id="262" r:id="rId29"/>
    <p:sldId id="387" r:id="rId30"/>
    <p:sldId id="318" r:id="rId31"/>
    <p:sldId id="414" r:id="rId32"/>
    <p:sldId id="435" r:id="rId33"/>
    <p:sldId id="419" r:id="rId34"/>
  </p:sldIdLst>
  <p:sldSz cx="12192000" cy="6858000"/>
  <p:notesSz cx="6858000" cy="9144000"/>
  <p:custDataLst>
    <p:tags r:id="rId3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9pPr>
  </p:defaultTextStyle>
  <p:extLst>
    <p:ext uri="{521415D9-36F7-43E2-AB2F-B90AF26B5E84}">
      <p14:sectionLst xmlns:p14="http://schemas.microsoft.com/office/powerpoint/2010/main">
        <p14:section name="Quasi-pre-post" id="{CF1CD57B-6992-4456-A678-ED6162258CD5}">
          <p14:sldIdLst>
            <p14:sldId id="284"/>
            <p14:sldId id="403"/>
            <p14:sldId id="346"/>
            <p14:sldId id="434"/>
          </p14:sldIdLst>
        </p14:section>
        <p14:section name="Novel teaching and assessment methods" id="{6EC3A499-06CF-4A9C-BF61-EE971CF67F5D}">
          <p14:sldIdLst>
            <p14:sldId id="289"/>
            <p14:sldId id="416"/>
            <p14:sldId id="424"/>
            <p14:sldId id="291"/>
            <p14:sldId id="401"/>
          </p14:sldIdLst>
        </p14:section>
        <p14:section name="Study description" id="{AC295ADB-B46C-47C6-9E1B-78413A3A39B0}">
          <p14:sldIdLst>
            <p14:sldId id="275"/>
            <p14:sldId id="276"/>
          </p14:sldIdLst>
        </p14:section>
        <p14:section name="MAPS: results" id="{5D854C05-67F0-4189-B4FF-9C8833775413}">
          <p14:sldIdLst>
            <p14:sldId id="257"/>
            <p14:sldId id="258"/>
            <p14:sldId id="277"/>
            <p14:sldId id="278"/>
            <p14:sldId id="279"/>
            <p14:sldId id="280"/>
            <p14:sldId id="281"/>
            <p14:sldId id="282"/>
            <p14:sldId id="283"/>
            <p14:sldId id="267"/>
            <p14:sldId id="265"/>
          </p14:sldIdLst>
        </p14:section>
        <p14:section name="Teaching methods: results" id="{285233F8-870E-472F-88FF-0F68DE61D4A6}">
          <p14:sldIdLst>
            <p14:sldId id="261"/>
            <p14:sldId id="262"/>
            <p14:sldId id="387"/>
            <p14:sldId id="318"/>
            <p14:sldId id="414"/>
            <p14:sldId id="435"/>
            <p14:sldId id="4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2FC9A-64C7-498A-B011-1944A644C207}" v="2" dt="2024-08-27T10:25:20.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29" autoAdjust="0"/>
  </p:normalViewPr>
  <p:slideViewPr>
    <p:cSldViewPr snapToGrid="0">
      <p:cViewPr varScale="1">
        <p:scale>
          <a:sx n="87" d="100"/>
          <a:sy n="87"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Megeney" userId="45c69655-b3d1-400d-8a21-33f0da910cc8" providerId="ADAL" clId="{4062FC9A-64C7-498A-B011-1944A644C207}"/>
    <pc:docChg chg="custSel addSld delSld modSld sldOrd modSection">
      <pc:chgData name="Alison Megeney" userId="45c69655-b3d1-400d-8a21-33f0da910cc8" providerId="ADAL" clId="{4062FC9A-64C7-498A-B011-1944A644C207}" dt="2024-08-27T10:29:25.189" v="193" actId="20577"/>
      <pc:docMkLst>
        <pc:docMk/>
      </pc:docMkLst>
      <pc:sldChg chg="del ord">
        <pc:chgData name="Alison Megeney" userId="45c69655-b3d1-400d-8a21-33f0da910cc8" providerId="ADAL" clId="{4062FC9A-64C7-498A-B011-1944A644C207}" dt="2024-08-27T10:19:01.769" v="5" actId="47"/>
        <pc:sldMkLst>
          <pc:docMk/>
          <pc:sldMk cId="3855939445" sldId="259"/>
        </pc:sldMkLst>
      </pc:sldChg>
      <pc:sldChg chg="mod modShow">
        <pc:chgData name="Alison Megeney" userId="45c69655-b3d1-400d-8a21-33f0da910cc8" providerId="ADAL" clId="{4062FC9A-64C7-498A-B011-1944A644C207}" dt="2024-08-27T10:18:18.219" v="4" actId="729"/>
        <pc:sldMkLst>
          <pc:docMk/>
          <pc:sldMk cId="2184443281" sldId="262"/>
        </pc:sldMkLst>
      </pc:sldChg>
      <pc:sldChg chg="add del">
        <pc:chgData name="Alison Megeney" userId="45c69655-b3d1-400d-8a21-33f0da910cc8" providerId="ADAL" clId="{4062FC9A-64C7-498A-B011-1944A644C207}" dt="2024-08-27T10:19:01.769" v="5" actId="47"/>
        <pc:sldMkLst>
          <pc:docMk/>
          <pc:sldMk cId="174905758" sldId="269"/>
        </pc:sldMkLst>
      </pc:sldChg>
      <pc:sldChg chg="del">
        <pc:chgData name="Alison Megeney" userId="45c69655-b3d1-400d-8a21-33f0da910cc8" providerId="ADAL" clId="{4062FC9A-64C7-498A-B011-1944A644C207}" dt="2024-08-27T10:17:07.197" v="0" actId="2696"/>
        <pc:sldMkLst>
          <pc:docMk/>
          <pc:sldMk cId="3780651052" sldId="269"/>
        </pc:sldMkLst>
      </pc:sldChg>
      <pc:sldChg chg="modNotesTx">
        <pc:chgData name="Alison Megeney" userId="45c69655-b3d1-400d-8a21-33f0da910cc8" providerId="ADAL" clId="{4062FC9A-64C7-498A-B011-1944A644C207}" dt="2024-08-27T10:28:47.745" v="186" actId="20577"/>
        <pc:sldMkLst>
          <pc:docMk/>
          <pc:sldMk cId="1185559106" sldId="275"/>
        </pc:sldMkLst>
      </pc:sldChg>
      <pc:sldChg chg="modNotesTx">
        <pc:chgData name="Alison Megeney" userId="45c69655-b3d1-400d-8a21-33f0da910cc8" providerId="ADAL" clId="{4062FC9A-64C7-498A-B011-1944A644C207}" dt="2024-08-27T10:28:53.194" v="189" actId="20577"/>
        <pc:sldMkLst>
          <pc:docMk/>
          <pc:sldMk cId="570607074" sldId="276"/>
        </pc:sldMkLst>
      </pc:sldChg>
      <pc:sldChg chg="modNotesTx">
        <pc:chgData name="Alison Megeney" userId="45c69655-b3d1-400d-8a21-33f0da910cc8" providerId="ADAL" clId="{4062FC9A-64C7-498A-B011-1944A644C207}" dt="2024-08-27T10:27:49.975" v="154" actId="20577"/>
        <pc:sldMkLst>
          <pc:docMk/>
          <pc:sldMk cId="0" sldId="284"/>
        </pc:sldMkLst>
      </pc:sldChg>
      <pc:sldChg chg="modNotesTx">
        <pc:chgData name="Alison Megeney" userId="45c69655-b3d1-400d-8a21-33f0da910cc8" providerId="ADAL" clId="{4062FC9A-64C7-498A-B011-1944A644C207}" dt="2024-08-27T10:29:25.189" v="193" actId="20577"/>
        <pc:sldMkLst>
          <pc:docMk/>
          <pc:sldMk cId="3472394331" sldId="289"/>
        </pc:sldMkLst>
      </pc:sldChg>
      <pc:sldChg chg="modNotesTx">
        <pc:chgData name="Alison Megeney" userId="45c69655-b3d1-400d-8a21-33f0da910cc8" providerId="ADAL" clId="{4062FC9A-64C7-498A-B011-1944A644C207}" dt="2024-08-27T10:28:36.423" v="180" actId="20577"/>
        <pc:sldMkLst>
          <pc:docMk/>
          <pc:sldMk cId="3298717832" sldId="291"/>
        </pc:sldMkLst>
      </pc:sldChg>
      <pc:sldChg chg="modNotesTx">
        <pc:chgData name="Alison Megeney" userId="45c69655-b3d1-400d-8a21-33f0da910cc8" providerId="ADAL" clId="{4062FC9A-64C7-498A-B011-1944A644C207}" dt="2024-08-27T10:24:22.492" v="14" actId="20577"/>
        <pc:sldMkLst>
          <pc:docMk/>
          <pc:sldMk cId="1216034774" sldId="318"/>
        </pc:sldMkLst>
      </pc:sldChg>
      <pc:sldChg chg="modNotesTx">
        <pc:chgData name="Alison Megeney" userId="45c69655-b3d1-400d-8a21-33f0da910cc8" providerId="ADAL" clId="{4062FC9A-64C7-498A-B011-1944A644C207}" dt="2024-08-27T10:28:10.464" v="165" actId="20577"/>
        <pc:sldMkLst>
          <pc:docMk/>
          <pc:sldMk cId="3339317018" sldId="346"/>
        </pc:sldMkLst>
      </pc:sldChg>
      <pc:sldChg chg="modNotesTx">
        <pc:chgData name="Alison Megeney" userId="45c69655-b3d1-400d-8a21-33f0da910cc8" providerId="ADAL" clId="{4062FC9A-64C7-498A-B011-1944A644C207}" dt="2024-08-27T10:28:42.023" v="183" actId="20577"/>
        <pc:sldMkLst>
          <pc:docMk/>
          <pc:sldMk cId="3537176243" sldId="401"/>
        </pc:sldMkLst>
      </pc:sldChg>
      <pc:sldChg chg="modNotesTx">
        <pc:chgData name="Alison Megeney" userId="45c69655-b3d1-400d-8a21-33f0da910cc8" providerId="ADAL" clId="{4062FC9A-64C7-498A-B011-1944A644C207}" dt="2024-08-27T10:24:18.701" v="13" actId="20577"/>
        <pc:sldMkLst>
          <pc:docMk/>
          <pc:sldMk cId="839230135" sldId="414"/>
        </pc:sldMkLst>
      </pc:sldChg>
      <pc:sldChg chg="modNotesTx">
        <pc:chgData name="Alison Megeney" userId="45c69655-b3d1-400d-8a21-33f0da910cc8" providerId="ADAL" clId="{4062FC9A-64C7-498A-B011-1944A644C207}" dt="2024-08-27T10:28:25.057" v="175" actId="20577"/>
        <pc:sldMkLst>
          <pc:docMk/>
          <pc:sldMk cId="685137052" sldId="416"/>
        </pc:sldMkLst>
      </pc:sldChg>
      <pc:sldChg chg="mod ord modShow modNotesTx">
        <pc:chgData name="Alison Megeney" userId="45c69655-b3d1-400d-8a21-33f0da910cc8" providerId="ADAL" clId="{4062FC9A-64C7-498A-B011-1944A644C207}" dt="2024-08-27T10:27:37.973" v="147" actId="729"/>
        <pc:sldMkLst>
          <pc:docMk/>
          <pc:sldMk cId="203548950" sldId="419"/>
        </pc:sldMkLst>
      </pc:sldChg>
      <pc:sldChg chg="modNotesTx">
        <pc:chgData name="Alison Megeney" userId="45c69655-b3d1-400d-8a21-33f0da910cc8" providerId="ADAL" clId="{4062FC9A-64C7-498A-B011-1944A644C207}" dt="2024-08-27T10:28:32.207" v="178" actId="20577"/>
        <pc:sldMkLst>
          <pc:docMk/>
          <pc:sldMk cId="1843264279" sldId="424"/>
        </pc:sldMkLst>
      </pc:sldChg>
      <pc:sldChg chg="add del">
        <pc:chgData name="Alison Megeney" userId="45c69655-b3d1-400d-8a21-33f0da910cc8" providerId="ADAL" clId="{4062FC9A-64C7-498A-B011-1944A644C207}" dt="2024-08-27T10:19:01.769" v="5" actId="47"/>
        <pc:sldMkLst>
          <pc:docMk/>
          <pc:sldMk cId="578953653" sldId="425"/>
        </pc:sldMkLst>
      </pc:sldChg>
      <pc:sldChg chg="del">
        <pc:chgData name="Alison Megeney" userId="45c69655-b3d1-400d-8a21-33f0da910cc8" providerId="ADAL" clId="{4062FC9A-64C7-498A-B011-1944A644C207}" dt="2024-08-27T10:17:07.197" v="0" actId="2696"/>
        <pc:sldMkLst>
          <pc:docMk/>
          <pc:sldMk cId="3449272752" sldId="425"/>
        </pc:sldMkLst>
      </pc:sldChg>
      <pc:sldChg chg="modNotesTx">
        <pc:chgData name="Alison Megeney" userId="45c69655-b3d1-400d-8a21-33f0da910cc8" providerId="ADAL" clId="{4062FC9A-64C7-498A-B011-1944A644C207}" dt="2024-08-27T10:28:15.954" v="172" actId="20577"/>
        <pc:sldMkLst>
          <pc:docMk/>
          <pc:sldMk cId="2516584185" sldId="434"/>
        </pc:sldMkLst>
      </pc:sldChg>
      <pc:sldChg chg="del">
        <pc:chgData name="Alison Megeney" userId="45c69655-b3d1-400d-8a21-33f0da910cc8" providerId="ADAL" clId="{4062FC9A-64C7-498A-B011-1944A644C207}" dt="2024-08-27T10:19:01.769" v="5" actId="47"/>
        <pc:sldMkLst>
          <pc:docMk/>
          <pc:sldMk cId="3704041086" sldId="4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20C44-3EA5-47AB-AD63-BD84B80010B1}" type="datetimeFigureOut">
              <a:rPr lang="en-GB" smtClean="0"/>
              <a:t>27/08/2024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7E096-2E74-4A2A-AF7A-7FEA8FBFEFF5}" type="slidenum">
              <a:rPr lang="en-GB" smtClean="0"/>
              <a:t>‹#›</a:t>
            </a:fld>
            <a:endParaRPr lang="en-GB"/>
          </a:p>
        </p:txBody>
      </p:sp>
    </p:spTree>
    <p:extLst>
      <p:ext uri="{BB962C8B-B14F-4D97-AF65-F5344CB8AC3E}">
        <p14:creationId xmlns:p14="http://schemas.microsoft.com/office/powerpoint/2010/main" val="208139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Brendan</a:t>
            </a:r>
          </a:p>
        </p:txBody>
      </p:sp>
    </p:spTree>
    <p:extLst>
      <p:ext uri="{BB962C8B-B14F-4D97-AF65-F5344CB8AC3E}">
        <p14:creationId xmlns:p14="http://schemas.microsoft.com/office/powerpoint/2010/main" val="24212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a:p>
            <a:r>
              <a:rPr lang="en-US" dirty="0"/>
              <a:t>Our study – we applied an existing attitudes and perceptions instruments: the MAPS. Tested and factor </a:t>
            </a:r>
            <a:r>
              <a:rPr lang="en-US" dirty="0" err="1"/>
              <a:t>analysed</a:t>
            </a:r>
            <a:r>
              <a:rPr lang="en-US" dirty="0"/>
              <a:t> on N=3411 US undergraduate students in 2016.</a:t>
            </a:r>
          </a:p>
          <a:p>
            <a:r>
              <a:rPr lang="en-US" dirty="0"/>
              <a:t>Remarkable pre-post result: students attitudes *worsened* over the semester for every category!</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10</a:t>
            </a:fld>
            <a:endParaRPr lang="en-GB"/>
          </a:p>
        </p:txBody>
      </p:sp>
    </p:spTree>
    <p:extLst>
      <p:ext uri="{BB962C8B-B14F-4D97-AF65-F5344CB8AC3E}">
        <p14:creationId xmlns:p14="http://schemas.microsoft.com/office/powerpoint/2010/main" val="382958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a:p>
            <a:r>
              <a:rPr lang="en-US" dirty="0"/>
              <a:t>For anonymity and expedience we only surveyed the students once, but got them to complete the MAPS two times: first as a retrospective “what I felt before university” then their current attitudes.</a:t>
            </a:r>
          </a:p>
          <a:p>
            <a:endParaRPr lang="en-US" dirty="0">
              <a:ea typeface="Calibri"/>
              <a:cs typeface="Calibri"/>
            </a:endParaRPr>
          </a:p>
          <a:p>
            <a:r>
              <a:rPr lang="en-US" dirty="0"/>
              <a:t>Of course, students’ recollections of their before-university attitudes may not be accurate. Future work will include a proper pre-post assessment.</a:t>
            </a:r>
            <a:endParaRPr lang="en-US" dirty="0">
              <a:ea typeface="Calibri"/>
              <a:cs typeface="Calibri"/>
            </a:endParaRPr>
          </a:p>
          <a:p>
            <a:endParaRPr lang="en-US" dirty="0"/>
          </a:p>
          <a:p>
            <a:r>
              <a:rPr lang="en-US" dirty="0"/>
              <a:t>However, our approach is measuring how students currently think their attitudes have changed.</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11</a:t>
            </a:fld>
            <a:endParaRPr lang="en-GB"/>
          </a:p>
        </p:txBody>
      </p:sp>
    </p:spTree>
    <p:extLst>
      <p:ext uri="{BB962C8B-B14F-4D97-AF65-F5344CB8AC3E}">
        <p14:creationId xmlns:p14="http://schemas.microsoft.com/office/powerpoint/2010/main" val="141686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score of 1 means every student strongly agreed with the expert consensus for every statement in that category: e.g. they have the same attitudes to growth mindset as mature mathematicians.</a:t>
            </a:r>
            <a:endParaRPr lang="en-US" dirty="0"/>
          </a:p>
          <a:p>
            <a:endParaRPr lang="en-GB" dirty="0"/>
          </a:p>
          <a:p>
            <a:r>
              <a:rPr lang="en-GB" dirty="0"/>
              <a:t>A score of -1 means every student strongly disagreed with the consensus for every statement in that category.</a:t>
            </a:r>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r>
              <a:rPr lang="en-GB" dirty="0"/>
              <a:t>A score of 0 means (on average) neutral for the statements in that category.</a:t>
            </a:r>
            <a:endParaRPr lang="en-GB" dirty="0">
              <a:ea typeface="Calibri" panose="020F0502020204030204"/>
              <a:cs typeface="Calibri" panose="020F0502020204030204"/>
            </a:endParaRPr>
          </a:p>
          <a:p>
            <a:endParaRPr lang="en-GB" dirty="0"/>
          </a:p>
          <a:p>
            <a:r>
              <a:rPr lang="en-GB" dirty="0"/>
              <a:t>From the graph we see: </a:t>
            </a:r>
          </a:p>
          <a:p>
            <a:r>
              <a:rPr lang="en-GB" dirty="0"/>
              <a:t>  our students average scores are all positive – on average students agree with the expert consensus.</a:t>
            </a:r>
          </a:p>
          <a:p>
            <a:r>
              <a:rPr lang="en-GB" dirty="0"/>
              <a:t>  in all categories students attitudes moved towards the expert consensus over time.</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12</a:t>
            </a:fld>
            <a:endParaRPr lang="en-GB"/>
          </a:p>
        </p:txBody>
      </p:sp>
    </p:spTree>
    <p:extLst>
      <p:ext uri="{BB962C8B-B14F-4D97-AF65-F5344CB8AC3E}">
        <p14:creationId xmlns:p14="http://schemas.microsoft.com/office/powerpoint/2010/main" val="158772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look at individual questions (numbered 1 to 32, on the y-axis).</a:t>
            </a:r>
            <a:endParaRPr lang="en-US" dirty="0"/>
          </a:p>
          <a:p>
            <a:endParaRPr lang="en-GB" dirty="0"/>
          </a:p>
          <a:p>
            <a:r>
              <a:rPr lang="en-GB" dirty="0"/>
              <a:t>A positive score is a change towards the expert consensus.</a:t>
            </a:r>
            <a:endParaRPr lang="en-GB" dirty="0">
              <a:ea typeface="Calibri" panose="020F0502020204030204"/>
              <a:cs typeface="Calibri" panose="020F0502020204030204"/>
            </a:endParaRPr>
          </a:p>
          <a:p>
            <a:endParaRPr lang="en-GB" dirty="0"/>
          </a:p>
          <a:p>
            <a:r>
              <a:rPr lang="en-GB" dirty="0"/>
              <a:t>From the graph we see:</a:t>
            </a:r>
            <a:endParaRPr lang="en-GB" dirty="0">
              <a:ea typeface="Calibri" panose="020F0502020204030204"/>
              <a:cs typeface="Calibri" panose="020F0502020204030204"/>
            </a:endParaRPr>
          </a:p>
          <a:p>
            <a:r>
              <a:rPr lang="en-GB" dirty="0"/>
              <a:t>  Some questions have big leaps towards consensus.</a:t>
            </a:r>
            <a:endParaRPr lang="en-GB" dirty="0">
              <a:ea typeface="Calibri" panose="020F0502020204030204"/>
              <a:cs typeface="Calibri" panose="020F0502020204030204"/>
            </a:endParaRPr>
          </a:p>
          <a:p>
            <a:r>
              <a:rPr lang="en-GB" dirty="0"/>
              <a:t>  Two questions move away from consensus.</a:t>
            </a:r>
            <a:endParaRPr lang="en-GB"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13</a:t>
            </a:fld>
            <a:endParaRPr lang="en-GB"/>
          </a:p>
        </p:txBody>
      </p:sp>
    </p:spTree>
    <p:extLst>
      <p:ext uri="{BB962C8B-B14F-4D97-AF65-F5344CB8AC3E}">
        <p14:creationId xmlns:p14="http://schemas.microsoft.com/office/powerpoint/2010/main" val="4472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like an introduction to logic course: we need to keep track of the negations!</a:t>
            </a:r>
            <a:endParaRPr lang="en-US" dirty="0"/>
          </a:p>
          <a:p>
            <a:endParaRPr lang="en-GB" dirty="0">
              <a:ea typeface="Calibri"/>
              <a:cs typeface="Calibri"/>
            </a:endParaRPr>
          </a:p>
          <a:p>
            <a:r>
              <a:rPr lang="en-GB" dirty="0"/>
              <a:t>Our students </a:t>
            </a:r>
            <a:r>
              <a:rPr lang="en-GB" i="1" dirty="0"/>
              <a:t>increasingly</a:t>
            </a:r>
            <a:r>
              <a:rPr lang="en-GB" dirty="0"/>
              <a:t> </a:t>
            </a:r>
            <a:r>
              <a:rPr lang="en-GB" i="1" dirty="0"/>
              <a:t>disagree</a:t>
            </a:r>
            <a:r>
              <a:rPr lang="en-GB" dirty="0"/>
              <a:t> with this statement. They are moving closer to the expert consensus.</a:t>
            </a:r>
            <a:endParaRPr lang="en-GB" dirty="0">
              <a:ea typeface="Calibri"/>
              <a:cs typeface="Calibri"/>
            </a:endParaRPr>
          </a:p>
          <a:p>
            <a:endParaRPr lang="en-GB" dirty="0"/>
          </a:p>
          <a:p>
            <a:r>
              <a:rPr lang="en-GB" dirty="0"/>
              <a:t>So: they now worry about underlying concepts even if they have a formula that applies. This is mature mathematician behaviour!</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14</a:t>
            </a:fld>
            <a:endParaRPr lang="en-GB"/>
          </a:p>
        </p:txBody>
      </p:sp>
    </p:spTree>
    <p:extLst>
      <p:ext uri="{BB962C8B-B14F-4D97-AF65-F5344CB8AC3E}">
        <p14:creationId xmlns:p14="http://schemas.microsoft.com/office/powerpoint/2010/main" val="295906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students now have less difficulty solving problems on topics they feel they understand.</a:t>
            </a:r>
          </a:p>
        </p:txBody>
      </p:sp>
      <p:sp>
        <p:nvSpPr>
          <p:cNvPr id="4" name="Slide Number Placeholder 3"/>
          <p:cNvSpPr>
            <a:spLocks noGrp="1"/>
          </p:cNvSpPr>
          <p:nvPr>
            <p:ph type="sldNum" sz="quarter" idx="5"/>
          </p:nvPr>
        </p:nvSpPr>
        <p:spPr/>
        <p:txBody>
          <a:bodyPr/>
          <a:lstStyle/>
          <a:p>
            <a:fld id="{B7F7E096-2E74-4A2A-AF7A-7FEA8FBFEFF5}" type="slidenum">
              <a:rPr lang="en-GB" smtClean="0"/>
              <a:t>15</a:t>
            </a:fld>
            <a:endParaRPr lang="en-GB"/>
          </a:p>
        </p:txBody>
      </p:sp>
    </p:spTree>
    <p:extLst>
      <p:ext uri="{BB962C8B-B14F-4D97-AF65-F5344CB8AC3E}">
        <p14:creationId xmlns:p14="http://schemas.microsoft.com/office/powerpoint/2010/main" val="3029444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students no longer memorise solutions to sample problems. They think other approaches to learning are better.</a:t>
            </a:r>
            <a:endParaRPr lang="en-US"/>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16</a:t>
            </a:fld>
            <a:endParaRPr lang="en-GB"/>
          </a:p>
        </p:txBody>
      </p:sp>
    </p:spTree>
    <p:extLst>
      <p:ext uri="{BB962C8B-B14F-4D97-AF65-F5344CB8AC3E}">
        <p14:creationId xmlns:p14="http://schemas.microsoft.com/office/powerpoint/2010/main" val="340229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students increasingly believe everyone is capable of understanding maths if they work at it.</a:t>
            </a:r>
          </a:p>
        </p:txBody>
      </p:sp>
      <p:sp>
        <p:nvSpPr>
          <p:cNvPr id="4" name="Slide Number Placeholder 3"/>
          <p:cNvSpPr>
            <a:spLocks noGrp="1"/>
          </p:cNvSpPr>
          <p:nvPr>
            <p:ph type="sldNum" sz="quarter" idx="5"/>
          </p:nvPr>
        </p:nvSpPr>
        <p:spPr/>
        <p:txBody>
          <a:bodyPr/>
          <a:lstStyle/>
          <a:p>
            <a:fld id="{B7F7E096-2E74-4A2A-AF7A-7FEA8FBFEFF5}" type="slidenum">
              <a:rPr lang="en-GB" smtClean="0"/>
              <a:t>17</a:t>
            </a:fld>
            <a:endParaRPr lang="en-GB"/>
          </a:p>
        </p:txBody>
      </p:sp>
    </p:spTree>
    <p:extLst>
      <p:ext uri="{BB962C8B-B14F-4D97-AF65-F5344CB8AC3E}">
        <p14:creationId xmlns:p14="http://schemas.microsoft.com/office/powerpoint/2010/main" val="63569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students now get less upset when they are stuck on a maths problem.</a:t>
            </a:r>
          </a:p>
          <a:p>
            <a:endParaRPr lang="en-GB" dirty="0"/>
          </a:p>
          <a:p>
            <a:r>
              <a:rPr lang="en-GB" dirty="0"/>
              <a:t>We celebrate and value “getting stuck” in our Problem Solving sessions. Students write reflections on where they get stuck for credit.</a:t>
            </a:r>
          </a:p>
        </p:txBody>
      </p:sp>
      <p:sp>
        <p:nvSpPr>
          <p:cNvPr id="4" name="Slide Number Placeholder 3"/>
          <p:cNvSpPr>
            <a:spLocks noGrp="1"/>
          </p:cNvSpPr>
          <p:nvPr>
            <p:ph type="sldNum" sz="quarter" idx="5"/>
          </p:nvPr>
        </p:nvSpPr>
        <p:spPr/>
        <p:txBody>
          <a:bodyPr/>
          <a:lstStyle/>
          <a:p>
            <a:fld id="{B7F7E096-2E74-4A2A-AF7A-7FEA8FBFEFF5}" type="slidenum">
              <a:rPr lang="en-GB" smtClean="0"/>
              <a:t>18</a:t>
            </a:fld>
            <a:endParaRPr lang="en-GB"/>
          </a:p>
        </p:txBody>
      </p:sp>
    </p:spTree>
    <p:extLst>
      <p:ext uri="{BB962C8B-B14F-4D97-AF65-F5344CB8AC3E}">
        <p14:creationId xmlns:p14="http://schemas.microsoft.com/office/powerpoint/2010/main" val="123632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our students increasingly think it’s a waste of time to understand where formulas come from.</a:t>
            </a:r>
          </a:p>
          <a:p>
            <a:endParaRPr lang="en-GB" dirty="0"/>
          </a:p>
          <a:p>
            <a:r>
              <a:rPr lang="en-GB" dirty="0"/>
              <a:t>Perhaps this is a comment on time management: they get more out of spending time on applications than the theory?</a:t>
            </a:r>
          </a:p>
        </p:txBody>
      </p:sp>
      <p:sp>
        <p:nvSpPr>
          <p:cNvPr id="4" name="Slide Number Placeholder 3"/>
          <p:cNvSpPr>
            <a:spLocks noGrp="1"/>
          </p:cNvSpPr>
          <p:nvPr>
            <p:ph type="sldNum" sz="quarter" idx="5"/>
          </p:nvPr>
        </p:nvSpPr>
        <p:spPr/>
        <p:txBody>
          <a:bodyPr/>
          <a:lstStyle/>
          <a:p>
            <a:fld id="{B7F7E096-2E74-4A2A-AF7A-7FEA8FBFEFF5}" type="slidenum">
              <a:rPr lang="en-GB" smtClean="0"/>
              <a:t>19</a:t>
            </a:fld>
            <a:endParaRPr lang="en-GB"/>
          </a:p>
        </p:txBody>
      </p:sp>
    </p:spTree>
    <p:extLst>
      <p:ext uri="{BB962C8B-B14F-4D97-AF65-F5344CB8AC3E}">
        <p14:creationId xmlns:p14="http://schemas.microsoft.com/office/powerpoint/2010/main" val="170914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effectLst/>
                <a:latin typeface="-apple-system"/>
              </a:rPr>
              <a:t>Brendan</a:t>
            </a:r>
          </a:p>
          <a:p>
            <a:pPr rtl="0"/>
            <a:endParaRPr lang="en-GB" dirty="0">
              <a:effectLst/>
              <a:latin typeface="-apple-system"/>
            </a:endParaRPr>
          </a:p>
          <a:p>
            <a:pPr rtl="0"/>
            <a:r>
              <a:rPr lang="en-GB" dirty="0">
                <a:effectLst/>
                <a:latin typeface="-apple-system"/>
              </a:rPr>
              <a:t>sector: 30.4% parents are Higher managerial, administrative and professional</a:t>
            </a:r>
          </a:p>
          <a:p>
            <a:r>
              <a:rPr lang="en-GB" dirty="0">
                <a:effectLst/>
                <a:latin typeface="-apple-system"/>
              </a:rPr>
              <a:t>MDX – 13%</a:t>
            </a:r>
          </a:p>
          <a:p>
            <a:r>
              <a:rPr lang="en-GB" dirty="0">
                <a:effectLst/>
                <a:latin typeface="-apple-system"/>
              </a:rPr>
              <a:t>MDX Free School Meals  – top non-private full university.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Employability – confidence – lack of social capital</a:t>
            </a:r>
          </a:p>
          <a:p>
            <a:endParaRPr lang="en-GB" dirty="0"/>
          </a:p>
          <a:p>
            <a:r>
              <a:rPr lang="en-GB" dirty="0"/>
              <a:t>When our student join - Our students are focussed on getting jobs – money is a concern. </a:t>
            </a:r>
          </a:p>
          <a:p>
            <a:r>
              <a:rPr lang="en-GB" dirty="0"/>
              <a:t>Our students really worry about University – should I go? </a:t>
            </a:r>
          </a:p>
          <a:p>
            <a:r>
              <a:rPr lang="en-GB" dirty="0"/>
              <a:t>Do I belong</a:t>
            </a:r>
          </a:p>
          <a:p>
            <a:r>
              <a:rPr lang="en-GB" dirty="0"/>
              <a:t>Is the cost worth it</a:t>
            </a:r>
          </a:p>
          <a:p>
            <a:r>
              <a:rPr lang="en-GB" dirty="0"/>
              <a:t>Will I get a job</a:t>
            </a:r>
          </a:p>
          <a:p>
            <a:r>
              <a:rPr lang="en-GB" dirty="0"/>
              <a:t>Is Maths the right degree? – should I do an accounting and finance degree??</a:t>
            </a:r>
          </a:p>
        </p:txBody>
      </p:sp>
    </p:spTree>
    <p:extLst>
      <p:ext uri="{BB962C8B-B14F-4D97-AF65-F5344CB8AC3E}">
        <p14:creationId xmlns:p14="http://schemas.microsoft.com/office/powerpoint/2010/main" val="346466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students are increasingly satisfied with just completing the exercises.</a:t>
            </a:r>
          </a:p>
          <a:p>
            <a:endParaRPr lang="en-GB" dirty="0"/>
          </a:p>
          <a:p>
            <a:r>
              <a:rPr lang="en-GB" dirty="0"/>
              <a:t>Is this just the increasingly transactional attitude students have – completing the exercises is sufficient to get a degree?</a:t>
            </a:r>
          </a:p>
          <a:p>
            <a:endParaRPr lang="en-GB" dirty="0"/>
          </a:p>
          <a:p>
            <a:r>
              <a:rPr lang="en-GB" dirty="0"/>
              <a:t>However, our exercises are broader than typical “textbook” exercises. They include problem solving, reflective and communicative elements, which require a good understanding of how everything works.</a:t>
            </a:r>
          </a:p>
        </p:txBody>
      </p:sp>
      <p:sp>
        <p:nvSpPr>
          <p:cNvPr id="4" name="Slide Number Placeholder 3"/>
          <p:cNvSpPr>
            <a:spLocks noGrp="1"/>
          </p:cNvSpPr>
          <p:nvPr>
            <p:ph type="sldNum" sz="quarter" idx="5"/>
          </p:nvPr>
        </p:nvSpPr>
        <p:spPr/>
        <p:txBody>
          <a:bodyPr/>
          <a:lstStyle/>
          <a:p>
            <a:fld id="{B7F7E096-2E74-4A2A-AF7A-7FEA8FBFEFF5}" type="slidenum">
              <a:rPr lang="en-GB" smtClean="0"/>
              <a:t>20</a:t>
            </a:fld>
            <a:endParaRPr lang="en-GB"/>
          </a:p>
        </p:txBody>
      </p:sp>
    </p:spTree>
    <p:extLst>
      <p:ext uri="{BB962C8B-B14F-4D97-AF65-F5344CB8AC3E}">
        <p14:creationId xmlns:p14="http://schemas.microsoft.com/office/powerpoint/2010/main" val="281537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Preference developed for active learning and collaboration/discussion</a:t>
            </a:r>
          </a:p>
        </p:txBody>
      </p:sp>
      <p:sp>
        <p:nvSpPr>
          <p:cNvPr id="4" name="Slide Number Placeholder 3"/>
          <p:cNvSpPr>
            <a:spLocks noGrp="1"/>
          </p:cNvSpPr>
          <p:nvPr>
            <p:ph type="sldNum" sz="quarter" idx="5"/>
          </p:nvPr>
        </p:nvSpPr>
        <p:spPr/>
        <p:txBody>
          <a:bodyPr/>
          <a:lstStyle/>
          <a:p>
            <a:fld id="{B7F7E096-2E74-4A2A-AF7A-7FEA8FBFEFF5}" type="slidenum">
              <a:rPr lang="en-GB" smtClean="0"/>
              <a:t>21</a:t>
            </a:fld>
            <a:endParaRPr lang="en-GB"/>
          </a:p>
        </p:txBody>
      </p:sp>
    </p:spTree>
    <p:extLst>
      <p:ext uri="{BB962C8B-B14F-4D97-AF65-F5344CB8AC3E}">
        <p14:creationId xmlns:p14="http://schemas.microsoft.com/office/powerpoint/2010/main" val="212071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Widened ideas of what mathematics *is*: problem solving, historical context, communication, real-life applications, making connections from other areas.</a:t>
            </a:r>
          </a:p>
        </p:txBody>
      </p:sp>
      <p:sp>
        <p:nvSpPr>
          <p:cNvPr id="4" name="Slide Number Placeholder 3"/>
          <p:cNvSpPr>
            <a:spLocks noGrp="1"/>
          </p:cNvSpPr>
          <p:nvPr>
            <p:ph type="sldNum" sz="quarter" idx="5"/>
          </p:nvPr>
        </p:nvSpPr>
        <p:spPr/>
        <p:txBody>
          <a:bodyPr/>
          <a:lstStyle/>
          <a:p>
            <a:fld id="{B7F7E096-2E74-4A2A-AF7A-7FEA8FBFEFF5}" type="slidenum">
              <a:rPr lang="en-GB" smtClean="0"/>
              <a:t>22</a:t>
            </a:fld>
            <a:endParaRPr lang="en-GB"/>
          </a:p>
        </p:txBody>
      </p:sp>
    </p:spTree>
    <p:extLst>
      <p:ext uri="{BB962C8B-B14F-4D97-AF65-F5344CB8AC3E}">
        <p14:creationId xmlns:p14="http://schemas.microsoft.com/office/powerpoint/2010/main" val="164791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are generally positive about the teaching methods we mentioned earlier.</a:t>
            </a:r>
            <a:endParaRPr lang="en-US"/>
          </a:p>
          <a:p>
            <a:endParaRPr lang="en-GB" dirty="0"/>
          </a:p>
          <a:p>
            <a:r>
              <a:rPr lang="en-GB"/>
              <a:t>They agree that the methods made them more confident and are an important part of mathematics.</a:t>
            </a:r>
          </a:p>
          <a:p>
            <a:endParaRPr lang="en-GB" dirty="0"/>
          </a:p>
          <a:p>
            <a:r>
              <a:rPr lang="en-GB"/>
              <a:t>Problem solving is specifically noted as helping graduates prepare for their career.</a:t>
            </a:r>
          </a:p>
          <a:p>
            <a:endParaRPr lang="en-GB" dirty="0"/>
          </a:p>
          <a:p>
            <a:r>
              <a:rPr lang="en-GB"/>
              <a:t>Reflection and Ai activities did cause anxiety in some students, so these activities should be introduced carefully and supported.</a:t>
            </a:r>
          </a:p>
          <a:p>
            <a:r>
              <a:rPr lang="en-GB"/>
              <a:t>  I think we could be more consistent in our use of reflection (programme-wide consistency on rubrics for reflection)</a:t>
            </a:r>
          </a:p>
          <a:p>
            <a:r>
              <a:rPr lang="en-GB"/>
              <a:t>  Ai is a new element in students’ assessment only appearing in some modules, perhaps surprisingly! Maybe anxiety can be managed by a gradual, consistent introduction.</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23</a:t>
            </a:fld>
            <a:endParaRPr lang="en-GB"/>
          </a:p>
        </p:txBody>
      </p:sp>
    </p:spTree>
    <p:extLst>
      <p:ext uri="{BB962C8B-B14F-4D97-AF65-F5344CB8AC3E}">
        <p14:creationId xmlns:p14="http://schemas.microsoft.com/office/powerpoint/2010/main" val="96490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F7E096-2E74-4A2A-AF7A-7FEA8FBFEFF5}" type="slidenum">
              <a:rPr lang="en-GB" smtClean="0"/>
              <a:t>24</a:t>
            </a:fld>
            <a:endParaRPr lang="en-GB"/>
          </a:p>
        </p:txBody>
      </p:sp>
    </p:spTree>
    <p:extLst>
      <p:ext uri="{BB962C8B-B14F-4D97-AF65-F5344CB8AC3E}">
        <p14:creationId xmlns:p14="http://schemas.microsoft.com/office/powerpoint/2010/main" val="30919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75028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ea typeface="Calibri"/>
              <a:cs typeface="Calibri"/>
            </a:endParaRPr>
          </a:p>
          <a:p>
            <a:r>
              <a:rPr lang="en-GB" dirty="0">
                <a:ea typeface="Calibri"/>
                <a:cs typeface="Calibri"/>
              </a:rPr>
              <a:t>Mention again that Code et al. (2016)'s original study showed *worsening* attitudes towards mathematics for non-specialist students.</a:t>
            </a:r>
          </a:p>
          <a:p>
            <a:endParaRPr lang="en-GB" dirty="0">
              <a:ea typeface="Calibri"/>
              <a:cs typeface="Calibri"/>
            </a:endParaRPr>
          </a:p>
          <a:p>
            <a:r>
              <a:rPr lang="en-GB" dirty="0">
                <a:ea typeface="Calibri"/>
                <a:cs typeface="Calibri"/>
              </a:rPr>
              <a:t>Future work:</a:t>
            </a:r>
            <a:endParaRPr lang="en-GB" dirty="0"/>
          </a:p>
          <a:p>
            <a:r>
              <a:rPr lang="en-GB" dirty="0">
                <a:ea typeface="Calibri"/>
                <a:cs typeface="Calibri"/>
              </a:rPr>
              <a:t> "Robust" means giving students a MAPS questionnaire at the start of every academic year to (pseudonymously) track progress.</a:t>
            </a:r>
          </a:p>
          <a:p>
            <a:r>
              <a:rPr lang="en-GB" dirty="0">
                <a:ea typeface="Calibri"/>
                <a:cs typeface="Calibri"/>
              </a:rPr>
              <a:t> Service provision: we have students finishing their studies who did "traditional style" service modules. From September we will have students doing more reflective/problem solving modules.</a:t>
            </a:r>
          </a:p>
        </p:txBody>
      </p:sp>
    </p:spTree>
    <p:extLst>
      <p:ext uri="{BB962C8B-B14F-4D97-AF65-F5344CB8AC3E}">
        <p14:creationId xmlns:p14="http://schemas.microsoft.com/office/powerpoint/2010/main" val="2478339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a:p>
            <a:r>
              <a:rPr lang="en-GB" dirty="0"/>
              <a:t>Order of speaking and other Mesh Members</a:t>
            </a:r>
          </a:p>
        </p:txBody>
      </p:sp>
    </p:spTree>
    <p:extLst>
      <p:ext uri="{BB962C8B-B14F-4D97-AF65-F5344CB8AC3E}">
        <p14:creationId xmlns:p14="http://schemas.microsoft.com/office/powerpoint/2010/main" val="3679256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F7E096-2E74-4A2A-AF7A-7FEA8FBFEFF5}" type="slidenum">
              <a:rPr lang="en-GB" smtClean="0"/>
              <a:t>28</a:t>
            </a:fld>
            <a:endParaRPr lang="en-GB"/>
          </a:p>
        </p:txBody>
      </p:sp>
    </p:spTree>
    <p:extLst>
      <p:ext uri="{BB962C8B-B14F-4D97-AF65-F5344CB8AC3E}">
        <p14:creationId xmlns:p14="http://schemas.microsoft.com/office/powerpoint/2010/main" val="2453262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Just say here – No exams and this is why. Would encourage everybody to read</a:t>
            </a:r>
          </a:p>
          <a:p>
            <a:endParaRPr lang="en-GB" sz="1400" dirty="0"/>
          </a:p>
          <a:p>
            <a:r>
              <a:rPr lang="en-GB" sz="1400" dirty="0"/>
              <a:t>Exams are efficient, Seen as rigorous, Gold standard, Elitist</a:t>
            </a:r>
          </a:p>
          <a:p>
            <a:r>
              <a:rPr lang="en-GB" sz="1400" b="0" i="0" dirty="0">
                <a:solidFill>
                  <a:srgbClr val="222222"/>
                </a:solidFill>
                <a:effectLst/>
                <a:latin typeface="Indy Serif"/>
              </a:rPr>
              <a:t>They rely on a timed, one-shot-only display of virtuosity and scholarship. </a:t>
            </a:r>
          </a:p>
          <a:p>
            <a:r>
              <a:rPr lang="en-GB" sz="1400" b="0" i="0" dirty="0">
                <a:solidFill>
                  <a:srgbClr val="222222"/>
                </a:solidFill>
                <a:effectLst/>
                <a:latin typeface="Indy Serif"/>
              </a:rPr>
              <a:t>Is this what professional mathematicians do? </a:t>
            </a:r>
          </a:p>
          <a:p>
            <a:endParaRPr lang="en-GB" sz="1400" b="0" i="0" dirty="0">
              <a:solidFill>
                <a:srgbClr val="222222"/>
              </a:solidFill>
              <a:effectLst/>
              <a:latin typeface="Indy Serif"/>
            </a:endParaRPr>
          </a:p>
          <a:p>
            <a:r>
              <a:rPr lang="en-GB" sz="1400" b="0" i="0" dirty="0">
                <a:solidFill>
                  <a:srgbClr val="222222"/>
                </a:solidFill>
                <a:effectLst/>
                <a:latin typeface="Indy Serif"/>
              </a:rPr>
              <a:t>CBI – narrow and irrelevant</a:t>
            </a:r>
          </a:p>
          <a:p>
            <a:endParaRPr lang="en-GB" sz="1400" b="0" i="0" dirty="0">
              <a:solidFill>
                <a:srgbClr val="222222"/>
              </a:solidFill>
              <a:effectLst/>
              <a:latin typeface="Indy Serif"/>
            </a:endParaRPr>
          </a:p>
          <a:p>
            <a:pPr algn="l"/>
            <a:r>
              <a:rPr lang="en-GB" sz="1400" b="0" i="0" u="none" strike="noStrike" baseline="0" dirty="0">
                <a:solidFill>
                  <a:srgbClr val="1A8071"/>
                </a:solidFill>
                <a:latin typeface="Cabin-Regular"/>
              </a:rPr>
              <a:t>creative thinking, collaboration and communication</a:t>
            </a:r>
          </a:p>
          <a:p>
            <a:pPr algn="l"/>
            <a:endParaRPr lang="en-GB" sz="1400" b="0" i="0" u="none" strike="noStrike" baseline="0" dirty="0">
              <a:solidFill>
                <a:srgbClr val="1A8071"/>
              </a:solidFill>
              <a:effectLst/>
              <a:latin typeface="Cabin-Regular"/>
            </a:endParaRPr>
          </a:p>
          <a:p>
            <a:pPr algn="l"/>
            <a:r>
              <a:rPr lang="en-GB" sz="1400" b="0" i="0" u="none" strike="noStrike" baseline="0" dirty="0">
                <a:solidFill>
                  <a:srgbClr val="1A8071"/>
                </a:solidFill>
                <a:effectLst/>
                <a:latin typeface="Cabin-Regular"/>
              </a:rPr>
              <a:t>Unfair – </a:t>
            </a:r>
            <a:r>
              <a:rPr lang="en-GB" sz="1400" b="0" i="0" u="none" strike="noStrike" baseline="0" dirty="0">
                <a:solidFill>
                  <a:srgbClr val="1A8071"/>
                </a:solidFill>
                <a:latin typeface="Cabin-Regular"/>
              </a:rPr>
              <a:t>The stress associated with sitting examinations is experienced disproportionately by young people from economically disadvantaged backgrounds, who</a:t>
            </a:r>
          </a:p>
          <a:p>
            <a:pPr algn="l"/>
            <a:r>
              <a:rPr lang="en-GB" sz="1400" b="0" i="0" u="none" strike="noStrike" baseline="0" dirty="0">
                <a:solidFill>
                  <a:srgbClr val="1A8071"/>
                </a:solidFill>
                <a:latin typeface="Cabin-Regular"/>
              </a:rPr>
              <a:t>are over-represented amongst those with social, emotional and mental health issues. This puts them at greater risk of failing to do themselves justice in high</a:t>
            </a:r>
          </a:p>
          <a:p>
            <a:pPr algn="l"/>
            <a:r>
              <a:rPr lang="en-GB" sz="1400" b="0" i="0" u="none" strike="noStrike" baseline="0" dirty="0">
                <a:solidFill>
                  <a:srgbClr val="1A8071"/>
                </a:solidFill>
                <a:latin typeface="Cabin-Regular"/>
              </a:rPr>
              <a:t>stakes testing.</a:t>
            </a:r>
          </a:p>
          <a:p>
            <a:pPr algn="l"/>
            <a:endParaRPr lang="en-GB" sz="1400" b="0" i="0" u="none" strike="noStrike" baseline="0" dirty="0">
              <a:solidFill>
                <a:srgbClr val="1A8071"/>
              </a:solidFill>
              <a:effectLst/>
              <a:latin typeface="Cabin-Regular"/>
            </a:endParaRPr>
          </a:p>
          <a:p>
            <a:r>
              <a:rPr lang="en-GB" sz="1400" b="0" i="0" dirty="0">
                <a:solidFill>
                  <a:srgbClr val="222222"/>
                </a:solidFill>
                <a:effectLst/>
                <a:latin typeface="Indy Serif"/>
              </a:rPr>
              <a:t>EDI is important to MDX in our context - Mental health. </a:t>
            </a:r>
          </a:p>
          <a:p>
            <a:endParaRPr lang="en-GB" sz="1400" b="0" i="0" dirty="0">
              <a:solidFill>
                <a:srgbClr val="222222"/>
              </a:solidFill>
              <a:effectLst/>
              <a:latin typeface="Indy Serif"/>
            </a:endParaRPr>
          </a:p>
          <a:p>
            <a:pPr algn="l"/>
            <a:r>
              <a:rPr lang="en-GB" sz="1400" b="0" i="0" u="none" strike="noStrike" baseline="0" dirty="0">
                <a:solidFill>
                  <a:srgbClr val="1A8071"/>
                </a:solidFill>
                <a:latin typeface="Cabin-Regular"/>
              </a:rPr>
              <a:t>It is argued that exams are the most impartial way of assessing learners as the risk of unconscious marker bias, which can impact Black, Asian and Minority Ethnic (BAME) students and those eligible for Pupil Premium, is reduced. However, the myriad cultural references contained in exam papers across a wide range of subjects disadvantages those with less cultural capital, and the nuances of language in the rubric of exam papers trip up those who are not fluent speakers of English.</a:t>
            </a:r>
            <a:endParaRPr lang="en-GB" sz="1400" b="0" i="0" dirty="0">
              <a:solidFill>
                <a:srgbClr val="222222"/>
              </a:solidFill>
              <a:effectLst/>
              <a:latin typeface="Indy Serif"/>
            </a:endParaRPr>
          </a:p>
          <a:p>
            <a:endParaRPr lang="en-GB" sz="1400" b="0" i="0" dirty="0">
              <a:solidFill>
                <a:srgbClr val="222222"/>
              </a:solidFill>
              <a:effectLst/>
              <a:latin typeface="Indy Serif"/>
            </a:endParaRPr>
          </a:p>
          <a:p>
            <a:r>
              <a:rPr lang="en-GB" sz="1400" b="0" i="0" dirty="0">
                <a:solidFill>
                  <a:srgbClr val="222222"/>
                </a:solidFill>
                <a:effectLst/>
                <a:latin typeface="Indy Serif"/>
              </a:rPr>
              <a:t>Do they make you work ready? -  continuous assessment, seems on the surface fairer than concentrated examination;</a:t>
            </a:r>
            <a:endParaRPr lang="en-GB" sz="1400" dirty="0"/>
          </a:p>
          <a:p>
            <a:endParaRPr lang="en-GB" sz="1400" dirty="0"/>
          </a:p>
          <a:p>
            <a:r>
              <a:rPr lang="en-GB" sz="1400" dirty="0"/>
              <a:t>Some areas of MSOR require particular assessment types to ensure the validity and integrity of the assessment. Controlled conditions, such as those provided by traditional invigilated examinations, are often essential. For example, the nature of the subject means that sometimes students can be expected to provide an answer which is very close to a model answer. Such controlled conditions also help ensure that only work produced by students themselves is being assessed, for example by following the principles in QAA’s guidance Contracting to Cheat in Higher Education. </a:t>
            </a:r>
          </a:p>
          <a:p>
            <a:endParaRPr lang="en-GB" sz="1400" dirty="0"/>
          </a:p>
          <a:p>
            <a:r>
              <a:rPr lang="en-GB" sz="1400" dirty="0"/>
              <a:t>Students who don’t do as well deemed less intelligent  - observed this not true. </a:t>
            </a:r>
          </a:p>
          <a:p>
            <a:r>
              <a:rPr lang="en-GB" sz="1400" b="0" i="0" dirty="0">
                <a:solidFill>
                  <a:srgbClr val="222222"/>
                </a:solidFill>
                <a:effectLst/>
                <a:latin typeface="Plus Jakarta Sans"/>
              </a:rPr>
              <a:t>Perhaps a more specialised system would make education more accessible and inclusive while producing better results.</a:t>
            </a:r>
          </a:p>
          <a:p>
            <a:endParaRPr lang="en-GB" sz="1400" b="0" i="0" dirty="0">
              <a:solidFill>
                <a:srgbClr val="222222"/>
              </a:solidFill>
              <a:effectLst/>
              <a:latin typeface="Plus Jakarta Sans"/>
            </a:endParaRPr>
          </a:p>
          <a:p>
            <a:r>
              <a:rPr lang="en-GB" sz="1400" b="0" i="0" dirty="0">
                <a:solidFill>
                  <a:srgbClr val="222222"/>
                </a:solidFill>
                <a:effectLst/>
                <a:latin typeface="Plus Jakarta Sans"/>
              </a:rPr>
              <a:t>What skills do we want and will exams allow our students to demonstrate them.</a:t>
            </a:r>
            <a:endParaRPr lang="en-GB" sz="1400" dirty="0"/>
          </a:p>
          <a:p>
            <a:endParaRPr lang="en-GB" dirty="0"/>
          </a:p>
        </p:txBody>
      </p:sp>
    </p:spTree>
    <p:extLst>
      <p:ext uri="{BB962C8B-B14F-4D97-AF65-F5344CB8AC3E}">
        <p14:creationId xmlns:p14="http://schemas.microsoft.com/office/powerpoint/2010/main" val="100223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pPr marL="982980" lvl="2" indent="0">
              <a:lnSpc>
                <a:spcPct val="100000"/>
              </a:lnSpc>
              <a:buSzPct val="135000"/>
              <a:buFont typeface="Arial" panose="020B0604020202020204" pitchFamily="34" charset="0"/>
              <a:buNone/>
              <a:defRPr sz="2000">
                <a:solidFill>
                  <a:srgbClr val="000000"/>
                </a:solidFill>
              </a:defRPr>
            </a:pPr>
            <a:r>
              <a:rPr lang="en-GB" sz="1200" b="0" dirty="0"/>
              <a:t>Brendan</a:t>
            </a:r>
          </a:p>
          <a:p>
            <a:pPr marL="982980" lvl="2" indent="0">
              <a:lnSpc>
                <a:spcPct val="100000"/>
              </a:lnSpc>
              <a:buSzPct val="135000"/>
              <a:buFont typeface="Arial" panose="020B0604020202020204" pitchFamily="34" charset="0"/>
              <a:buNone/>
              <a:defRPr sz="2000">
                <a:solidFill>
                  <a:srgbClr val="000000"/>
                </a:solidFill>
              </a:defRPr>
            </a:pPr>
            <a:endParaRPr lang="en-GB" sz="1200" b="0" dirty="0"/>
          </a:p>
          <a:p>
            <a:pPr marL="1348740" lvl="2" indent="-365760">
              <a:lnSpc>
                <a:spcPct val="100000"/>
              </a:lnSpc>
              <a:buSzPct val="135000"/>
              <a:buFont typeface="Arial" panose="020B0604020202020204" pitchFamily="34" charset="0"/>
              <a:buChar char="•"/>
              <a:defRPr sz="2000">
                <a:solidFill>
                  <a:srgbClr val="000000"/>
                </a:solidFill>
              </a:defRPr>
            </a:pPr>
            <a:r>
              <a:rPr lang="en-GB" sz="1200" dirty="0"/>
              <a:t>Designed to develop confidence </a:t>
            </a:r>
          </a:p>
          <a:p>
            <a:pPr marL="1348740" lvl="2" indent="-365760">
              <a:lnSpc>
                <a:spcPct val="100000"/>
              </a:lnSpc>
              <a:buSzPct val="135000"/>
              <a:buFont typeface="Arial" panose="020B0604020202020204" pitchFamily="34" charset="0"/>
              <a:buChar char="•"/>
              <a:defRPr sz="2000">
                <a:solidFill>
                  <a:srgbClr val="000000"/>
                </a:solidFill>
              </a:defRPr>
            </a:pPr>
            <a:r>
              <a:rPr lang="en-GB" sz="1200" dirty="0"/>
              <a:t>Confidence in their mathematical ability through problem solving and communication but also using portfolio to evidence their skills.</a:t>
            </a:r>
          </a:p>
          <a:p>
            <a:pPr marL="1348740" lvl="2" indent="-365760">
              <a:lnSpc>
                <a:spcPct val="100000"/>
              </a:lnSpc>
              <a:buSzPct val="135000"/>
              <a:buFont typeface="Arial" panose="020B0604020202020204" pitchFamily="34" charset="0"/>
              <a:buChar char="•"/>
              <a:defRPr sz="2000">
                <a:solidFill>
                  <a:srgbClr val="000000"/>
                </a:solidFill>
              </a:defRPr>
            </a:pPr>
            <a:r>
              <a:rPr lang="en-GB" sz="1200" dirty="0"/>
              <a:t>Portfolio provides them evidence to showcase to employers.</a:t>
            </a:r>
          </a:p>
          <a:p>
            <a:pPr marL="1348740" lvl="2" indent="-365760">
              <a:lnSpc>
                <a:spcPct val="100000"/>
              </a:lnSpc>
              <a:buSzPct val="135000"/>
              <a:buFont typeface="Arial" panose="020B0604020202020204" pitchFamily="34" charset="0"/>
              <a:buChar char="•"/>
              <a:defRPr sz="2000">
                <a:solidFill>
                  <a:srgbClr val="000000"/>
                </a:solidFill>
              </a:defRPr>
            </a:pPr>
            <a:r>
              <a:rPr lang="en-GB" sz="1200" dirty="0"/>
              <a:t>Outreach built in to support them in confidence and communication. All have mathematical ability. </a:t>
            </a:r>
          </a:p>
          <a:p>
            <a:pPr marL="1348740" lvl="2" indent="-365760">
              <a:lnSpc>
                <a:spcPct val="100000"/>
              </a:lnSpc>
              <a:buSzPct val="135000"/>
              <a:buFont typeface="Arial" panose="020B0604020202020204" pitchFamily="34" charset="0"/>
              <a:buChar char="•"/>
              <a:defRPr sz="2000">
                <a:solidFill>
                  <a:srgbClr val="000000"/>
                </a:solidFill>
              </a:defRPr>
            </a:pPr>
            <a:r>
              <a:rPr lang="en-GB" sz="1200" dirty="0"/>
              <a:t>Supported via learning communities. Online and on campus. </a:t>
            </a:r>
          </a:p>
        </p:txBody>
      </p:sp>
    </p:spTree>
    <p:extLst>
      <p:ext uri="{BB962C8B-B14F-4D97-AF65-F5344CB8AC3E}">
        <p14:creationId xmlns:p14="http://schemas.microsoft.com/office/powerpoint/2010/main" val="196703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Brendan</a:t>
            </a:r>
          </a:p>
          <a:p>
            <a:r>
              <a:rPr lang="en-GB" dirty="0"/>
              <a:t>input/output is our distinction. When we revalidated in 2019 we considered employability –theory and practical skills. Best of old and new. Tradition skills involved in problem solving ( abstraction, logical reasoning, critical thinking etc) but also digital and other skills. For our students what would make them different. How could we build their confidence. Skill recognition and confidence. Authenticity and means to demonstrate their learning. artefacts or manifestation</a:t>
            </a:r>
          </a:p>
          <a:p>
            <a:endParaRPr lang="en-GB" dirty="0"/>
          </a:p>
          <a:p>
            <a:r>
              <a:rPr lang="en-GB" sz="1200" dirty="0"/>
              <a:t>Authentic assessment: output is appropriate for professional roles</a:t>
            </a:r>
          </a:p>
          <a:p>
            <a:r>
              <a:rPr lang="en-GB" sz="1200" dirty="0"/>
              <a:t>Authentic problems: input is appropriate for professional roles</a:t>
            </a:r>
          </a:p>
          <a:p>
            <a:endParaRPr lang="en-GB" dirty="0"/>
          </a:p>
          <a:p>
            <a:r>
              <a:rPr lang="en-GB" dirty="0"/>
              <a:t>Skill recognition and social capital. </a:t>
            </a:r>
          </a:p>
          <a:p>
            <a:r>
              <a:rPr lang="en-GB" dirty="0"/>
              <a:t>Skills for talent economy.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EXAMS - </a:t>
            </a:r>
            <a:r>
              <a:rPr lang="en-GB" sz="1200" dirty="0"/>
              <a:t>Exams are efficient, Seen as rigorous, Gold standard, Elitist</a:t>
            </a:r>
          </a:p>
          <a:p>
            <a:r>
              <a:rPr lang="en-GB" sz="1200" b="0" i="0" dirty="0">
                <a:solidFill>
                  <a:srgbClr val="222222"/>
                </a:solidFill>
                <a:effectLst/>
                <a:latin typeface="Indy Serif"/>
              </a:rPr>
              <a:t>They rely on a timed, one-shot-only display of virtuosity and scholarship. </a:t>
            </a:r>
          </a:p>
          <a:p>
            <a:r>
              <a:rPr lang="en-GB" sz="1200" b="0" i="0" dirty="0">
                <a:solidFill>
                  <a:srgbClr val="222222"/>
                </a:solidFill>
                <a:effectLst/>
                <a:latin typeface="Indy Serif"/>
              </a:rPr>
              <a:t>Is this what professional mathematicians do? </a:t>
            </a:r>
          </a:p>
          <a:p>
            <a:pPr algn="l"/>
            <a:r>
              <a:rPr lang="en-GB" sz="1200" b="0" i="0" u="none" strike="noStrike" baseline="0" dirty="0">
                <a:solidFill>
                  <a:srgbClr val="1A8071"/>
                </a:solidFill>
                <a:latin typeface="Cabin-Regular"/>
              </a:rPr>
              <a:t>Key elements for mathematician is creative thinking, collaboration and communication – not suited for exams.</a:t>
            </a:r>
          </a:p>
          <a:p>
            <a:pPr algn="l"/>
            <a:endParaRPr lang="en-GB" sz="1200" b="0" i="0" u="none" strike="noStrike" baseline="0" dirty="0">
              <a:solidFill>
                <a:srgbClr val="1A8071"/>
              </a:solidFill>
              <a:effectLst/>
              <a:latin typeface="Cabin-Regular"/>
            </a:endParaRPr>
          </a:p>
          <a:p>
            <a:pPr algn="l"/>
            <a:r>
              <a:rPr lang="en-GB" sz="1200" b="0" i="0" u="none" strike="noStrike" baseline="0" dirty="0">
                <a:solidFill>
                  <a:srgbClr val="1A8071"/>
                </a:solidFill>
                <a:effectLst/>
                <a:latin typeface="Cabin-Regular"/>
              </a:rPr>
              <a:t>Exams are Unfair – </a:t>
            </a:r>
            <a:r>
              <a:rPr lang="en-GB" sz="1200" b="0" i="0" u="none" strike="noStrike" baseline="0" dirty="0">
                <a:solidFill>
                  <a:srgbClr val="1A8071"/>
                </a:solidFill>
                <a:latin typeface="Cabin-Regular"/>
              </a:rPr>
              <a:t>The stress associated with sitting examinations is experienced disproportionately by young people from economically disadvantaged backgrounds, who</a:t>
            </a:r>
          </a:p>
          <a:p>
            <a:pPr algn="l"/>
            <a:r>
              <a:rPr lang="en-GB" sz="1200" b="0" i="0" u="none" strike="noStrike" baseline="0" dirty="0">
                <a:solidFill>
                  <a:srgbClr val="1A8071"/>
                </a:solidFill>
                <a:latin typeface="Cabin-Regular"/>
              </a:rPr>
              <a:t>are over-represented amongst those with social, emotional and mental health issues. This puts them at greater risk of failing to do themselves justice in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1A8071"/>
                </a:solidFill>
                <a:latin typeface="Cabin-Regular"/>
              </a:rPr>
              <a:t>stakes testing. Read - </a:t>
            </a:r>
            <a:r>
              <a:rPr lang="en-GB" sz="1200" dirty="0">
                <a:solidFill>
                  <a:schemeClr val="tx1"/>
                </a:solidFill>
              </a:rPr>
              <a:t>French, S., Dickerson, A., &amp; Mulder, R. A. (2023). A review of the benefits and drawbacks of high-stakes final examinations in higher education. </a:t>
            </a:r>
            <a:r>
              <a:rPr lang="en-GB" sz="1200" i="1" dirty="0">
                <a:solidFill>
                  <a:schemeClr val="tx1"/>
                </a:solidFill>
              </a:rPr>
              <a:t>Higher Education</a:t>
            </a:r>
            <a:r>
              <a:rPr lang="en-GB" sz="1200" dirty="0">
                <a:solidFill>
                  <a:schemeClr val="tx1"/>
                </a:solidFill>
              </a:rPr>
              <a:t>, 1-26.</a:t>
            </a:r>
            <a:endParaRPr lang="en-GB" sz="1200" dirty="0">
              <a:latin typeface="Arial" panose="020B0604020202020204" pitchFamily="34" charset="0"/>
              <a:cs typeface="Arial" panose="020B0604020202020204" pitchFamily="34" charset="0"/>
            </a:endParaRPr>
          </a:p>
          <a:p>
            <a:pPr algn="l"/>
            <a:endParaRPr lang="en-GB" sz="1200" b="0" i="0" u="none" strike="noStrike" baseline="0" dirty="0">
              <a:solidFill>
                <a:srgbClr val="1A8071"/>
              </a:solidFill>
              <a:effectLst/>
              <a:latin typeface="Cabin-Regular"/>
            </a:endParaRPr>
          </a:p>
          <a:p>
            <a:r>
              <a:rPr lang="en-GB" sz="1200" b="0" i="0" dirty="0">
                <a:solidFill>
                  <a:srgbClr val="222222"/>
                </a:solidFill>
                <a:effectLst/>
                <a:latin typeface="Indy Serif"/>
              </a:rPr>
              <a:t>EDI is important to MDX in our context - Mental health. </a:t>
            </a:r>
          </a:p>
          <a:p>
            <a:endParaRPr lang="en-GB" sz="1200" b="0" i="0" dirty="0">
              <a:solidFill>
                <a:srgbClr val="222222"/>
              </a:solidFill>
              <a:effectLst/>
              <a:latin typeface="Indy Serif"/>
            </a:endParaRPr>
          </a:p>
          <a:p>
            <a:endParaRPr lang="en-GB" dirty="0"/>
          </a:p>
        </p:txBody>
      </p:sp>
    </p:spTree>
    <p:extLst>
      <p:ext uri="{BB962C8B-B14F-4D97-AF65-F5344CB8AC3E}">
        <p14:creationId xmlns:p14="http://schemas.microsoft.com/office/powerpoint/2010/main" val="90137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 </a:t>
            </a:r>
          </a:p>
          <a:p>
            <a:r>
              <a:rPr lang="en-US" dirty="0">
                <a:ea typeface="Calibri"/>
                <a:cs typeface="Calibri"/>
              </a:rPr>
              <a:t>In this section we introduce 4 of our novel teaching and assessment methods that are part of our authentic approach.</a:t>
            </a:r>
            <a:endParaRPr lang="en-US" dirty="0"/>
          </a:p>
          <a:p>
            <a:endParaRPr lang="en-US" dirty="0"/>
          </a:p>
          <a:p>
            <a:r>
              <a:rPr lang="en-US" dirty="0"/>
              <a:t>Authentic assessment: output is appropriate for professional roles. This could be in a variety of formats.</a:t>
            </a:r>
          </a:p>
          <a:p>
            <a:endParaRPr lang="en-US" dirty="0"/>
          </a:p>
          <a:p>
            <a:r>
              <a:rPr lang="en-US" dirty="0"/>
              <a:t>Authentic problems: input is typical of professional roles. This could be raw data, a vague problem, or some significant judgement in strategy (analytic techniques vs simulation).</a:t>
            </a:r>
            <a:endParaRPr lang="en-US" dirty="0">
              <a:ea typeface="Calibri" panose="020F0502020204030204"/>
              <a:cs typeface="Calibri" panose="020F0502020204030204"/>
            </a:endParaRPr>
          </a:p>
          <a:p>
            <a:endParaRPr lang="en-US" dirty="0"/>
          </a:p>
          <a:p>
            <a:r>
              <a:rPr lang="en-US" dirty="0"/>
              <a:t>By giving students choice they have their own agency so stay engaged. We also help them develop the particular skills that align with their interests and hopefully their chosen careers (e.g. the nuances of geospatial datasets, or joining separate datasets).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5</a:t>
            </a:fld>
            <a:endParaRPr lang="en-GB"/>
          </a:p>
        </p:txBody>
      </p:sp>
    </p:spTree>
    <p:extLst>
      <p:ext uri="{BB962C8B-B14F-4D97-AF65-F5344CB8AC3E}">
        <p14:creationId xmlns:p14="http://schemas.microsoft.com/office/powerpoint/2010/main" val="411447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Al</a:t>
            </a:r>
          </a:p>
          <a:p>
            <a:r>
              <a:rPr lang="en-GB" dirty="0"/>
              <a:t>Authentic problems are distinct from 'applied' problems.</a:t>
            </a:r>
            <a:endParaRPr lang="en-US" dirty="0"/>
          </a:p>
          <a:p>
            <a:endParaRPr lang="en-GB" dirty="0"/>
          </a:p>
          <a:p>
            <a:r>
              <a:rPr lang="en-GB" dirty="0"/>
              <a:t>Authentic problems:</a:t>
            </a:r>
            <a:endParaRPr lang="en-GB" dirty="0">
              <a:ea typeface="Calibri" panose="020F0502020204030204"/>
              <a:cs typeface="Calibri" panose="020F0502020204030204"/>
            </a:endParaRPr>
          </a:p>
          <a:p>
            <a:r>
              <a:rPr lang="en-GB" dirty="0"/>
              <a:t> Are often vaguely defined;</a:t>
            </a:r>
            <a:endParaRPr lang="en-GB" dirty="0">
              <a:ea typeface="Calibri"/>
              <a:cs typeface="Calibri"/>
            </a:endParaRPr>
          </a:p>
          <a:p>
            <a:r>
              <a:rPr lang="en-GB" dirty="0"/>
              <a:t> Allow students to use every tool at their disposal;</a:t>
            </a:r>
            <a:endParaRPr lang="en-GB" dirty="0">
              <a:ea typeface="Calibri"/>
              <a:cs typeface="Calibri"/>
            </a:endParaRPr>
          </a:p>
          <a:p>
            <a:r>
              <a:rPr lang="en-GB" dirty="0"/>
              <a:t> Encourages students to seek guidance from their lecturer.</a:t>
            </a:r>
            <a:endParaRPr lang="en-GB" dirty="0">
              <a:ea typeface="Calibri"/>
              <a:cs typeface="Calibri"/>
            </a:endParaRPr>
          </a:p>
          <a:p>
            <a:endParaRPr lang="en-GB" dirty="0"/>
          </a:p>
          <a:p>
            <a:r>
              <a:rPr lang="en-GB" dirty="0"/>
              <a:t>These problems give students agency, require them to translate the “real world” into mathematical language that they are becoming experts with, and help develop initiative and creativity.</a:t>
            </a:r>
            <a:endParaRPr lang="en-GB" dirty="0">
              <a:ea typeface="Calibri" panose="020F0502020204030204"/>
              <a:cs typeface="Calibri" panose="020F0502020204030204"/>
            </a:endParaRPr>
          </a:p>
          <a:p>
            <a:r>
              <a:rPr lang="en-GB" dirty="0"/>
              <a:t>All these skills are critical for mathematicians to excel in their careers.</a:t>
            </a:r>
            <a:endParaRPr lang="en-GB" dirty="0">
              <a:ea typeface="Calibri" panose="020F0502020204030204"/>
              <a:cs typeface="Calibri" panose="020F0502020204030204"/>
            </a:endParaRPr>
          </a:p>
          <a:p>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403815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t>
            </a:r>
          </a:p>
          <a:p>
            <a:r>
              <a:rPr lang="en-GB" dirty="0"/>
              <a:t>Not a 15 mark “problem solving” exam question.</a:t>
            </a:r>
            <a:endParaRPr lang="en-US" dirty="0"/>
          </a:p>
          <a:p>
            <a:r>
              <a:rPr lang="en-GB" dirty="0"/>
              <a:t>But a long duration group coursework – assessment is the student documenting the process of problem solving: making mistakes, trying things and thinking mathematically.</a:t>
            </a:r>
            <a:endParaRPr lang="en-GB" dirty="0">
              <a:ea typeface="Calibri"/>
              <a:cs typeface="Calibri"/>
            </a:endParaRPr>
          </a:p>
          <a:p>
            <a:r>
              <a:rPr lang="en-GB" dirty="0"/>
              <a:t>Even if the students’ efforts don’t actually lead to a substantial solution.</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B7F7E096-2E74-4A2A-AF7A-7FEA8FBFEFF5}" type="slidenum">
              <a:rPr lang="en-GB" smtClean="0"/>
              <a:t>7</a:t>
            </a:fld>
            <a:endParaRPr lang="en-GB"/>
          </a:p>
        </p:txBody>
      </p:sp>
    </p:spTree>
    <p:extLst>
      <p:ext uri="{BB962C8B-B14F-4D97-AF65-F5344CB8AC3E}">
        <p14:creationId xmlns:p14="http://schemas.microsoft.com/office/powerpoint/2010/main" val="97571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t>
            </a:r>
          </a:p>
        </p:txBody>
      </p:sp>
      <p:sp>
        <p:nvSpPr>
          <p:cNvPr id="4" name="Slide Number Placeholder 3"/>
          <p:cNvSpPr>
            <a:spLocks noGrp="1"/>
          </p:cNvSpPr>
          <p:nvPr>
            <p:ph type="sldNum" sz="quarter" idx="5"/>
          </p:nvPr>
        </p:nvSpPr>
        <p:spPr/>
        <p:txBody>
          <a:bodyPr/>
          <a:lstStyle/>
          <a:p>
            <a:fld id="{B7F7E096-2E74-4A2A-AF7A-7FEA8FBFEFF5}" type="slidenum">
              <a:rPr lang="en-GB" smtClean="0"/>
              <a:t>8</a:t>
            </a:fld>
            <a:endParaRPr lang="en-GB"/>
          </a:p>
        </p:txBody>
      </p:sp>
    </p:spTree>
    <p:extLst>
      <p:ext uri="{BB962C8B-B14F-4D97-AF65-F5344CB8AC3E}">
        <p14:creationId xmlns:p14="http://schemas.microsoft.com/office/powerpoint/2010/main" val="155045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a:t>
            </a:r>
          </a:p>
          <a:p>
            <a:r>
              <a:rPr lang="en-US" dirty="0">
                <a:ea typeface="Calibri"/>
                <a:cs typeface="Calibri"/>
              </a:rPr>
              <a:t>The use of Ai is not currently a formal part of our syllabus or assessment strategy.</a:t>
            </a:r>
            <a:endParaRPr lang="en-US" dirty="0"/>
          </a:p>
          <a:p>
            <a:endParaRPr lang="en-US" dirty="0">
              <a:ea typeface="Calibri"/>
              <a:cs typeface="Calibri"/>
            </a:endParaRPr>
          </a:p>
          <a:p>
            <a:r>
              <a:rPr lang="en-US" dirty="0">
                <a:ea typeface="Calibri"/>
                <a:cs typeface="Calibri"/>
              </a:rPr>
              <a:t>However,</a:t>
            </a:r>
          </a:p>
          <a:p>
            <a:r>
              <a:rPr lang="en-US" dirty="0">
                <a:ea typeface="Calibri"/>
                <a:cs typeface="Calibri"/>
              </a:rPr>
              <a:t> students have been exploring it, possibly without understanding its limitations.</a:t>
            </a:r>
          </a:p>
          <a:p>
            <a:r>
              <a:rPr lang="en-US" dirty="0">
                <a:ea typeface="Calibri"/>
                <a:cs typeface="Calibri"/>
              </a:rPr>
              <a:t> some students are concerned that Ai will affect their careers.</a:t>
            </a:r>
          </a:p>
          <a:p>
            <a:r>
              <a:rPr lang="en-US" dirty="0">
                <a:ea typeface="Calibri"/>
                <a:cs typeface="Calibri"/>
              </a:rPr>
              <a:t> Ai will be in our students' workplaces, so some familiarity is useful. </a:t>
            </a:r>
          </a:p>
          <a:p>
            <a:r>
              <a:rPr lang="en-US" dirty="0">
                <a:ea typeface="Calibri"/>
                <a:cs typeface="Calibri"/>
              </a:rPr>
              <a:t> by explicitly including Ai in assessment we can discourages its undeclared use.</a:t>
            </a:r>
          </a:p>
          <a:p>
            <a:endParaRPr lang="en-US" dirty="0">
              <a:ea typeface="Calibri"/>
              <a:cs typeface="Calibri"/>
            </a:endParaRPr>
          </a:p>
          <a:p>
            <a:r>
              <a:rPr lang="en-US" dirty="0">
                <a:ea typeface="Calibri"/>
                <a:cs typeface="Calibri"/>
              </a:rPr>
              <a:t>In this assessment students explicitly compare their attempts at data analysis (Question 2) with the attempts of an LLM (Question 4).</a:t>
            </a:r>
          </a:p>
          <a:p>
            <a:r>
              <a:rPr lang="en-US" dirty="0">
                <a:ea typeface="Calibri"/>
                <a:cs typeface="Calibri"/>
              </a:rPr>
              <a:t> Students reflect on the mistakes or lack of judgement that the LLM displays, and write about how their work is better than the Ai output. </a:t>
            </a:r>
          </a:p>
        </p:txBody>
      </p:sp>
      <p:sp>
        <p:nvSpPr>
          <p:cNvPr id="4" name="Slide Number Placeholder 3"/>
          <p:cNvSpPr>
            <a:spLocks noGrp="1"/>
          </p:cNvSpPr>
          <p:nvPr>
            <p:ph type="sldNum" sz="quarter" idx="5"/>
          </p:nvPr>
        </p:nvSpPr>
        <p:spPr/>
        <p:txBody>
          <a:bodyPr/>
          <a:lstStyle/>
          <a:p>
            <a:fld id="{B7F7E096-2E74-4A2A-AF7A-7FEA8FBFEFF5}" type="slidenum">
              <a:rPr lang="en-GB" smtClean="0"/>
              <a:t>9</a:t>
            </a:fld>
            <a:endParaRPr lang="en-GB"/>
          </a:p>
        </p:txBody>
      </p:sp>
    </p:spTree>
    <p:extLst>
      <p:ext uri="{BB962C8B-B14F-4D97-AF65-F5344CB8AC3E}">
        <p14:creationId xmlns:p14="http://schemas.microsoft.com/office/powerpoint/2010/main" val="959299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Slide - No image (indigo)">
    <p:spTree>
      <p:nvGrpSpPr>
        <p:cNvPr id="1" name=""/>
        <p:cNvGrpSpPr/>
        <p:nvPr/>
      </p:nvGrpSpPr>
      <p:grpSpPr>
        <a:xfrm>
          <a:off x="0" y="0"/>
          <a:ext cx="0" cy="0"/>
          <a:chOff x="0" y="0"/>
          <a:chExt cx="0" cy="0"/>
        </a:xfrm>
      </p:grpSpPr>
      <p:sp>
        <p:nvSpPr>
          <p:cNvPr id="36" name="Rectangle 1"/>
          <p:cNvSpPr/>
          <p:nvPr/>
        </p:nvSpPr>
        <p:spPr>
          <a:xfrm>
            <a:off x="4876800" y="0"/>
            <a:ext cx="7315200" cy="6858000"/>
          </a:xfrm>
          <a:prstGeom prst="rect">
            <a:avLst/>
          </a:pr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7" name="Rectangle 4"/>
          <p:cNvSpPr/>
          <p:nvPr/>
        </p:nvSpPr>
        <p:spPr>
          <a:xfrm rot="720000">
            <a:off x="-579732" y="-1276191"/>
            <a:ext cx="11275070" cy="9117312"/>
          </a:xfrm>
          <a:custGeom>
            <a:avLst/>
            <a:gdLst/>
            <a:ahLst/>
            <a:cxnLst>
              <a:cxn ang="0">
                <a:pos x="wd2" y="hd2"/>
              </a:cxn>
              <a:cxn ang="5400000">
                <a:pos x="wd2" y="hd2"/>
              </a:cxn>
              <a:cxn ang="10800000">
                <a:pos x="wd2" y="hd2"/>
              </a:cxn>
              <a:cxn ang="16200000">
                <a:pos x="wd2" y="hd2"/>
              </a:cxn>
            </a:cxnLst>
            <a:rect l="0" t="0" r="r" b="b"/>
            <a:pathLst>
              <a:path w="21600" h="21600" extrusionOk="0">
                <a:moveTo>
                  <a:pt x="0" y="5687"/>
                </a:moveTo>
                <a:lnTo>
                  <a:pt x="21573" y="0"/>
                </a:lnTo>
                <a:cubicBezTo>
                  <a:pt x="21576" y="5764"/>
                  <a:pt x="21597" y="10893"/>
                  <a:pt x="21600" y="16658"/>
                </a:cubicBezTo>
                <a:lnTo>
                  <a:pt x="2732" y="21600"/>
                </a:lnTo>
                <a:lnTo>
                  <a:pt x="0" y="568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8" name="Title Text"/>
          <p:cNvSpPr txBox="1">
            <a:spLocks noGrp="1"/>
          </p:cNvSpPr>
          <p:nvPr>
            <p:ph type="title"/>
          </p:nvPr>
        </p:nvSpPr>
        <p:spPr>
          <a:xfrm>
            <a:off x="1266626" y="2691039"/>
            <a:ext cx="8512061" cy="1325564"/>
          </a:xfrm>
          <a:prstGeom prst="rect">
            <a:avLst/>
          </a:prstGeom>
        </p:spPr>
        <p:txBody>
          <a:bodyPr lIns="0" tIns="0" rIns="0" bIns="0"/>
          <a:lstStyle/>
          <a:p>
            <a:r>
              <a:rPr lang="en-US"/>
              <a:t>Click to edit Master title style</a:t>
            </a:r>
            <a:endParaRPr/>
          </a:p>
        </p:txBody>
      </p:sp>
      <p:sp>
        <p:nvSpPr>
          <p:cNvPr id="39" name="Body Level One…"/>
          <p:cNvSpPr txBox="1">
            <a:spLocks noGrp="1"/>
          </p:cNvSpPr>
          <p:nvPr>
            <p:ph type="body" sz="half" idx="1"/>
          </p:nvPr>
        </p:nvSpPr>
        <p:spPr>
          <a:xfrm>
            <a:off x="1266626" y="4241946"/>
            <a:ext cx="8509001" cy="2048043"/>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40" name="Picture 7" descr="Picture 7"/>
          <p:cNvPicPr>
            <a:picLocks noChangeAspect="1"/>
          </p:cNvPicPr>
          <p:nvPr/>
        </p:nvPicPr>
        <p:blipFill>
          <a:blip r:embed="rId2"/>
          <a:stretch>
            <a:fillRect/>
          </a:stretch>
        </p:blipFill>
        <p:spPr>
          <a:xfrm>
            <a:off x="391791" y="387166"/>
            <a:ext cx="2197504" cy="997668"/>
          </a:xfrm>
          <a:prstGeom prst="rect">
            <a:avLst/>
          </a:prstGeom>
          <a:ln w="12700">
            <a:miter lim="400000"/>
          </a:ln>
        </p:spPr>
      </p:pic>
      <p:sp>
        <p:nvSpPr>
          <p:cNvPr id="41" name="Slide Number"/>
          <p:cNvSpPr txBox="1">
            <a:spLocks noGrp="1"/>
          </p:cNvSpPr>
          <p:nvPr>
            <p:ph type="sldNum" sz="quarter" idx="2"/>
          </p:nvPr>
        </p:nvSpPr>
        <p:spPr>
          <a:xfrm>
            <a:off x="11622843" y="6397508"/>
            <a:ext cx="307440" cy="307341"/>
          </a:xfrm>
          <a:prstGeom prst="rect">
            <a:avLst/>
          </a:prstGeom>
        </p:spPr>
        <p:txBody>
          <a:bodyPr/>
          <a:lstStyle>
            <a:lvl1pPr>
              <a:defRPr>
                <a:solidFill>
                  <a:srgbClr val="FFFFFF"/>
                </a:solidFill>
                <a:latin typeface="Arial Black"/>
                <a:ea typeface="Arial Black"/>
                <a:cs typeface="Arial Black"/>
                <a:sym typeface="Arial Black"/>
              </a:defRPr>
            </a:lvl1pPr>
          </a:lstStyle>
          <a:p>
            <a:fld id="{F0C4B98D-633D-491F-BE2B-74E2AD035029}" type="slidenum">
              <a:rPr lang="en-GB" smtClean="0"/>
              <a:t>‹#›</a:t>
            </a:fld>
            <a:endParaRPr lang="en-GB"/>
          </a:p>
        </p:txBody>
      </p:sp>
    </p:spTree>
    <p:extLst>
      <p:ext uri="{BB962C8B-B14F-4D97-AF65-F5344CB8AC3E}">
        <p14:creationId xmlns:p14="http://schemas.microsoft.com/office/powerpoint/2010/main" val="297813714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1_Title Slide - No image (indigo)">
    <p:spTree>
      <p:nvGrpSpPr>
        <p:cNvPr id="1" name=""/>
        <p:cNvGrpSpPr/>
        <p:nvPr/>
      </p:nvGrpSpPr>
      <p:grpSpPr>
        <a:xfrm>
          <a:off x="0" y="0"/>
          <a:ext cx="0" cy="0"/>
          <a:chOff x="0" y="0"/>
          <a:chExt cx="0" cy="0"/>
        </a:xfrm>
      </p:grpSpPr>
      <p:sp>
        <p:nvSpPr>
          <p:cNvPr id="36" name="Rectangle 1"/>
          <p:cNvSpPr/>
          <p:nvPr/>
        </p:nvSpPr>
        <p:spPr>
          <a:xfrm>
            <a:off x="4876800" y="0"/>
            <a:ext cx="7315200" cy="6858000"/>
          </a:xfrm>
          <a:prstGeom prst="rect">
            <a:avLst/>
          </a:pr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7" name="Rectangle 4"/>
          <p:cNvSpPr/>
          <p:nvPr/>
        </p:nvSpPr>
        <p:spPr>
          <a:xfrm rot="720000">
            <a:off x="-579732" y="-1276191"/>
            <a:ext cx="11275070" cy="9117312"/>
          </a:xfrm>
          <a:custGeom>
            <a:avLst/>
            <a:gdLst/>
            <a:ahLst/>
            <a:cxnLst>
              <a:cxn ang="0">
                <a:pos x="wd2" y="hd2"/>
              </a:cxn>
              <a:cxn ang="5400000">
                <a:pos x="wd2" y="hd2"/>
              </a:cxn>
              <a:cxn ang="10800000">
                <a:pos x="wd2" y="hd2"/>
              </a:cxn>
              <a:cxn ang="16200000">
                <a:pos x="wd2" y="hd2"/>
              </a:cxn>
            </a:cxnLst>
            <a:rect l="0" t="0" r="r" b="b"/>
            <a:pathLst>
              <a:path w="21600" h="21600" extrusionOk="0">
                <a:moveTo>
                  <a:pt x="0" y="5687"/>
                </a:moveTo>
                <a:lnTo>
                  <a:pt x="21573" y="0"/>
                </a:lnTo>
                <a:cubicBezTo>
                  <a:pt x="21576" y="5764"/>
                  <a:pt x="21597" y="10893"/>
                  <a:pt x="21600" y="16658"/>
                </a:cubicBezTo>
                <a:lnTo>
                  <a:pt x="2732" y="21600"/>
                </a:lnTo>
                <a:lnTo>
                  <a:pt x="0" y="568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8" name="Title Text"/>
          <p:cNvSpPr txBox="1">
            <a:spLocks noGrp="1"/>
          </p:cNvSpPr>
          <p:nvPr>
            <p:ph type="title"/>
          </p:nvPr>
        </p:nvSpPr>
        <p:spPr>
          <a:xfrm>
            <a:off x="1266626" y="2691039"/>
            <a:ext cx="8512061" cy="1325564"/>
          </a:xfrm>
          <a:prstGeom prst="rect">
            <a:avLst/>
          </a:prstGeom>
        </p:spPr>
        <p:txBody>
          <a:bodyPr lIns="0" tIns="0" rIns="0" bIns="0"/>
          <a:lstStyle/>
          <a:p>
            <a:r>
              <a:rPr lang="en-US"/>
              <a:t>Click to edit Master title style</a:t>
            </a:r>
            <a:endParaRPr/>
          </a:p>
        </p:txBody>
      </p:sp>
      <p:sp>
        <p:nvSpPr>
          <p:cNvPr id="39" name="Body Level One…"/>
          <p:cNvSpPr txBox="1">
            <a:spLocks noGrp="1"/>
          </p:cNvSpPr>
          <p:nvPr>
            <p:ph type="body" sz="half" idx="1"/>
          </p:nvPr>
        </p:nvSpPr>
        <p:spPr>
          <a:xfrm>
            <a:off x="1266626" y="4241946"/>
            <a:ext cx="8509001" cy="2048043"/>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40" name="Picture 7" descr="Picture 7"/>
          <p:cNvPicPr>
            <a:picLocks noChangeAspect="1"/>
          </p:cNvPicPr>
          <p:nvPr/>
        </p:nvPicPr>
        <p:blipFill>
          <a:blip r:embed="rId2"/>
          <a:stretch>
            <a:fillRect/>
          </a:stretch>
        </p:blipFill>
        <p:spPr>
          <a:xfrm>
            <a:off x="391791" y="387166"/>
            <a:ext cx="2197504" cy="997668"/>
          </a:xfrm>
          <a:prstGeom prst="rect">
            <a:avLst/>
          </a:prstGeom>
          <a:ln w="12700">
            <a:miter lim="400000"/>
          </a:ln>
        </p:spPr>
      </p:pic>
      <p:sp>
        <p:nvSpPr>
          <p:cNvPr id="41" name="Slide Number"/>
          <p:cNvSpPr txBox="1">
            <a:spLocks noGrp="1"/>
          </p:cNvSpPr>
          <p:nvPr>
            <p:ph type="sldNum" sz="quarter" idx="2"/>
          </p:nvPr>
        </p:nvSpPr>
        <p:spPr>
          <a:xfrm>
            <a:off x="11622843" y="6397508"/>
            <a:ext cx="307440" cy="307341"/>
          </a:xfrm>
          <a:prstGeom prst="rect">
            <a:avLst/>
          </a:prstGeom>
        </p:spPr>
        <p:txBody>
          <a:bodyPr/>
          <a:lstStyle>
            <a:lvl1pPr>
              <a:defRPr>
                <a:solidFill>
                  <a:srgbClr val="FFFFFF"/>
                </a:solidFill>
                <a:latin typeface="Arial Black"/>
                <a:ea typeface="Arial Black"/>
                <a:cs typeface="Arial Black"/>
                <a:sym typeface="Arial Black"/>
              </a:defRPr>
            </a:lvl1pPr>
          </a:lstStyle>
          <a:p>
            <a:fld id="{86CB4B4D-7CA3-9044-876B-883B54F8677D}" type="slidenum">
              <a:t>‹#›</a:t>
            </a:fld>
            <a:endParaRPr/>
          </a:p>
        </p:txBody>
      </p:sp>
    </p:spTree>
    <p:extLst>
      <p:ext uri="{BB962C8B-B14F-4D97-AF65-F5344CB8AC3E}">
        <p14:creationId xmlns:p14="http://schemas.microsoft.com/office/powerpoint/2010/main" val="381667476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Slide - No image (indigo)">
    <p:spTree>
      <p:nvGrpSpPr>
        <p:cNvPr id="1" name=""/>
        <p:cNvGrpSpPr/>
        <p:nvPr/>
      </p:nvGrpSpPr>
      <p:grpSpPr>
        <a:xfrm>
          <a:off x="0" y="0"/>
          <a:ext cx="0" cy="0"/>
          <a:chOff x="0" y="0"/>
          <a:chExt cx="0" cy="0"/>
        </a:xfrm>
      </p:grpSpPr>
      <p:sp>
        <p:nvSpPr>
          <p:cNvPr id="127" name="Rectangle 4"/>
          <p:cNvSpPr/>
          <p:nvPr/>
        </p:nvSpPr>
        <p:spPr>
          <a:xfrm>
            <a:off x="0" y="0"/>
            <a:ext cx="12192000" cy="6858000"/>
          </a:xfrm>
          <a:prstGeom prst="rect">
            <a:avLst/>
          </a:prstGeom>
          <a:solidFill>
            <a:srgbClr val="E30A0A"/>
          </a:solidFill>
          <a:ln w="12700">
            <a:solidFill>
              <a:srgbClr val="32538F"/>
            </a:solidFill>
            <a:miter/>
          </a:ln>
        </p:spPr>
        <p:txBody>
          <a:bodyPr lIns="45719" rIns="45719" anchor="ctr"/>
          <a:lstStyle/>
          <a:p>
            <a:pPr algn="ctr">
              <a:defRPr sz="1800">
                <a:solidFill>
                  <a:srgbClr val="FFFFFF"/>
                </a:solidFill>
                <a:latin typeface="+mn-lt"/>
                <a:ea typeface="+mn-ea"/>
                <a:cs typeface="+mn-cs"/>
                <a:sym typeface="Calibri"/>
              </a:defRPr>
            </a:pPr>
            <a:endParaRPr/>
          </a:p>
        </p:txBody>
      </p:sp>
      <p:sp>
        <p:nvSpPr>
          <p:cNvPr id="128" name="Title Text"/>
          <p:cNvSpPr txBox="1">
            <a:spLocks noGrp="1"/>
          </p:cNvSpPr>
          <p:nvPr>
            <p:ph type="title"/>
          </p:nvPr>
        </p:nvSpPr>
        <p:spPr>
          <a:xfrm>
            <a:off x="698500" y="439817"/>
            <a:ext cx="8512060" cy="1325564"/>
          </a:xfrm>
          <a:prstGeom prst="rect">
            <a:avLst/>
          </a:prstGeom>
        </p:spPr>
        <p:txBody>
          <a:bodyPr lIns="0" tIns="0" rIns="0" bIns="0"/>
          <a:lstStyle/>
          <a:p>
            <a:r>
              <a:rPr lang="en-US"/>
              <a:t>Click to edit Master title style</a:t>
            </a:r>
            <a:endParaRPr/>
          </a:p>
        </p:txBody>
      </p:sp>
      <p:sp>
        <p:nvSpPr>
          <p:cNvPr id="129" name="Body Level One…"/>
          <p:cNvSpPr txBox="1">
            <a:spLocks noGrp="1"/>
          </p:cNvSpPr>
          <p:nvPr>
            <p:ph type="body" sz="half" idx="1"/>
          </p:nvPr>
        </p:nvSpPr>
        <p:spPr>
          <a:xfrm>
            <a:off x="698500" y="1879600"/>
            <a:ext cx="8509000" cy="2048042"/>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0" name="Rectangle 3"/>
          <p:cNvSpPr/>
          <p:nvPr/>
        </p:nvSpPr>
        <p:spPr>
          <a:xfrm rot="360000">
            <a:off x="-66031" y="5731918"/>
            <a:ext cx="12324061" cy="1755952"/>
          </a:xfrm>
          <a:custGeom>
            <a:avLst/>
            <a:gdLst/>
            <a:ahLst/>
            <a:cxnLst>
              <a:cxn ang="0">
                <a:pos x="wd2" y="hd2"/>
              </a:cxn>
              <a:cxn ang="5400000">
                <a:pos x="wd2" y="hd2"/>
              </a:cxn>
              <a:cxn ang="10800000">
                <a:pos x="wd2" y="hd2"/>
              </a:cxn>
              <a:cxn ang="16200000">
                <a:pos x="wd2" y="hd2"/>
              </a:cxn>
            </a:cxnLst>
            <a:rect l="0" t="0" r="r" b="b"/>
            <a:pathLst>
              <a:path w="21600" h="21600" extrusionOk="0">
                <a:moveTo>
                  <a:pt x="0" y="153"/>
                </a:moveTo>
                <a:lnTo>
                  <a:pt x="21487" y="0"/>
                </a:lnTo>
                <a:lnTo>
                  <a:pt x="21600" y="6489"/>
                </a:lnTo>
                <a:lnTo>
                  <a:pt x="295" y="21600"/>
                </a:lnTo>
                <a:lnTo>
                  <a:pt x="0" y="153"/>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31" name="Slide Number"/>
          <p:cNvSpPr txBox="1">
            <a:spLocks noGrp="1"/>
          </p:cNvSpPr>
          <p:nvPr>
            <p:ph type="sldNum" sz="quarter" idx="2"/>
          </p:nvPr>
        </p:nvSpPr>
        <p:spPr>
          <a:xfrm>
            <a:off x="11785600" y="6489700"/>
            <a:ext cx="273557" cy="269240"/>
          </a:xfrm>
          <a:prstGeom prst="rect">
            <a:avLst/>
          </a:prstGeom>
        </p:spPr>
        <p:txBody>
          <a:bodyPr/>
          <a:lstStyle>
            <a:lvl1pPr>
              <a:defRPr sz="1000">
                <a:solidFill>
                  <a:srgbClr val="FFFFFF"/>
                </a:solidFill>
                <a:latin typeface="Arial Black"/>
                <a:ea typeface="Arial Black"/>
                <a:cs typeface="Arial Black"/>
                <a:sym typeface="Arial Black"/>
              </a:defRPr>
            </a:lvl1pPr>
          </a:lstStyle>
          <a:p>
            <a:fld id="{86CB4B4D-7CA3-9044-876B-883B54F8677D}" type="slidenum">
              <a:t>‹#›</a:t>
            </a:fld>
            <a:endParaRPr/>
          </a:p>
        </p:txBody>
      </p:sp>
    </p:spTree>
    <p:extLst>
      <p:ext uri="{BB962C8B-B14F-4D97-AF65-F5344CB8AC3E}">
        <p14:creationId xmlns:p14="http://schemas.microsoft.com/office/powerpoint/2010/main" val="264910858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Slide option 2 indigo">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98500" y="439817"/>
            <a:ext cx="10160000" cy="762001"/>
          </a:xfrm>
          <a:prstGeom prst="rect">
            <a:avLst/>
          </a:prstGeom>
        </p:spPr>
        <p:txBody>
          <a:bodyPr lIns="0" tIns="0" rIns="0" bIns="0" anchor="b"/>
          <a:lstStyle>
            <a:lvl1pPr>
              <a:lnSpc>
                <a:spcPct val="90000"/>
              </a:lnSpc>
              <a:defRPr sz="3400">
                <a:solidFill>
                  <a:srgbClr val="E30A0A"/>
                </a:solidFill>
              </a:defRPr>
            </a:lvl1pPr>
          </a:lstStyle>
          <a:p>
            <a:r>
              <a:rPr lang="en-US"/>
              <a:t>Click to edit Master title style</a:t>
            </a:r>
            <a:endParaRPr/>
          </a:p>
        </p:txBody>
      </p:sp>
      <p:sp>
        <p:nvSpPr>
          <p:cNvPr id="139" name="Rectangle 4"/>
          <p:cNvSpPr/>
          <p:nvPr/>
        </p:nvSpPr>
        <p:spPr>
          <a:xfrm rot="16926037">
            <a:off x="1806675" y="4346416"/>
            <a:ext cx="1060837" cy="5022515"/>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pic>
        <p:nvPicPr>
          <p:cNvPr id="140" name="Picture 11" descr="Picture 11"/>
          <p:cNvPicPr>
            <a:picLocks noChangeAspect="1"/>
          </p:cNvPicPr>
          <p:nvPr/>
        </p:nvPicPr>
        <p:blipFill>
          <a:blip r:embed="rId2"/>
          <a:stretch>
            <a:fillRect/>
          </a:stretch>
        </p:blipFill>
        <p:spPr>
          <a:xfrm>
            <a:off x="199299" y="6185420"/>
            <a:ext cx="1154487" cy="524138"/>
          </a:xfrm>
          <a:prstGeom prst="rect">
            <a:avLst/>
          </a:prstGeom>
          <a:ln w="12700">
            <a:miter lim="400000"/>
          </a:ln>
        </p:spPr>
      </p:pic>
      <p:sp>
        <p:nvSpPr>
          <p:cNvPr id="141" name="Rectangle 4"/>
          <p:cNvSpPr/>
          <p:nvPr/>
        </p:nvSpPr>
        <p:spPr>
          <a:xfrm rot="11529462">
            <a:off x="11920735" y="4342954"/>
            <a:ext cx="543465" cy="2620457"/>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42" name="Slide Number"/>
          <p:cNvSpPr txBox="1">
            <a:spLocks noGrp="1"/>
          </p:cNvSpPr>
          <p:nvPr>
            <p:ph type="sldNum" sz="quarter" idx="2"/>
          </p:nvPr>
        </p:nvSpPr>
        <p:spPr>
          <a:xfrm>
            <a:off x="11783726" y="6492758"/>
            <a:ext cx="273557" cy="269241"/>
          </a:xfrm>
          <a:prstGeom prst="rect">
            <a:avLst/>
          </a:prstGeom>
        </p:spPr>
        <p:txBody>
          <a:bodyPr/>
          <a:lstStyle>
            <a:lvl1pPr>
              <a:defRPr sz="1000">
                <a:solidFill>
                  <a:srgbClr val="FFFFFF"/>
                </a:solidFill>
                <a:latin typeface="Arial Black"/>
                <a:ea typeface="Arial Black"/>
                <a:cs typeface="Arial Black"/>
                <a:sym typeface="Arial Black"/>
              </a:defRPr>
            </a:lvl1pPr>
          </a:lstStyle>
          <a:p>
            <a:fld id="{86CB4B4D-7CA3-9044-876B-883B54F8677D}" type="slidenum">
              <a:t>‹#›</a:t>
            </a:fld>
            <a:endParaRPr/>
          </a:p>
        </p:txBody>
      </p:sp>
      <p:sp>
        <p:nvSpPr>
          <p:cNvPr id="143" name="presentation title here"/>
          <p:cNvSpPr txBox="1">
            <a:spLocks noGrp="1"/>
          </p:cNvSpPr>
          <p:nvPr>
            <p:ph type="body" sz="quarter" idx="21"/>
          </p:nvPr>
        </p:nvSpPr>
        <p:spPr>
          <a:xfrm>
            <a:off x="7679198" y="6505458"/>
            <a:ext cx="3944150" cy="269241"/>
          </a:xfrm>
          <a:prstGeom prst="rect">
            <a:avLst/>
          </a:prstGeom>
        </p:spPr>
        <p:txBody>
          <a:bodyPr>
            <a:spAutoFit/>
          </a:bodyPr>
          <a:lstStyle>
            <a:lvl1pPr marL="0" indent="0" algn="r">
              <a:lnSpc>
                <a:spcPct val="100000"/>
              </a:lnSpc>
              <a:buSzTx/>
              <a:buFontTx/>
              <a:buNone/>
              <a:defRPr sz="1000" cap="all">
                <a:solidFill>
                  <a:srgbClr val="2E2452"/>
                </a:solidFill>
                <a:latin typeface="Arial Black"/>
                <a:ea typeface="Arial Black"/>
                <a:cs typeface="Arial Black"/>
                <a:sym typeface="Arial Black"/>
              </a:defRPr>
            </a:lvl1pPr>
          </a:lstStyle>
          <a:p>
            <a:pPr lvl="0"/>
            <a:r>
              <a:rPr lang="en-US"/>
              <a:t>Edit Master text styles</a:t>
            </a:r>
          </a:p>
        </p:txBody>
      </p:sp>
      <p:sp>
        <p:nvSpPr>
          <p:cNvPr id="144" name="TextBox 6"/>
          <p:cNvSpPr txBox="1">
            <a:spLocks noGrp="1"/>
          </p:cNvSpPr>
          <p:nvPr>
            <p:ph type="body" sz="half" idx="22"/>
          </p:nvPr>
        </p:nvSpPr>
        <p:spPr>
          <a:xfrm>
            <a:off x="698500" y="1584987"/>
            <a:ext cx="9528175" cy="3204792"/>
          </a:xfrm>
          <a:prstGeom prst="rect">
            <a:avLst/>
          </a:prstGeom>
        </p:spPr>
        <p:txBody>
          <a:bodyPr lIns="0" tIns="0" rIns="0" bIns="0">
            <a:spAutoFit/>
          </a:bodyPr>
          <a:lstStyle/>
          <a:p>
            <a:pPr marL="457200" lvl="0" indent="-457200">
              <a:lnSpc>
                <a:spcPct val="100000"/>
              </a:lnSpc>
              <a:buSzPct val="135000"/>
              <a:buFontTx/>
              <a:buBlip>
                <a:blip r:embed="rId3"/>
              </a:buBlip>
              <a:defRPr sz="2000">
                <a:solidFill>
                  <a:srgbClr val="000000"/>
                </a:solidFill>
              </a:defRPr>
            </a:pPr>
            <a:r>
              <a:rPr lang="en-US"/>
              <a:t>Edit Master text styles</a:t>
            </a:r>
          </a:p>
          <a:p>
            <a:pPr marL="457200" lvl="1" indent="-457200">
              <a:lnSpc>
                <a:spcPct val="100000"/>
              </a:lnSpc>
              <a:buSzPct val="135000"/>
              <a:buFontTx/>
              <a:buBlip>
                <a:blip r:embed="rId3"/>
              </a:buBlip>
              <a:defRPr sz="2000">
                <a:solidFill>
                  <a:srgbClr val="000000"/>
                </a:solidFill>
              </a:defRPr>
            </a:pPr>
            <a:r>
              <a:rPr lang="en-US"/>
              <a:t>Second level</a:t>
            </a:r>
          </a:p>
          <a:p>
            <a:pPr marL="457200" lvl="2" indent="-457200">
              <a:lnSpc>
                <a:spcPct val="100000"/>
              </a:lnSpc>
              <a:buSzPct val="135000"/>
              <a:buFontTx/>
              <a:buBlip>
                <a:blip r:embed="rId3"/>
              </a:buBlip>
              <a:defRPr sz="2000">
                <a:solidFill>
                  <a:srgbClr val="000000"/>
                </a:solidFill>
              </a:defRPr>
            </a:pPr>
            <a:r>
              <a:rPr lang="en-US"/>
              <a:t>Third level</a:t>
            </a:r>
          </a:p>
          <a:p>
            <a:pPr marL="457200" lvl="3" indent="-457200">
              <a:lnSpc>
                <a:spcPct val="100000"/>
              </a:lnSpc>
              <a:buSzPct val="135000"/>
              <a:buFontTx/>
              <a:buBlip>
                <a:blip r:embed="rId3"/>
              </a:buBlip>
              <a:defRPr sz="2000">
                <a:solidFill>
                  <a:srgbClr val="000000"/>
                </a:solidFill>
              </a:defRPr>
            </a:pPr>
            <a:r>
              <a:rPr lang="en-US"/>
              <a:t>Fourth level</a:t>
            </a:r>
          </a:p>
          <a:p>
            <a:pPr marL="457200" lvl="4" indent="-457200">
              <a:lnSpc>
                <a:spcPct val="100000"/>
              </a:lnSpc>
              <a:buSzPct val="135000"/>
              <a:buFontTx/>
              <a:buBlip>
                <a:blip r:embed="rId3"/>
              </a:buBlip>
              <a:defRPr sz="2000">
                <a:solidFill>
                  <a:srgbClr val="000000"/>
                </a:solidFill>
              </a:defRPr>
            </a:pPr>
            <a:r>
              <a:rPr lang="en-US"/>
              <a:t>Fifth level</a:t>
            </a:r>
            <a:endParaRPr/>
          </a:p>
        </p:txBody>
      </p:sp>
    </p:spTree>
    <p:extLst>
      <p:ext uri="{BB962C8B-B14F-4D97-AF65-F5344CB8AC3E}">
        <p14:creationId xmlns:p14="http://schemas.microsoft.com/office/powerpoint/2010/main" val="37058360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275" name="Title Text"/>
          <p:cNvSpPr txBox="1">
            <a:spLocks noGrp="1"/>
          </p:cNvSpPr>
          <p:nvPr>
            <p:ph type="title"/>
          </p:nvPr>
        </p:nvSpPr>
        <p:spPr>
          <a:prstGeom prst="rect">
            <a:avLst/>
          </a:prstGeom>
        </p:spPr>
        <p:txBody>
          <a:bodyPr/>
          <a:lstStyle/>
          <a:p>
            <a:r>
              <a:rPr lang="en-US"/>
              <a:t>Click to edit Master title style</a:t>
            </a:r>
            <a:endParaRPr/>
          </a:p>
        </p:txBody>
      </p:sp>
      <p:sp>
        <p:nvSpPr>
          <p:cNvPr id="276" name="Body Level One…"/>
          <p:cNvSpPr txBox="1">
            <a:spLocks noGrp="1"/>
          </p:cNvSpPr>
          <p:nvPr>
            <p:ph type="body"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0465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284"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285" name="Body Level One…"/>
          <p:cNvSpPr txBox="1">
            <a:spLocks noGrp="1"/>
          </p:cNvSpPr>
          <p:nvPr>
            <p:ph type="body" sz="quarter" idx="1"/>
          </p:nvPr>
        </p:nvSpPr>
        <p:spPr>
          <a:xfrm>
            <a:off x="839787" y="1681163"/>
            <a:ext cx="5157789" cy="823913"/>
          </a:xfrm>
          <a:prstGeom prst="rect">
            <a:avLst/>
          </a:prstGeom>
        </p:spPr>
        <p:txBody>
          <a:bodyPr anchor="b"/>
          <a:lstStyle>
            <a:lvl1pPr marL="0" indent="0">
              <a:lnSpc>
                <a:spcPct val="90000"/>
              </a:lnSpc>
              <a:spcBef>
                <a:spcPts val="1000"/>
              </a:spcBef>
              <a:buSzTx/>
              <a:buFontTx/>
              <a:buNone/>
              <a:defRPr sz="2400" b="1">
                <a:solidFill>
                  <a:srgbClr val="000000"/>
                </a:solidFill>
                <a:latin typeface="+mn-lt"/>
                <a:ea typeface="+mn-ea"/>
                <a:cs typeface="+mn-cs"/>
                <a:sym typeface="Calibri"/>
              </a:defRPr>
            </a:lvl1pPr>
            <a:lvl2pPr marL="0" indent="457200">
              <a:lnSpc>
                <a:spcPct val="90000"/>
              </a:lnSpc>
              <a:spcBef>
                <a:spcPts val="1000"/>
              </a:spcBef>
              <a:buSzTx/>
              <a:buFontTx/>
              <a:buNone/>
              <a:defRPr sz="2400" b="1">
                <a:solidFill>
                  <a:srgbClr val="000000"/>
                </a:solidFill>
                <a:latin typeface="+mn-lt"/>
                <a:ea typeface="+mn-ea"/>
                <a:cs typeface="+mn-cs"/>
                <a:sym typeface="Calibri"/>
              </a:defRPr>
            </a:lvl2pPr>
            <a:lvl3pPr marL="0" indent="914400">
              <a:lnSpc>
                <a:spcPct val="90000"/>
              </a:lnSpc>
              <a:spcBef>
                <a:spcPts val="1000"/>
              </a:spcBef>
              <a:buSzTx/>
              <a:buFontTx/>
              <a:buNone/>
              <a:defRPr sz="2400" b="1">
                <a:solidFill>
                  <a:srgbClr val="000000"/>
                </a:solidFill>
                <a:latin typeface="+mn-lt"/>
                <a:ea typeface="+mn-ea"/>
                <a:cs typeface="+mn-cs"/>
                <a:sym typeface="Calibri"/>
              </a:defRPr>
            </a:lvl3pPr>
            <a:lvl4pPr marL="0" indent="1371600">
              <a:lnSpc>
                <a:spcPct val="90000"/>
              </a:lnSpc>
              <a:spcBef>
                <a:spcPts val="1000"/>
              </a:spcBef>
              <a:buSzTx/>
              <a:buFontTx/>
              <a:buNone/>
              <a:defRPr sz="2400" b="1">
                <a:solidFill>
                  <a:srgbClr val="000000"/>
                </a:solidFill>
                <a:latin typeface="+mn-lt"/>
                <a:ea typeface="+mn-ea"/>
                <a:cs typeface="+mn-cs"/>
                <a:sym typeface="Calibri"/>
              </a:defRPr>
            </a:lvl4pPr>
            <a:lvl5pPr marL="0" indent="1828800">
              <a:lnSpc>
                <a:spcPct val="90000"/>
              </a:lnSpc>
              <a:spcBef>
                <a:spcPts val="1000"/>
              </a:spcBef>
              <a:buSzTx/>
              <a:buFontTx/>
              <a:buNone/>
              <a:defRPr sz="2400" b="1">
                <a:solidFill>
                  <a:srgbClr val="000000"/>
                </a:solidFill>
                <a:latin typeface="+mn-lt"/>
                <a:ea typeface="+mn-ea"/>
                <a:cs typeface="+mn-cs"/>
                <a:sym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86" name="Text Placeholder 4"/>
          <p:cNvSpPr>
            <a:spLocks noGrp="1"/>
          </p:cNvSpPr>
          <p:nvPr>
            <p:ph type="body" sz="quarter" idx="21"/>
          </p:nvPr>
        </p:nvSpPr>
        <p:spPr>
          <a:xfrm>
            <a:off x="6172200" y="1681163"/>
            <a:ext cx="5183188" cy="823913"/>
          </a:xfrm>
          <a:prstGeom prst="rect">
            <a:avLst/>
          </a:prstGeom>
        </p:spPr>
        <p:txBody>
          <a:bodyPr anchor="b"/>
          <a:lstStyle/>
          <a:p>
            <a:pPr marL="0" lvl="0" indent="0">
              <a:lnSpc>
                <a:spcPct val="90000"/>
              </a:lnSpc>
              <a:spcBef>
                <a:spcPts val="1000"/>
              </a:spcBef>
              <a:buSzTx/>
              <a:buFontTx/>
              <a:buNone/>
              <a:defRPr sz="2400" b="1">
                <a:solidFill>
                  <a:srgbClr val="000000"/>
                </a:solidFill>
                <a:latin typeface="+mn-lt"/>
                <a:ea typeface="+mn-ea"/>
                <a:cs typeface="+mn-cs"/>
                <a:sym typeface="Calibri"/>
              </a:defRPr>
            </a:pPr>
            <a:r>
              <a:rPr lang="en-US"/>
              <a:t>Edit Master text styles</a:t>
            </a:r>
          </a:p>
        </p:txBody>
      </p:sp>
      <p:sp>
        <p:nvSpPr>
          <p:cNvPr id="2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910045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294" name="Title Text"/>
          <p:cNvSpPr txBox="1">
            <a:spLocks noGrp="1"/>
          </p:cNvSpPr>
          <p:nvPr>
            <p:ph type="title"/>
          </p:nvPr>
        </p:nvSpPr>
        <p:spPr>
          <a:prstGeom prst="rect">
            <a:avLst/>
          </a:prstGeom>
        </p:spPr>
        <p:txBody>
          <a:bodyPr/>
          <a:lstStyle/>
          <a:p>
            <a:r>
              <a:rPr lang="en-US"/>
              <a:t>Click to edit Master title style</a:t>
            </a:r>
            <a:endParaRPr/>
          </a:p>
        </p:txBody>
      </p:sp>
      <p:sp>
        <p:nvSpPr>
          <p:cNvPr id="2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151351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3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881829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Content with Caption">
    <p:spTree>
      <p:nvGrpSpPr>
        <p:cNvPr id="1" name=""/>
        <p:cNvGrpSpPr/>
        <p:nvPr/>
      </p:nvGrpSpPr>
      <p:grpSpPr>
        <a:xfrm>
          <a:off x="0" y="0"/>
          <a:ext cx="0" cy="0"/>
          <a:chOff x="0" y="0"/>
          <a:chExt cx="0" cy="0"/>
        </a:xfrm>
      </p:grpSpPr>
      <p:sp>
        <p:nvSpPr>
          <p:cNvPr id="309" name="Title Text"/>
          <p:cNvSpPr txBox="1">
            <a:spLocks noGrp="1"/>
          </p:cNvSpPr>
          <p:nvPr>
            <p:ph type="title"/>
          </p:nvPr>
        </p:nvSpPr>
        <p:spPr>
          <a:xfrm>
            <a:off x="699653" y="635000"/>
            <a:ext cx="9842501" cy="629193"/>
          </a:xfrm>
          <a:prstGeom prst="rect">
            <a:avLst/>
          </a:prstGeom>
        </p:spPr>
        <p:txBody>
          <a:bodyPr anchor="t"/>
          <a:lstStyle>
            <a:lvl1pPr>
              <a:lnSpc>
                <a:spcPct val="90000"/>
              </a:lnSpc>
              <a:defRPr sz="3200">
                <a:solidFill>
                  <a:srgbClr val="D52B1E"/>
                </a:solidFill>
              </a:defRPr>
            </a:lvl1pPr>
          </a:lstStyle>
          <a:p>
            <a:r>
              <a:rPr lang="en-US"/>
              <a:t>Click to edit Master title style</a:t>
            </a:r>
            <a:endParaRPr/>
          </a:p>
        </p:txBody>
      </p:sp>
      <p:sp>
        <p:nvSpPr>
          <p:cNvPr id="310" name="Body Level One…"/>
          <p:cNvSpPr txBox="1">
            <a:spLocks noGrp="1"/>
          </p:cNvSpPr>
          <p:nvPr>
            <p:ph type="body" sz="half" idx="1"/>
          </p:nvPr>
        </p:nvSpPr>
        <p:spPr>
          <a:xfrm>
            <a:off x="767139" y="2163618"/>
            <a:ext cx="6172201" cy="3374876"/>
          </a:xfrm>
          <a:prstGeom prst="rect">
            <a:avLst/>
          </a:prstGeom>
        </p:spPr>
        <p:txBody>
          <a:bodyPr/>
          <a:lstStyle>
            <a:lvl1pPr marL="228600" indent="-228600">
              <a:lnSpc>
                <a:spcPct val="90000"/>
              </a:lnSpc>
              <a:spcBef>
                <a:spcPts val="1000"/>
              </a:spcBef>
              <a:defRPr sz="3200">
                <a:solidFill>
                  <a:srgbClr val="000000"/>
                </a:solidFill>
                <a:latin typeface="+mn-lt"/>
                <a:ea typeface="+mn-ea"/>
                <a:cs typeface="+mn-cs"/>
                <a:sym typeface="Calibri"/>
              </a:defRPr>
            </a:lvl1pPr>
            <a:lvl2pPr marL="718457" indent="-261257">
              <a:lnSpc>
                <a:spcPct val="90000"/>
              </a:lnSpc>
              <a:spcBef>
                <a:spcPts val="1000"/>
              </a:spcBef>
              <a:defRPr sz="3200">
                <a:solidFill>
                  <a:srgbClr val="000000"/>
                </a:solidFill>
                <a:latin typeface="+mn-lt"/>
                <a:ea typeface="+mn-ea"/>
                <a:cs typeface="+mn-cs"/>
                <a:sym typeface="Calibri"/>
              </a:defRPr>
            </a:lvl2pPr>
            <a:lvl3pPr marL="1219200" indent="-304800">
              <a:lnSpc>
                <a:spcPct val="90000"/>
              </a:lnSpc>
              <a:spcBef>
                <a:spcPts val="1000"/>
              </a:spcBef>
              <a:defRPr sz="3200">
                <a:solidFill>
                  <a:srgbClr val="000000"/>
                </a:solidFill>
                <a:latin typeface="+mn-lt"/>
                <a:ea typeface="+mn-ea"/>
                <a:cs typeface="+mn-cs"/>
                <a:sym typeface="Calibri"/>
              </a:defRPr>
            </a:lvl3pPr>
            <a:lvl4pPr marL="1737360" indent="-365760">
              <a:lnSpc>
                <a:spcPct val="90000"/>
              </a:lnSpc>
              <a:spcBef>
                <a:spcPts val="1000"/>
              </a:spcBef>
              <a:defRPr sz="3200">
                <a:solidFill>
                  <a:srgbClr val="000000"/>
                </a:solidFill>
                <a:latin typeface="+mn-lt"/>
                <a:ea typeface="+mn-ea"/>
                <a:cs typeface="+mn-cs"/>
                <a:sym typeface="Calibri"/>
              </a:defRPr>
            </a:lvl4pPr>
            <a:lvl5pPr marL="2194560" indent="-365760">
              <a:lnSpc>
                <a:spcPct val="90000"/>
              </a:lnSpc>
              <a:spcBef>
                <a:spcPts val="1000"/>
              </a:spcBef>
              <a:defRPr sz="3200">
                <a:solidFill>
                  <a:srgbClr val="000000"/>
                </a:solidFill>
                <a:latin typeface="+mn-lt"/>
                <a:ea typeface="+mn-ea"/>
                <a:cs typeface="+mn-cs"/>
                <a:sym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612634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Picture with Caption">
    <p:spTree>
      <p:nvGrpSpPr>
        <p:cNvPr id="1" name=""/>
        <p:cNvGrpSpPr/>
        <p:nvPr/>
      </p:nvGrpSpPr>
      <p:grpSpPr>
        <a:xfrm>
          <a:off x="0" y="0"/>
          <a:ext cx="0" cy="0"/>
          <a:chOff x="0" y="0"/>
          <a:chExt cx="0" cy="0"/>
        </a:xfrm>
      </p:grpSpPr>
      <p:sp>
        <p:nvSpPr>
          <p:cNvPr id="318" name="Title Text"/>
          <p:cNvSpPr txBox="1">
            <a:spLocks noGrp="1"/>
          </p:cNvSpPr>
          <p:nvPr>
            <p:ph type="title"/>
          </p:nvPr>
        </p:nvSpPr>
        <p:spPr>
          <a:xfrm>
            <a:off x="839787" y="457200"/>
            <a:ext cx="3932239" cy="1600200"/>
          </a:xfrm>
          <a:prstGeom prst="rect">
            <a:avLst/>
          </a:prstGeom>
        </p:spPr>
        <p:txBody>
          <a:bodyPr anchor="b"/>
          <a:lstStyle>
            <a:lvl1pPr>
              <a:lnSpc>
                <a:spcPct val="90000"/>
              </a:lnSpc>
              <a:defRPr sz="3200" cap="none">
                <a:solidFill>
                  <a:srgbClr val="000000"/>
                </a:solidFill>
                <a:latin typeface="+mn-lt"/>
                <a:ea typeface="+mn-ea"/>
                <a:cs typeface="+mn-cs"/>
                <a:sym typeface="Calibri"/>
              </a:defRPr>
            </a:lvl1pPr>
          </a:lstStyle>
          <a:p>
            <a:r>
              <a:rPr lang="en-US"/>
              <a:t>Click to edit Master title style</a:t>
            </a:r>
            <a:endParaRPr/>
          </a:p>
        </p:txBody>
      </p:sp>
      <p:sp>
        <p:nvSpPr>
          <p:cNvPr id="319"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US"/>
              <a:t>Click icon to add picture</a:t>
            </a:r>
            <a:endParaRPr/>
          </a:p>
        </p:txBody>
      </p:sp>
      <p:sp>
        <p:nvSpPr>
          <p:cNvPr id="320" name="Body Level One…"/>
          <p:cNvSpPr txBox="1">
            <a:spLocks noGrp="1"/>
          </p:cNvSpPr>
          <p:nvPr>
            <p:ph type="body" sz="quarter" idx="1"/>
          </p:nvPr>
        </p:nvSpPr>
        <p:spPr>
          <a:xfrm>
            <a:off x="839787" y="2057400"/>
            <a:ext cx="3932239" cy="3811588"/>
          </a:xfrm>
          <a:prstGeom prst="rect">
            <a:avLst/>
          </a:prstGeom>
        </p:spPr>
        <p:txBody>
          <a:bodyPr/>
          <a:lstStyle>
            <a:lvl1pPr marL="0" indent="0">
              <a:lnSpc>
                <a:spcPct val="90000"/>
              </a:lnSpc>
              <a:spcBef>
                <a:spcPts val="1000"/>
              </a:spcBef>
              <a:buSzTx/>
              <a:buFontTx/>
              <a:buNone/>
              <a:defRPr sz="1600">
                <a:solidFill>
                  <a:srgbClr val="000000"/>
                </a:solidFill>
                <a:latin typeface="+mn-lt"/>
                <a:ea typeface="+mn-ea"/>
                <a:cs typeface="+mn-cs"/>
                <a:sym typeface="Calibri"/>
              </a:defRPr>
            </a:lvl1pPr>
            <a:lvl2pPr marL="0" indent="457200">
              <a:lnSpc>
                <a:spcPct val="90000"/>
              </a:lnSpc>
              <a:spcBef>
                <a:spcPts val="1000"/>
              </a:spcBef>
              <a:buSzTx/>
              <a:buFontTx/>
              <a:buNone/>
              <a:defRPr sz="1600">
                <a:solidFill>
                  <a:srgbClr val="000000"/>
                </a:solidFill>
                <a:latin typeface="+mn-lt"/>
                <a:ea typeface="+mn-ea"/>
                <a:cs typeface="+mn-cs"/>
                <a:sym typeface="Calibri"/>
              </a:defRPr>
            </a:lvl2pPr>
            <a:lvl3pPr marL="0" indent="914400">
              <a:lnSpc>
                <a:spcPct val="90000"/>
              </a:lnSpc>
              <a:spcBef>
                <a:spcPts val="1000"/>
              </a:spcBef>
              <a:buSzTx/>
              <a:buFontTx/>
              <a:buNone/>
              <a:defRPr sz="1600">
                <a:solidFill>
                  <a:srgbClr val="000000"/>
                </a:solidFill>
                <a:latin typeface="+mn-lt"/>
                <a:ea typeface="+mn-ea"/>
                <a:cs typeface="+mn-cs"/>
                <a:sym typeface="Calibri"/>
              </a:defRPr>
            </a:lvl3pPr>
            <a:lvl4pPr marL="0" indent="1371600">
              <a:lnSpc>
                <a:spcPct val="90000"/>
              </a:lnSpc>
              <a:spcBef>
                <a:spcPts val="1000"/>
              </a:spcBef>
              <a:buSzTx/>
              <a:buFontTx/>
              <a:buNone/>
              <a:defRPr sz="1600">
                <a:solidFill>
                  <a:srgbClr val="000000"/>
                </a:solidFill>
                <a:latin typeface="+mn-lt"/>
                <a:ea typeface="+mn-ea"/>
                <a:cs typeface="+mn-cs"/>
                <a:sym typeface="Calibri"/>
              </a:defRPr>
            </a:lvl4pPr>
            <a:lvl5pPr marL="0" indent="1828800">
              <a:lnSpc>
                <a:spcPct val="90000"/>
              </a:lnSpc>
              <a:spcBef>
                <a:spcPts val="1000"/>
              </a:spcBef>
              <a:buSzTx/>
              <a:buFontTx/>
              <a:buNone/>
              <a:defRPr sz="1600">
                <a:solidFill>
                  <a:srgbClr val="000000"/>
                </a:solidFill>
                <a:latin typeface="+mn-lt"/>
                <a:ea typeface="+mn-ea"/>
                <a:cs typeface="+mn-cs"/>
                <a:sym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63483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 No image (indigo)">
    <p:spTree>
      <p:nvGrpSpPr>
        <p:cNvPr id="1" name=""/>
        <p:cNvGrpSpPr/>
        <p:nvPr/>
      </p:nvGrpSpPr>
      <p:grpSpPr>
        <a:xfrm>
          <a:off x="0" y="0"/>
          <a:ext cx="0" cy="0"/>
          <a:chOff x="0" y="0"/>
          <a:chExt cx="0" cy="0"/>
        </a:xfrm>
      </p:grpSpPr>
      <p:sp>
        <p:nvSpPr>
          <p:cNvPr id="127" name="Rectangle 4"/>
          <p:cNvSpPr/>
          <p:nvPr/>
        </p:nvSpPr>
        <p:spPr>
          <a:xfrm>
            <a:off x="0" y="0"/>
            <a:ext cx="12192000" cy="6858000"/>
          </a:xfrm>
          <a:prstGeom prst="rect">
            <a:avLst/>
          </a:prstGeom>
          <a:solidFill>
            <a:srgbClr val="E30A0A"/>
          </a:solidFill>
          <a:ln w="12700">
            <a:solidFill>
              <a:srgbClr val="32538F"/>
            </a:solidFill>
            <a:miter/>
          </a:ln>
        </p:spPr>
        <p:txBody>
          <a:bodyPr lIns="45719" rIns="45719" anchor="ctr"/>
          <a:lstStyle/>
          <a:p>
            <a:pPr algn="ctr">
              <a:defRPr sz="1800">
                <a:solidFill>
                  <a:srgbClr val="FFFFFF"/>
                </a:solidFill>
                <a:latin typeface="+mn-lt"/>
                <a:ea typeface="+mn-ea"/>
                <a:cs typeface="+mn-cs"/>
                <a:sym typeface="Calibri"/>
              </a:defRPr>
            </a:pPr>
            <a:endParaRPr/>
          </a:p>
        </p:txBody>
      </p:sp>
      <p:sp>
        <p:nvSpPr>
          <p:cNvPr id="128" name="Title Text"/>
          <p:cNvSpPr txBox="1">
            <a:spLocks noGrp="1"/>
          </p:cNvSpPr>
          <p:nvPr>
            <p:ph type="title"/>
          </p:nvPr>
        </p:nvSpPr>
        <p:spPr>
          <a:xfrm>
            <a:off x="698500" y="439817"/>
            <a:ext cx="8512060" cy="1325564"/>
          </a:xfrm>
          <a:prstGeom prst="rect">
            <a:avLst/>
          </a:prstGeom>
        </p:spPr>
        <p:txBody>
          <a:bodyPr lIns="0" tIns="0" rIns="0" bIns="0"/>
          <a:lstStyle/>
          <a:p>
            <a:r>
              <a:rPr lang="en-US"/>
              <a:t>Click to edit Master title style</a:t>
            </a:r>
            <a:endParaRPr/>
          </a:p>
        </p:txBody>
      </p:sp>
      <p:sp>
        <p:nvSpPr>
          <p:cNvPr id="129" name="Body Level One…"/>
          <p:cNvSpPr txBox="1">
            <a:spLocks noGrp="1"/>
          </p:cNvSpPr>
          <p:nvPr>
            <p:ph type="body" sz="half" idx="1"/>
          </p:nvPr>
        </p:nvSpPr>
        <p:spPr>
          <a:xfrm>
            <a:off x="698500" y="1879600"/>
            <a:ext cx="8509000" cy="2048042"/>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0" name="Rectangle 3"/>
          <p:cNvSpPr/>
          <p:nvPr/>
        </p:nvSpPr>
        <p:spPr>
          <a:xfrm rot="360000">
            <a:off x="-66031" y="5731918"/>
            <a:ext cx="12324061" cy="1755952"/>
          </a:xfrm>
          <a:custGeom>
            <a:avLst/>
            <a:gdLst/>
            <a:ahLst/>
            <a:cxnLst>
              <a:cxn ang="0">
                <a:pos x="wd2" y="hd2"/>
              </a:cxn>
              <a:cxn ang="5400000">
                <a:pos x="wd2" y="hd2"/>
              </a:cxn>
              <a:cxn ang="10800000">
                <a:pos x="wd2" y="hd2"/>
              </a:cxn>
              <a:cxn ang="16200000">
                <a:pos x="wd2" y="hd2"/>
              </a:cxn>
            </a:cxnLst>
            <a:rect l="0" t="0" r="r" b="b"/>
            <a:pathLst>
              <a:path w="21600" h="21600" extrusionOk="0">
                <a:moveTo>
                  <a:pt x="0" y="153"/>
                </a:moveTo>
                <a:lnTo>
                  <a:pt x="21487" y="0"/>
                </a:lnTo>
                <a:lnTo>
                  <a:pt x="21600" y="6489"/>
                </a:lnTo>
                <a:lnTo>
                  <a:pt x="295" y="21600"/>
                </a:lnTo>
                <a:lnTo>
                  <a:pt x="0" y="153"/>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31" name="Slide Number"/>
          <p:cNvSpPr txBox="1">
            <a:spLocks noGrp="1"/>
          </p:cNvSpPr>
          <p:nvPr>
            <p:ph type="sldNum" sz="quarter" idx="2"/>
          </p:nvPr>
        </p:nvSpPr>
        <p:spPr>
          <a:xfrm>
            <a:off x="11785600" y="6489700"/>
            <a:ext cx="273557" cy="269240"/>
          </a:xfrm>
          <a:prstGeom prst="rect">
            <a:avLst/>
          </a:prstGeom>
        </p:spPr>
        <p:txBody>
          <a:bodyPr/>
          <a:lstStyle>
            <a:lvl1pPr>
              <a:defRPr sz="1000">
                <a:solidFill>
                  <a:srgbClr val="FFFFFF"/>
                </a:solidFill>
                <a:latin typeface="Arial Black"/>
                <a:ea typeface="Arial Black"/>
                <a:cs typeface="Arial Black"/>
                <a:sym typeface="Arial Black"/>
              </a:defRPr>
            </a:lvl1pPr>
          </a:lstStyle>
          <a:p>
            <a:fld id="{F0C4B98D-633D-491F-BE2B-74E2AD035029}" type="slidenum">
              <a:rPr lang="en-GB" smtClean="0"/>
              <a:t>‹#›</a:t>
            </a:fld>
            <a:endParaRPr lang="en-GB"/>
          </a:p>
        </p:txBody>
      </p:sp>
    </p:spTree>
    <p:extLst>
      <p:ext uri="{BB962C8B-B14F-4D97-AF65-F5344CB8AC3E}">
        <p14:creationId xmlns:p14="http://schemas.microsoft.com/office/powerpoint/2010/main" val="404094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lide option 2 indigo">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98500" y="439817"/>
            <a:ext cx="10160000" cy="762001"/>
          </a:xfrm>
          <a:prstGeom prst="rect">
            <a:avLst/>
          </a:prstGeom>
        </p:spPr>
        <p:txBody>
          <a:bodyPr lIns="0" tIns="0" rIns="0" bIns="0" anchor="b"/>
          <a:lstStyle>
            <a:lvl1pPr>
              <a:lnSpc>
                <a:spcPct val="90000"/>
              </a:lnSpc>
              <a:defRPr sz="3400">
                <a:solidFill>
                  <a:srgbClr val="E30A0A"/>
                </a:solidFill>
              </a:defRPr>
            </a:lvl1pPr>
          </a:lstStyle>
          <a:p>
            <a:r>
              <a:rPr lang="en-US"/>
              <a:t>Click to edit Master title style</a:t>
            </a:r>
            <a:endParaRPr/>
          </a:p>
        </p:txBody>
      </p:sp>
      <p:sp>
        <p:nvSpPr>
          <p:cNvPr id="139" name="Rectangle 4"/>
          <p:cNvSpPr/>
          <p:nvPr/>
        </p:nvSpPr>
        <p:spPr>
          <a:xfrm rot="16926037">
            <a:off x="1806675" y="4346416"/>
            <a:ext cx="1060837" cy="5022515"/>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pic>
        <p:nvPicPr>
          <p:cNvPr id="140" name="Picture 11" descr="Picture 11"/>
          <p:cNvPicPr>
            <a:picLocks noChangeAspect="1"/>
          </p:cNvPicPr>
          <p:nvPr/>
        </p:nvPicPr>
        <p:blipFill>
          <a:blip r:embed="rId2"/>
          <a:stretch>
            <a:fillRect/>
          </a:stretch>
        </p:blipFill>
        <p:spPr>
          <a:xfrm>
            <a:off x="199299" y="6185420"/>
            <a:ext cx="1154487" cy="524138"/>
          </a:xfrm>
          <a:prstGeom prst="rect">
            <a:avLst/>
          </a:prstGeom>
          <a:ln w="12700">
            <a:miter lim="400000"/>
          </a:ln>
        </p:spPr>
      </p:pic>
      <p:sp>
        <p:nvSpPr>
          <p:cNvPr id="141" name="Rectangle 4"/>
          <p:cNvSpPr/>
          <p:nvPr/>
        </p:nvSpPr>
        <p:spPr>
          <a:xfrm rot="11529462">
            <a:off x="11920735" y="4342954"/>
            <a:ext cx="543465" cy="2620457"/>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42" name="Slide Number"/>
          <p:cNvSpPr txBox="1">
            <a:spLocks noGrp="1"/>
          </p:cNvSpPr>
          <p:nvPr>
            <p:ph type="sldNum" sz="quarter" idx="2"/>
          </p:nvPr>
        </p:nvSpPr>
        <p:spPr>
          <a:xfrm>
            <a:off x="11783726" y="6492758"/>
            <a:ext cx="273557" cy="269241"/>
          </a:xfrm>
          <a:prstGeom prst="rect">
            <a:avLst/>
          </a:prstGeom>
        </p:spPr>
        <p:txBody>
          <a:bodyPr/>
          <a:lstStyle>
            <a:lvl1pPr>
              <a:defRPr sz="1000">
                <a:solidFill>
                  <a:srgbClr val="FFFFFF"/>
                </a:solidFill>
                <a:latin typeface="Arial Black"/>
                <a:ea typeface="Arial Black"/>
                <a:cs typeface="Arial Black"/>
                <a:sym typeface="Arial Black"/>
              </a:defRPr>
            </a:lvl1pPr>
          </a:lstStyle>
          <a:p>
            <a:fld id="{F0C4B98D-633D-491F-BE2B-74E2AD035029}" type="slidenum">
              <a:rPr lang="en-GB" smtClean="0"/>
              <a:t>‹#›</a:t>
            </a:fld>
            <a:endParaRPr lang="en-GB"/>
          </a:p>
        </p:txBody>
      </p:sp>
      <p:sp>
        <p:nvSpPr>
          <p:cNvPr id="143" name="presentation title here"/>
          <p:cNvSpPr txBox="1">
            <a:spLocks noGrp="1"/>
          </p:cNvSpPr>
          <p:nvPr>
            <p:ph type="body" sz="quarter" idx="21"/>
          </p:nvPr>
        </p:nvSpPr>
        <p:spPr>
          <a:xfrm>
            <a:off x="7679198" y="6505458"/>
            <a:ext cx="3944150" cy="269241"/>
          </a:xfrm>
          <a:prstGeom prst="rect">
            <a:avLst/>
          </a:prstGeom>
        </p:spPr>
        <p:txBody>
          <a:bodyPr>
            <a:spAutoFit/>
          </a:bodyPr>
          <a:lstStyle>
            <a:lvl1pPr marL="0" indent="0" algn="r">
              <a:lnSpc>
                <a:spcPct val="100000"/>
              </a:lnSpc>
              <a:buSzTx/>
              <a:buFontTx/>
              <a:buNone/>
              <a:defRPr sz="1000" cap="all">
                <a:solidFill>
                  <a:srgbClr val="2E2452"/>
                </a:solidFill>
                <a:latin typeface="Arial Black"/>
                <a:ea typeface="Arial Black"/>
                <a:cs typeface="Arial Black"/>
                <a:sym typeface="Arial Black"/>
              </a:defRPr>
            </a:lvl1pPr>
          </a:lstStyle>
          <a:p>
            <a:pPr lvl="0"/>
            <a:r>
              <a:rPr lang="en-US"/>
              <a:t>Edit Master text styles</a:t>
            </a:r>
          </a:p>
        </p:txBody>
      </p:sp>
      <p:sp>
        <p:nvSpPr>
          <p:cNvPr id="144" name="TextBox 6"/>
          <p:cNvSpPr txBox="1">
            <a:spLocks noGrp="1"/>
          </p:cNvSpPr>
          <p:nvPr>
            <p:ph type="body" sz="half" idx="22"/>
          </p:nvPr>
        </p:nvSpPr>
        <p:spPr>
          <a:xfrm>
            <a:off x="698500" y="1584987"/>
            <a:ext cx="9528175" cy="3204792"/>
          </a:xfrm>
          <a:prstGeom prst="rect">
            <a:avLst/>
          </a:prstGeom>
        </p:spPr>
        <p:txBody>
          <a:bodyPr lIns="0" tIns="0" rIns="0" bIns="0">
            <a:spAutoFit/>
          </a:bodyPr>
          <a:lstStyle/>
          <a:p>
            <a:pPr marL="457200" lvl="0" indent="-457200">
              <a:lnSpc>
                <a:spcPct val="100000"/>
              </a:lnSpc>
              <a:buSzPct val="135000"/>
              <a:buFontTx/>
              <a:buBlip>
                <a:blip r:embed="rId3"/>
              </a:buBlip>
              <a:defRPr sz="2000">
                <a:solidFill>
                  <a:srgbClr val="000000"/>
                </a:solidFill>
              </a:defRPr>
            </a:pPr>
            <a:r>
              <a:rPr lang="en-US"/>
              <a:t>Edit Master text styles</a:t>
            </a:r>
          </a:p>
          <a:p>
            <a:pPr marL="457200" lvl="1" indent="-457200">
              <a:lnSpc>
                <a:spcPct val="100000"/>
              </a:lnSpc>
              <a:buSzPct val="135000"/>
              <a:buFontTx/>
              <a:buBlip>
                <a:blip r:embed="rId3"/>
              </a:buBlip>
              <a:defRPr sz="2000">
                <a:solidFill>
                  <a:srgbClr val="000000"/>
                </a:solidFill>
              </a:defRPr>
            </a:pPr>
            <a:r>
              <a:rPr lang="en-US"/>
              <a:t>Second level</a:t>
            </a:r>
          </a:p>
          <a:p>
            <a:pPr marL="457200" lvl="2" indent="-457200">
              <a:lnSpc>
                <a:spcPct val="100000"/>
              </a:lnSpc>
              <a:buSzPct val="135000"/>
              <a:buFontTx/>
              <a:buBlip>
                <a:blip r:embed="rId3"/>
              </a:buBlip>
              <a:defRPr sz="2000">
                <a:solidFill>
                  <a:srgbClr val="000000"/>
                </a:solidFill>
              </a:defRPr>
            </a:pPr>
            <a:r>
              <a:rPr lang="en-US"/>
              <a:t>Third level</a:t>
            </a:r>
          </a:p>
          <a:p>
            <a:pPr marL="457200" lvl="3" indent="-457200">
              <a:lnSpc>
                <a:spcPct val="100000"/>
              </a:lnSpc>
              <a:buSzPct val="135000"/>
              <a:buFontTx/>
              <a:buBlip>
                <a:blip r:embed="rId3"/>
              </a:buBlip>
              <a:defRPr sz="2000">
                <a:solidFill>
                  <a:srgbClr val="000000"/>
                </a:solidFill>
              </a:defRPr>
            </a:pPr>
            <a:r>
              <a:rPr lang="en-US"/>
              <a:t>Fourth level</a:t>
            </a:r>
          </a:p>
          <a:p>
            <a:pPr marL="457200" lvl="4" indent="-457200">
              <a:lnSpc>
                <a:spcPct val="100000"/>
              </a:lnSpc>
              <a:buSzPct val="135000"/>
              <a:buFontTx/>
              <a:buBlip>
                <a:blip r:embed="rId3"/>
              </a:buBlip>
              <a:defRPr sz="2000">
                <a:solidFill>
                  <a:srgbClr val="000000"/>
                </a:solidFill>
              </a:defRPr>
            </a:pPr>
            <a:r>
              <a:rPr lang="en-US"/>
              <a:t>Fifth level</a:t>
            </a:r>
            <a:endParaRPr/>
          </a:p>
        </p:txBody>
      </p:sp>
    </p:spTree>
    <p:extLst>
      <p:ext uri="{BB962C8B-B14F-4D97-AF65-F5344CB8AC3E}">
        <p14:creationId xmlns:p14="http://schemas.microsoft.com/office/powerpoint/2010/main" val="35664508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75" name="Title Text"/>
          <p:cNvSpPr txBox="1">
            <a:spLocks noGrp="1"/>
          </p:cNvSpPr>
          <p:nvPr>
            <p:ph type="title"/>
          </p:nvPr>
        </p:nvSpPr>
        <p:spPr>
          <a:prstGeom prst="rect">
            <a:avLst/>
          </a:prstGeom>
        </p:spPr>
        <p:txBody>
          <a:bodyPr/>
          <a:lstStyle/>
          <a:p>
            <a:r>
              <a:rPr lang="en-US"/>
              <a:t>Click to edit Master title style</a:t>
            </a:r>
            <a:endParaRPr/>
          </a:p>
        </p:txBody>
      </p:sp>
      <p:sp>
        <p:nvSpPr>
          <p:cNvPr id="276" name="Body Level One…"/>
          <p:cNvSpPr txBox="1">
            <a:spLocks noGrp="1"/>
          </p:cNvSpPr>
          <p:nvPr>
            <p:ph type="body"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7" name="Slide Number"/>
          <p:cNvSpPr txBox="1">
            <a:spLocks noGrp="1"/>
          </p:cNvSpPr>
          <p:nvPr>
            <p:ph type="sldNum" sz="quarter" idx="2"/>
          </p:nvPr>
        </p:nvSpPr>
        <p:spPr>
          <a:prstGeom prst="rect">
            <a:avLst/>
          </a:prstGeom>
        </p:spPr>
        <p:txBody>
          <a:bodyPr/>
          <a:lstStyle/>
          <a:p>
            <a:fld id="{F0C4B98D-633D-491F-BE2B-74E2AD035029}" type="slidenum">
              <a:rPr lang="en-GB" smtClean="0"/>
              <a:t>‹#›</a:t>
            </a:fld>
            <a:endParaRPr lang="en-GB"/>
          </a:p>
        </p:txBody>
      </p:sp>
    </p:spTree>
    <p:extLst>
      <p:ext uri="{BB962C8B-B14F-4D97-AF65-F5344CB8AC3E}">
        <p14:creationId xmlns:p14="http://schemas.microsoft.com/office/powerpoint/2010/main" val="178932742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84"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285" name="Body Level One…"/>
          <p:cNvSpPr txBox="1">
            <a:spLocks noGrp="1"/>
          </p:cNvSpPr>
          <p:nvPr>
            <p:ph type="body" sz="quarter" idx="1"/>
          </p:nvPr>
        </p:nvSpPr>
        <p:spPr>
          <a:xfrm>
            <a:off x="839787" y="1681163"/>
            <a:ext cx="5157789" cy="823913"/>
          </a:xfrm>
          <a:prstGeom prst="rect">
            <a:avLst/>
          </a:prstGeom>
        </p:spPr>
        <p:txBody>
          <a:bodyPr anchor="b"/>
          <a:lstStyle>
            <a:lvl1pPr marL="0" indent="0">
              <a:lnSpc>
                <a:spcPct val="90000"/>
              </a:lnSpc>
              <a:spcBef>
                <a:spcPts val="1000"/>
              </a:spcBef>
              <a:buSzTx/>
              <a:buFontTx/>
              <a:buNone/>
              <a:defRPr sz="2400" b="1">
                <a:solidFill>
                  <a:srgbClr val="000000"/>
                </a:solidFill>
                <a:latin typeface="+mn-lt"/>
                <a:ea typeface="+mn-ea"/>
                <a:cs typeface="+mn-cs"/>
                <a:sym typeface="Calibri"/>
              </a:defRPr>
            </a:lvl1pPr>
            <a:lvl2pPr marL="0" indent="457200">
              <a:lnSpc>
                <a:spcPct val="90000"/>
              </a:lnSpc>
              <a:spcBef>
                <a:spcPts val="1000"/>
              </a:spcBef>
              <a:buSzTx/>
              <a:buFontTx/>
              <a:buNone/>
              <a:defRPr sz="2400" b="1">
                <a:solidFill>
                  <a:srgbClr val="000000"/>
                </a:solidFill>
                <a:latin typeface="+mn-lt"/>
                <a:ea typeface="+mn-ea"/>
                <a:cs typeface="+mn-cs"/>
                <a:sym typeface="Calibri"/>
              </a:defRPr>
            </a:lvl2pPr>
            <a:lvl3pPr marL="0" indent="914400">
              <a:lnSpc>
                <a:spcPct val="90000"/>
              </a:lnSpc>
              <a:spcBef>
                <a:spcPts val="1000"/>
              </a:spcBef>
              <a:buSzTx/>
              <a:buFontTx/>
              <a:buNone/>
              <a:defRPr sz="2400" b="1">
                <a:solidFill>
                  <a:srgbClr val="000000"/>
                </a:solidFill>
                <a:latin typeface="+mn-lt"/>
                <a:ea typeface="+mn-ea"/>
                <a:cs typeface="+mn-cs"/>
                <a:sym typeface="Calibri"/>
              </a:defRPr>
            </a:lvl3pPr>
            <a:lvl4pPr marL="0" indent="1371600">
              <a:lnSpc>
                <a:spcPct val="90000"/>
              </a:lnSpc>
              <a:spcBef>
                <a:spcPts val="1000"/>
              </a:spcBef>
              <a:buSzTx/>
              <a:buFontTx/>
              <a:buNone/>
              <a:defRPr sz="2400" b="1">
                <a:solidFill>
                  <a:srgbClr val="000000"/>
                </a:solidFill>
                <a:latin typeface="+mn-lt"/>
                <a:ea typeface="+mn-ea"/>
                <a:cs typeface="+mn-cs"/>
                <a:sym typeface="Calibri"/>
              </a:defRPr>
            </a:lvl4pPr>
            <a:lvl5pPr marL="0" indent="1828800">
              <a:lnSpc>
                <a:spcPct val="90000"/>
              </a:lnSpc>
              <a:spcBef>
                <a:spcPts val="1000"/>
              </a:spcBef>
              <a:buSzTx/>
              <a:buFontTx/>
              <a:buNone/>
              <a:defRPr sz="2400" b="1">
                <a:solidFill>
                  <a:srgbClr val="000000"/>
                </a:solidFill>
                <a:latin typeface="+mn-lt"/>
                <a:ea typeface="+mn-ea"/>
                <a:cs typeface="+mn-cs"/>
                <a:sym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86" name="Text Placeholder 4"/>
          <p:cNvSpPr>
            <a:spLocks noGrp="1"/>
          </p:cNvSpPr>
          <p:nvPr>
            <p:ph type="body" sz="quarter" idx="21"/>
          </p:nvPr>
        </p:nvSpPr>
        <p:spPr>
          <a:xfrm>
            <a:off x="6172200" y="1681163"/>
            <a:ext cx="5183188" cy="823913"/>
          </a:xfrm>
          <a:prstGeom prst="rect">
            <a:avLst/>
          </a:prstGeom>
        </p:spPr>
        <p:txBody>
          <a:bodyPr anchor="b"/>
          <a:lstStyle/>
          <a:p>
            <a:pPr marL="0" lvl="0" indent="0">
              <a:lnSpc>
                <a:spcPct val="90000"/>
              </a:lnSpc>
              <a:spcBef>
                <a:spcPts val="1000"/>
              </a:spcBef>
              <a:buSzTx/>
              <a:buFontTx/>
              <a:buNone/>
              <a:defRPr sz="2400" b="1">
                <a:solidFill>
                  <a:srgbClr val="000000"/>
                </a:solidFill>
                <a:latin typeface="+mn-lt"/>
                <a:ea typeface="+mn-ea"/>
                <a:cs typeface="+mn-cs"/>
                <a:sym typeface="Calibri"/>
              </a:defRPr>
            </a:pPr>
            <a:r>
              <a:rPr lang="en-US"/>
              <a:t>Edit Master text styles</a:t>
            </a:r>
          </a:p>
        </p:txBody>
      </p:sp>
      <p:sp>
        <p:nvSpPr>
          <p:cNvPr id="287" name="Slide Number"/>
          <p:cNvSpPr txBox="1">
            <a:spLocks noGrp="1"/>
          </p:cNvSpPr>
          <p:nvPr>
            <p:ph type="sldNum" sz="quarter" idx="2"/>
          </p:nvPr>
        </p:nvSpPr>
        <p:spPr>
          <a:prstGeom prst="rect">
            <a:avLst/>
          </a:prstGeom>
        </p:spPr>
        <p:txBody>
          <a:bodyPr/>
          <a:lstStyle/>
          <a:p>
            <a:fld id="{F0C4B98D-633D-491F-BE2B-74E2AD035029}" type="slidenum">
              <a:rPr lang="en-GB" smtClean="0"/>
              <a:t>‹#›</a:t>
            </a:fld>
            <a:endParaRPr lang="en-GB"/>
          </a:p>
        </p:txBody>
      </p:sp>
    </p:spTree>
    <p:extLst>
      <p:ext uri="{BB962C8B-B14F-4D97-AF65-F5344CB8AC3E}">
        <p14:creationId xmlns:p14="http://schemas.microsoft.com/office/powerpoint/2010/main" val="26923674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94" name="Title Text"/>
          <p:cNvSpPr txBox="1">
            <a:spLocks noGrp="1"/>
          </p:cNvSpPr>
          <p:nvPr>
            <p:ph type="title"/>
          </p:nvPr>
        </p:nvSpPr>
        <p:spPr>
          <a:prstGeom prst="rect">
            <a:avLst/>
          </a:prstGeom>
        </p:spPr>
        <p:txBody>
          <a:bodyPr/>
          <a:lstStyle/>
          <a:p>
            <a:r>
              <a:rPr lang="en-US"/>
              <a:t>Click to edit Master title style</a:t>
            </a:r>
            <a:endParaRPr/>
          </a:p>
        </p:txBody>
      </p:sp>
      <p:sp>
        <p:nvSpPr>
          <p:cNvPr id="295" name="Slide Number"/>
          <p:cNvSpPr txBox="1">
            <a:spLocks noGrp="1"/>
          </p:cNvSpPr>
          <p:nvPr>
            <p:ph type="sldNum" sz="quarter" idx="2"/>
          </p:nvPr>
        </p:nvSpPr>
        <p:spPr>
          <a:prstGeom prst="rect">
            <a:avLst/>
          </a:prstGeom>
        </p:spPr>
        <p:txBody>
          <a:bodyPr/>
          <a:lstStyle/>
          <a:p>
            <a:fld id="{F0C4B98D-633D-491F-BE2B-74E2AD035029}" type="slidenum">
              <a:rPr lang="en-GB" smtClean="0"/>
              <a:t>‹#›</a:t>
            </a:fld>
            <a:endParaRPr lang="en-GB"/>
          </a:p>
        </p:txBody>
      </p:sp>
    </p:spTree>
    <p:extLst>
      <p:ext uri="{BB962C8B-B14F-4D97-AF65-F5344CB8AC3E}">
        <p14:creationId xmlns:p14="http://schemas.microsoft.com/office/powerpoint/2010/main" val="80292192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2" name="Slide Number"/>
          <p:cNvSpPr txBox="1">
            <a:spLocks noGrp="1"/>
          </p:cNvSpPr>
          <p:nvPr>
            <p:ph type="sldNum" sz="quarter" idx="2"/>
          </p:nvPr>
        </p:nvSpPr>
        <p:spPr>
          <a:prstGeom prst="rect">
            <a:avLst/>
          </a:prstGeom>
        </p:spPr>
        <p:txBody>
          <a:bodyPr/>
          <a:lstStyle/>
          <a:p>
            <a:fld id="{F0C4B98D-633D-491F-BE2B-74E2AD035029}" type="slidenum">
              <a:rPr lang="en-GB" smtClean="0"/>
              <a:t>‹#›</a:t>
            </a:fld>
            <a:endParaRPr lang="en-GB"/>
          </a:p>
        </p:txBody>
      </p:sp>
    </p:spTree>
    <p:extLst>
      <p:ext uri="{BB962C8B-B14F-4D97-AF65-F5344CB8AC3E}">
        <p14:creationId xmlns:p14="http://schemas.microsoft.com/office/powerpoint/2010/main" val="4504643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09" name="Title Text"/>
          <p:cNvSpPr txBox="1">
            <a:spLocks noGrp="1"/>
          </p:cNvSpPr>
          <p:nvPr>
            <p:ph type="title"/>
          </p:nvPr>
        </p:nvSpPr>
        <p:spPr>
          <a:xfrm>
            <a:off x="699653" y="635000"/>
            <a:ext cx="9842501" cy="629193"/>
          </a:xfrm>
          <a:prstGeom prst="rect">
            <a:avLst/>
          </a:prstGeom>
        </p:spPr>
        <p:txBody>
          <a:bodyPr anchor="t"/>
          <a:lstStyle>
            <a:lvl1pPr>
              <a:lnSpc>
                <a:spcPct val="90000"/>
              </a:lnSpc>
              <a:defRPr sz="3200">
                <a:solidFill>
                  <a:srgbClr val="D52B1E"/>
                </a:solidFill>
              </a:defRPr>
            </a:lvl1pPr>
          </a:lstStyle>
          <a:p>
            <a:r>
              <a:rPr lang="en-US"/>
              <a:t>Click to edit Master title style</a:t>
            </a:r>
            <a:endParaRPr/>
          </a:p>
        </p:txBody>
      </p:sp>
      <p:sp>
        <p:nvSpPr>
          <p:cNvPr id="310" name="Body Level One…"/>
          <p:cNvSpPr txBox="1">
            <a:spLocks noGrp="1"/>
          </p:cNvSpPr>
          <p:nvPr>
            <p:ph type="body" sz="half" idx="1"/>
          </p:nvPr>
        </p:nvSpPr>
        <p:spPr>
          <a:xfrm>
            <a:off x="767139" y="2163618"/>
            <a:ext cx="6172201" cy="3374876"/>
          </a:xfrm>
          <a:prstGeom prst="rect">
            <a:avLst/>
          </a:prstGeom>
        </p:spPr>
        <p:txBody>
          <a:bodyPr/>
          <a:lstStyle>
            <a:lvl1pPr marL="228600" indent="-228600">
              <a:lnSpc>
                <a:spcPct val="90000"/>
              </a:lnSpc>
              <a:spcBef>
                <a:spcPts val="1000"/>
              </a:spcBef>
              <a:defRPr sz="3200">
                <a:solidFill>
                  <a:srgbClr val="000000"/>
                </a:solidFill>
                <a:latin typeface="+mn-lt"/>
                <a:ea typeface="+mn-ea"/>
                <a:cs typeface="+mn-cs"/>
                <a:sym typeface="Calibri"/>
              </a:defRPr>
            </a:lvl1pPr>
            <a:lvl2pPr marL="718457" indent="-261257">
              <a:lnSpc>
                <a:spcPct val="90000"/>
              </a:lnSpc>
              <a:spcBef>
                <a:spcPts val="1000"/>
              </a:spcBef>
              <a:defRPr sz="3200">
                <a:solidFill>
                  <a:srgbClr val="000000"/>
                </a:solidFill>
                <a:latin typeface="+mn-lt"/>
                <a:ea typeface="+mn-ea"/>
                <a:cs typeface="+mn-cs"/>
                <a:sym typeface="Calibri"/>
              </a:defRPr>
            </a:lvl2pPr>
            <a:lvl3pPr marL="1219200" indent="-304800">
              <a:lnSpc>
                <a:spcPct val="90000"/>
              </a:lnSpc>
              <a:spcBef>
                <a:spcPts val="1000"/>
              </a:spcBef>
              <a:defRPr sz="3200">
                <a:solidFill>
                  <a:srgbClr val="000000"/>
                </a:solidFill>
                <a:latin typeface="+mn-lt"/>
                <a:ea typeface="+mn-ea"/>
                <a:cs typeface="+mn-cs"/>
                <a:sym typeface="Calibri"/>
              </a:defRPr>
            </a:lvl3pPr>
            <a:lvl4pPr marL="1737360" indent="-365760">
              <a:lnSpc>
                <a:spcPct val="90000"/>
              </a:lnSpc>
              <a:spcBef>
                <a:spcPts val="1000"/>
              </a:spcBef>
              <a:defRPr sz="3200">
                <a:solidFill>
                  <a:srgbClr val="000000"/>
                </a:solidFill>
                <a:latin typeface="+mn-lt"/>
                <a:ea typeface="+mn-ea"/>
                <a:cs typeface="+mn-cs"/>
                <a:sym typeface="Calibri"/>
              </a:defRPr>
            </a:lvl4pPr>
            <a:lvl5pPr marL="2194560" indent="-365760">
              <a:lnSpc>
                <a:spcPct val="90000"/>
              </a:lnSpc>
              <a:spcBef>
                <a:spcPts val="1000"/>
              </a:spcBef>
              <a:defRPr sz="3200">
                <a:solidFill>
                  <a:srgbClr val="000000"/>
                </a:solidFill>
                <a:latin typeface="+mn-lt"/>
                <a:ea typeface="+mn-ea"/>
                <a:cs typeface="+mn-cs"/>
                <a:sym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1" name="Slide Number"/>
          <p:cNvSpPr txBox="1">
            <a:spLocks noGrp="1"/>
          </p:cNvSpPr>
          <p:nvPr>
            <p:ph type="sldNum" sz="quarter" idx="2"/>
          </p:nvPr>
        </p:nvSpPr>
        <p:spPr>
          <a:prstGeom prst="rect">
            <a:avLst/>
          </a:prstGeom>
        </p:spPr>
        <p:txBody>
          <a:bodyPr/>
          <a:lstStyle/>
          <a:p>
            <a:fld id="{F0C4B98D-633D-491F-BE2B-74E2AD035029}" type="slidenum">
              <a:rPr lang="en-GB" smtClean="0"/>
              <a:t>‹#›</a:t>
            </a:fld>
            <a:endParaRPr lang="en-GB"/>
          </a:p>
        </p:txBody>
      </p:sp>
    </p:spTree>
    <p:extLst>
      <p:ext uri="{BB962C8B-B14F-4D97-AF65-F5344CB8AC3E}">
        <p14:creationId xmlns:p14="http://schemas.microsoft.com/office/powerpoint/2010/main" val="407441368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18" name="Title Text"/>
          <p:cNvSpPr txBox="1">
            <a:spLocks noGrp="1"/>
          </p:cNvSpPr>
          <p:nvPr>
            <p:ph type="title"/>
          </p:nvPr>
        </p:nvSpPr>
        <p:spPr>
          <a:xfrm>
            <a:off x="839787" y="457200"/>
            <a:ext cx="3932239" cy="1600200"/>
          </a:xfrm>
          <a:prstGeom prst="rect">
            <a:avLst/>
          </a:prstGeom>
        </p:spPr>
        <p:txBody>
          <a:bodyPr anchor="b"/>
          <a:lstStyle>
            <a:lvl1pPr>
              <a:lnSpc>
                <a:spcPct val="90000"/>
              </a:lnSpc>
              <a:defRPr sz="3200" cap="none">
                <a:solidFill>
                  <a:srgbClr val="000000"/>
                </a:solidFill>
                <a:latin typeface="+mn-lt"/>
                <a:ea typeface="+mn-ea"/>
                <a:cs typeface="+mn-cs"/>
                <a:sym typeface="Calibri"/>
              </a:defRPr>
            </a:lvl1pPr>
          </a:lstStyle>
          <a:p>
            <a:r>
              <a:rPr lang="en-US"/>
              <a:t>Click to edit Master title style</a:t>
            </a:r>
            <a:endParaRPr/>
          </a:p>
        </p:txBody>
      </p:sp>
      <p:sp>
        <p:nvSpPr>
          <p:cNvPr id="319"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US"/>
              <a:t>Click icon to add picture</a:t>
            </a:r>
            <a:endParaRPr/>
          </a:p>
        </p:txBody>
      </p:sp>
      <p:sp>
        <p:nvSpPr>
          <p:cNvPr id="320" name="Body Level One…"/>
          <p:cNvSpPr txBox="1">
            <a:spLocks noGrp="1"/>
          </p:cNvSpPr>
          <p:nvPr>
            <p:ph type="body" sz="quarter" idx="1"/>
          </p:nvPr>
        </p:nvSpPr>
        <p:spPr>
          <a:xfrm>
            <a:off x="839787" y="2057400"/>
            <a:ext cx="3932239" cy="3811588"/>
          </a:xfrm>
          <a:prstGeom prst="rect">
            <a:avLst/>
          </a:prstGeom>
        </p:spPr>
        <p:txBody>
          <a:bodyPr/>
          <a:lstStyle>
            <a:lvl1pPr marL="0" indent="0">
              <a:lnSpc>
                <a:spcPct val="90000"/>
              </a:lnSpc>
              <a:spcBef>
                <a:spcPts val="1000"/>
              </a:spcBef>
              <a:buSzTx/>
              <a:buFontTx/>
              <a:buNone/>
              <a:defRPr sz="1600">
                <a:solidFill>
                  <a:srgbClr val="000000"/>
                </a:solidFill>
                <a:latin typeface="+mn-lt"/>
                <a:ea typeface="+mn-ea"/>
                <a:cs typeface="+mn-cs"/>
                <a:sym typeface="Calibri"/>
              </a:defRPr>
            </a:lvl1pPr>
            <a:lvl2pPr marL="0" indent="457200">
              <a:lnSpc>
                <a:spcPct val="90000"/>
              </a:lnSpc>
              <a:spcBef>
                <a:spcPts val="1000"/>
              </a:spcBef>
              <a:buSzTx/>
              <a:buFontTx/>
              <a:buNone/>
              <a:defRPr sz="1600">
                <a:solidFill>
                  <a:srgbClr val="000000"/>
                </a:solidFill>
                <a:latin typeface="+mn-lt"/>
                <a:ea typeface="+mn-ea"/>
                <a:cs typeface="+mn-cs"/>
                <a:sym typeface="Calibri"/>
              </a:defRPr>
            </a:lvl2pPr>
            <a:lvl3pPr marL="0" indent="914400">
              <a:lnSpc>
                <a:spcPct val="90000"/>
              </a:lnSpc>
              <a:spcBef>
                <a:spcPts val="1000"/>
              </a:spcBef>
              <a:buSzTx/>
              <a:buFontTx/>
              <a:buNone/>
              <a:defRPr sz="1600">
                <a:solidFill>
                  <a:srgbClr val="000000"/>
                </a:solidFill>
                <a:latin typeface="+mn-lt"/>
                <a:ea typeface="+mn-ea"/>
                <a:cs typeface="+mn-cs"/>
                <a:sym typeface="Calibri"/>
              </a:defRPr>
            </a:lvl3pPr>
            <a:lvl4pPr marL="0" indent="1371600">
              <a:lnSpc>
                <a:spcPct val="90000"/>
              </a:lnSpc>
              <a:spcBef>
                <a:spcPts val="1000"/>
              </a:spcBef>
              <a:buSzTx/>
              <a:buFontTx/>
              <a:buNone/>
              <a:defRPr sz="1600">
                <a:solidFill>
                  <a:srgbClr val="000000"/>
                </a:solidFill>
                <a:latin typeface="+mn-lt"/>
                <a:ea typeface="+mn-ea"/>
                <a:cs typeface="+mn-cs"/>
                <a:sym typeface="Calibri"/>
              </a:defRPr>
            </a:lvl4pPr>
            <a:lvl5pPr marL="0" indent="1828800">
              <a:lnSpc>
                <a:spcPct val="90000"/>
              </a:lnSpc>
              <a:spcBef>
                <a:spcPts val="1000"/>
              </a:spcBef>
              <a:buSzTx/>
              <a:buFontTx/>
              <a:buNone/>
              <a:defRPr sz="1600">
                <a:solidFill>
                  <a:srgbClr val="000000"/>
                </a:solidFill>
                <a:latin typeface="+mn-lt"/>
                <a:ea typeface="+mn-ea"/>
                <a:cs typeface="+mn-cs"/>
                <a:sym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1" name="Slide Number"/>
          <p:cNvSpPr txBox="1">
            <a:spLocks noGrp="1"/>
          </p:cNvSpPr>
          <p:nvPr>
            <p:ph type="sldNum" sz="quarter" idx="2"/>
          </p:nvPr>
        </p:nvSpPr>
        <p:spPr>
          <a:prstGeom prst="rect">
            <a:avLst/>
          </a:prstGeom>
        </p:spPr>
        <p:txBody>
          <a:bodyPr/>
          <a:lstStyle/>
          <a:p>
            <a:fld id="{F0C4B98D-633D-491F-BE2B-74E2AD035029}" type="slidenum">
              <a:rPr lang="en-GB" smtClean="0"/>
              <a:t>‹#›</a:t>
            </a:fld>
            <a:endParaRPr lang="en-GB"/>
          </a:p>
        </p:txBody>
      </p:sp>
    </p:spTree>
    <p:extLst>
      <p:ext uri="{BB962C8B-B14F-4D97-AF65-F5344CB8AC3E}">
        <p14:creationId xmlns:p14="http://schemas.microsoft.com/office/powerpoint/2010/main" val="298977067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Calibri"/>
              </a:defRPr>
            </a:lvl1pPr>
          </a:lstStyle>
          <a:p>
            <a:fld id="{F0C4B98D-633D-491F-BE2B-74E2AD035029}" type="slidenum">
              <a:rPr lang="en-GB" smtClean="0"/>
              <a:t>‹#›</a:t>
            </a:fld>
            <a:endParaRPr lang="en-GB"/>
          </a:p>
        </p:txBody>
      </p:sp>
    </p:spTree>
    <p:extLst>
      <p:ext uri="{BB962C8B-B14F-4D97-AF65-F5344CB8AC3E}">
        <p14:creationId xmlns:p14="http://schemas.microsoft.com/office/powerpoint/2010/main" val="167590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txStyles>
    <p:titleStyle>
      <a:lvl1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p:titleStyle>
    <p:bodyStyle>
      <a:lvl1pPr marL="171450" marR="0" indent="-17145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6563026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spd="med"/>
  <p:hf sldNum="0" hdr="0" dt="0"/>
  <p:txStyles>
    <p:titleStyle>
      <a:lvl1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p:titleStyle>
    <p:bodyStyle>
      <a:lvl1pPr marL="171450" marR="0" indent="-17145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eaLnBrk="1" latinLnBrk="0" hangingPunct="1">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mailto:n.sharples@mdx.ac.uk" TargetMode="External"/><Relationship Id="rId3" Type="http://schemas.openxmlformats.org/officeDocument/2006/relationships/hyperlink" Target="mailto:b.masterson@mdx.ac.uk" TargetMode="External"/><Relationship Id="rId7" Type="http://schemas.openxmlformats.org/officeDocument/2006/relationships/hyperlink" Target="mailto:s.lawrence@mdx.ac.uk"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hyperlink" Target="mailto:z.kazim@mdx.ac.uk" TargetMode="External"/><Relationship Id="rId5" Type="http://schemas.openxmlformats.org/officeDocument/2006/relationships/hyperlink" Target="mailto:matthew.m.jones@ucl.ac.uk" TargetMode="External"/><Relationship Id="rId4" Type="http://schemas.openxmlformats.org/officeDocument/2006/relationships/hyperlink" Target="mailto:a.megeney@mdx.ac.uk" TargetMode="Externa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over page title here arial black"/>
          <p:cNvSpPr txBox="1">
            <a:spLocks noGrp="1"/>
          </p:cNvSpPr>
          <p:nvPr>
            <p:ph type="title"/>
          </p:nvPr>
        </p:nvSpPr>
        <p:spPr>
          <a:xfrm>
            <a:off x="682007" y="2044359"/>
            <a:ext cx="10696055" cy="1225902"/>
          </a:xfrm>
          <a:prstGeom prst="rect">
            <a:avLst/>
          </a:prstGeom>
        </p:spPr>
        <p:txBody>
          <a:bodyPr>
            <a:normAutofit/>
          </a:bodyPr>
          <a:lstStyle/>
          <a:p>
            <a:pPr>
              <a:lnSpc>
                <a:spcPct val="100000"/>
              </a:lnSpc>
            </a:pPr>
            <a:r>
              <a:rPr lang="en-GB" sz="4000" cap="none" dirty="0"/>
              <a:t>Authentic activities for making mathematicians</a:t>
            </a:r>
          </a:p>
        </p:txBody>
      </p:sp>
      <p:pic>
        <p:nvPicPr>
          <p:cNvPr id="427" name="Picture 7" descr="Picture 7"/>
          <p:cNvPicPr>
            <a:picLocks noChangeAspect="1"/>
          </p:cNvPicPr>
          <p:nvPr/>
        </p:nvPicPr>
        <p:blipFill>
          <a:blip r:embed="rId3"/>
          <a:stretch>
            <a:fillRect/>
          </a:stretch>
        </p:blipFill>
        <p:spPr>
          <a:xfrm>
            <a:off x="391791" y="387166"/>
            <a:ext cx="2197504" cy="997668"/>
          </a:xfrm>
          <a:prstGeom prst="rect">
            <a:avLst/>
          </a:prstGeom>
          <a:ln w="12700">
            <a:miter lim="400000"/>
          </a:ln>
        </p:spPr>
      </p:pic>
      <p:cxnSp>
        <p:nvCxnSpPr>
          <p:cNvPr id="3" name="Straight Connector 2">
            <a:extLst>
              <a:ext uri="{FF2B5EF4-FFF2-40B4-BE49-F238E27FC236}">
                <a16:creationId xmlns:a16="http://schemas.microsoft.com/office/drawing/2014/main" id="{E79F9B3E-6C65-4208-9852-2DEB6A150342}"/>
              </a:ext>
            </a:extLst>
          </p:cNvPr>
          <p:cNvCxnSpPr>
            <a:cxnSpLocks/>
          </p:cNvCxnSpPr>
          <p:nvPr/>
        </p:nvCxnSpPr>
        <p:spPr>
          <a:xfrm>
            <a:off x="644575" y="3408456"/>
            <a:ext cx="9779229"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 name="Cover page title here arial black">
            <a:extLst>
              <a:ext uri="{FF2B5EF4-FFF2-40B4-BE49-F238E27FC236}">
                <a16:creationId xmlns:a16="http://schemas.microsoft.com/office/drawing/2014/main" id="{AD7AE000-2766-4306-9DDD-BCA44D8337A2}"/>
              </a:ext>
            </a:extLst>
          </p:cNvPr>
          <p:cNvSpPr txBox="1">
            <a:spLocks/>
          </p:cNvSpPr>
          <p:nvPr/>
        </p:nvSpPr>
        <p:spPr>
          <a:xfrm>
            <a:off x="622340" y="3851977"/>
            <a:ext cx="7902681" cy="12926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hangingPunct="1">
              <a:lnSpc>
                <a:spcPct val="100000"/>
              </a:lnSpc>
            </a:pPr>
            <a:r>
              <a:rPr lang="en-GB" sz="2800" cap="none" dirty="0">
                <a:solidFill>
                  <a:schemeClr val="bg1"/>
                </a:solidFill>
                <a:latin typeface="Dax-Medium" pitchFamily="2" charset="0"/>
              </a:rPr>
              <a:t>CETL-MSOR 2024</a:t>
            </a:r>
          </a:p>
          <a:p>
            <a:pPr hangingPunct="1">
              <a:lnSpc>
                <a:spcPct val="100000"/>
              </a:lnSpc>
            </a:pPr>
            <a:r>
              <a:rPr lang="en-GB" sz="2800" cap="none" dirty="0">
                <a:solidFill>
                  <a:schemeClr val="bg1"/>
                </a:solidFill>
                <a:latin typeface="Dax-Medium" pitchFamily="2" charset="0"/>
              </a:rPr>
              <a:t>Limerick</a:t>
            </a:r>
          </a:p>
          <a:p>
            <a:pPr hangingPunct="1">
              <a:lnSpc>
                <a:spcPct val="100000"/>
              </a:lnSpc>
            </a:pPr>
            <a:r>
              <a:rPr lang="en-GB" sz="2800" cap="none" dirty="0">
                <a:solidFill>
                  <a:schemeClr val="bg1"/>
                </a:solidFill>
                <a:latin typeface="Dax-Medium" pitchFamily="2" charset="0"/>
              </a:rPr>
              <a:t>29</a:t>
            </a:r>
            <a:r>
              <a:rPr lang="en-GB" sz="2800" cap="none" baseline="30000" dirty="0">
                <a:solidFill>
                  <a:schemeClr val="bg1"/>
                </a:solidFill>
                <a:latin typeface="Dax-Medium" pitchFamily="2" charset="0"/>
              </a:rPr>
              <a:t>th</a:t>
            </a:r>
            <a:r>
              <a:rPr lang="en-GB" sz="2800" cap="none" dirty="0">
                <a:solidFill>
                  <a:schemeClr val="bg1"/>
                </a:solidFill>
                <a:latin typeface="Dax-Medium" pitchFamily="2" charset="0"/>
              </a:rPr>
              <a:t> August</a:t>
            </a:r>
            <a:endParaRPr lang="en-GB" sz="2800" cap="none" dirty="0">
              <a:solidFill>
                <a:schemeClr val="bg1">
                  <a:lumMod val="65000"/>
                </a:schemeClr>
              </a:solidFill>
              <a:latin typeface="Dax-Medium" pitchFamily="2" charset="0"/>
            </a:endParaRPr>
          </a:p>
        </p:txBody>
      </p:sp>
      <p:sp>
        <p:nvSpPr>
          <p:cNvPr id="11" name="Subtitle here in Arial regular, indigo angle in place…">
            <a:extLst>
              <a:ext uri="{FF2B5EF4-FFF2-40B4-BE49-F238E27FC236}">
                <a16:creationId xmlns:a16="http://schemas.microsoft.com/office/drawing/2014/main" id="{10B44BE8-0904-4BF9-8C5F-1DB750893D48}"/>
              </a:ext>
            </a:extLst>
          </p:cNvPr>
          <p:cNvSpPr txBox="1">
            <a:spLocks/>
          </p:cNvSpPr>
          <p:nvPr/>
        </p:nvSpPr>
        <p:spPr>
          <a:xfrm>
            <a:off x="6030929" y="4111632"/>
            <a:ext cx="6278251" cy="145310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1pPr>
            <a:lvl2pPr marL="0" marR="0" indent="2286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2pPr>
            <a:lvl3pPr marL="0" marR="0" indent="4572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3pPr>
            <a:lvl4pPr marL="0" marR="0" indent="6858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4pPr>
            <a:lvl5pPr marL="0" marR="0" indent="9144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hangingPunct="1">
              <a:lnSpc>
                <a:spcPct val="100000"/>
              </a:lnSpc>
              <a:spcBef>
                <a:spcPts val="0"/>
              </a:spcBef>
              <a:tabLst>
                <a:tab pos="2520000" algn="l"/>
              </a:tabLst>
            </a:pPr>
            <a:r>
              <a:rPr lang="en-GB" sz="1800" dirty="0">
                <a:ea typeface="Adobe Ming Std L"/>
              </a:rPr>
              <a:t>Dr Brendan Masterson</a:t>
            </a:r>
            <a:endParaRPr lang="en-GB" sz="1800" dirty="0">
              <a:latin typeface="Arial" panose="020B0604020202020204" pitchFamily="34" charset="0"/>
              <a:ea typeface="Adobe Ming Std L"/>
              <a:cs typeface="Arial" panose="020B0604020202020204" pitchFamily="34" charset="0"/>
            </a:endParaRPr>
          </a:p>
          <a:p>
            <a:pPr hangingPunct="1">
              <a:lnSpc>
                <a:spcPct val="100000"/>
              </a:lnSpc>
              <a:spcBef>
                <a:spcPts val="0"/>
              </a:spcBef>
              <a:tabLst>
                <a:tab pos="2520000" algn="l"/>
              </a:tabLst>
            </a:pPr>
            <a:r>
              <a:rPr lang="en-GB" sz="1800" dirty="0">
                <a:ea typeface="Adobe Ming Std L"/>
              </a:rPr>
              <a:t>Dr Alison </a:t>
            </a:r>
            <a:r>
              <a:rPr lang="en-GB" sz="1800" err="1">
                <a:ea typeface="Adobe Ming Std L"/>
              </a:rPr>
              <a:t>Megeney</a:t>
            </a:r>
            <a:endParaRPr lang="en-GB" sz="1800" err="1">
              <a:ea typeface="Adobe Ming Std L" panose="02020300000000000000" pitchFamily="18" charset="-128"/>
            </a:endParaRPr>
          </a:p>
          <a:p>
            <a:pPr>
              <a:spcAft>
                <a:spcPts val="600"/>
              </a:spcAft>
              <a:tabLst>
                <a:tab pos="2520000" algn="l"/>
              </a:tabLst>
            </a:pPr>
            <a:r>
              <a:rPr lang="en-GB" sz="1800" dirty="0">
                <a:ea typeface="Adobe Ming Std L"/>
              </a:rPr>
              <a:t>MESH Research Group</a:t>
            </a:r>
            <a:endParaRPr lang="en-GB" dirty="0">
              <a:ea typeface="Adobe Ming Std 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EE84-ADD5-41C9-96E2-7A94244DA176}"/>
              </a:ext>
            </a:extLst>
          </p:cNvPr>
          <p:cNvSpPr>
            <a:spLocks noGrp="1"/>
          </p:cNvSpPr>
          <p:nvPr>
            <p:ph type="title"/>
          </p:nvPr>
        </p:nvSpPr>
        <p:spPr/>
        <p:txBody>
          <a:bodyPr>
            <a:noAutofit/>
          </a:bodyPr>
          <a:lstStyle/>
          <a:p>
            <a:r>
              <a:rPr lang="en-GB" sz="2400" dirty="0">
                <a:solidFill>
                  <a:schemeClr val="accent2"/>
                </a:solidFill>
              </a:rPr>
              <a:t>Mathematics Attitudes and Perceptions Survey</a:t>
            </a:r>
          </a:p>
        </p:txBody>
      </p:sp>
      <p:sp>
        <p:nvSpPr>
          <p:cNvPr id="3" name="Text Placeholder 2">
            <a:extLst>
              <a:ext uri="{FF2B5EF4-FFF2-40B4-BE49-F238E27FC236}">
                <a16:creationId xmlns:a16="http://schemas.microsoft.com/office/drawing/2014/main" id="{F3EE7C84-5234-4B50-BB8C-31D2C91A32F6}"/>
              </a:ext>
            </a:extLst>
          </p:cNvPr>
          <p:cNvSpPr>
            <a:spLocks noGrp="1"/>
          </p:cNvSpPr>
          <p:nvPr>
            <p:ph type="body" sz="quarter" idx="21"/>
          </p:nvPr>
        </p:nvSpPr>
        <p:spPr/>
        <p:txBody>
          <a:bodyPr/>
          <a:lstStyle/>
          <a:p>
            <a:endParaRPr lang="en-GB"/>
          </a:p>
        </p:txBody>
      </p:sp>
      <p:sp>
        <p:nvSpPr>
          <p:cNvPr id="6" name="Categories with consensus">
            <a:extLst>
              <a:ext uri="{FF2B5EF4-FFF2-40B4-BE49-F238E27FC236}">
                <a16:creationId xmlns:a16="http://schemas.microsoft.com/office/drawing/2014/main" id="{41BCA7C4-DC2D-4EE4-BCEE-CCAE13A29F68}"/>
              </a:ext>
            </a:extLst>
          </p:cNvPr>
          <p:cNvSpPr/>
          <p:nvPr/>
        </p:nvSpPr>
        <p:spPr>
          <a:xfrm>
            <a:off x="696578" y="1479816"/>
            <a:ext cx="10926770" cy="2062103"/>
          </a:xfrm>
          <a:prstGeom prst="rect">
            <a:avLst/>
          </a:prstGeom>
        </p:spPr>
        <p:txBody>
          <a:bodyPr wrap="square">
            <a:spAutoFit/>
          </a:bodyPr>
          <a:lstStyle/>
          <a:p>
            <a:r>
              <a:rPr lang="en-GB" dirty="0">
                <a:latin typeface="+mn-lt"/>
              </a:rPr>
              <a:t>32 Likert questions in 7 categories</a:t>
            </a:r>
          </a:p>
          <a:p>
            <a:pPr marL="285750" lvl="1" indent="-285750">
              <a:buFont typeface="Arial" panose="020B0604020202020204" pitchFamily="34" charset="0"/>
              <a:buChar char="•"/>
            </a:pPr>
            <a:r>
              <a:rPr lang="en-GB" dirty="0">
                <a:latin typeface="+mn-lt"/>
              </a:rPr>
              <a:t>Growth mindset	“Math ability is something about a person that cannot be changed very much.” </a:t>
            </a:r>
            <a:r>
              <a:rPr lang="en-GB" dirty="0">
                <a:solidFill>
                  <a:schemeClr val="accent1"/>
                </a:solidFill>
                <a:latin typeface="+mn-lt"/>
              </a:rPr>
              <a:t>(disagree)</a:t>
            </a:r>
          </a:p>
          <a:p>
            <a:pPr marL="285750" lvl="1" indent="-285750">
              <a:buFont typeface="Arial" panose="020B0604020202020204" pitchFamily="34" charset="0"/>
              <a:buChar char="•"/>
            </a:pPr>
            <a:r>
              <a:rPr lang="en-GB" dirty="0">
                <a:latin typeface="+mn-lt"/>
              </a:rPr>
              <a:t>Real world	“Learning math changes my ideas about how the world works.” </a:t>
            </a:r>
            <a:r>
              <a:rPr lang="en-GB" dirty="0">
                <a:solidFill>
                  <a:schemeClr val="accent2"/>
                </a:solidFill>
                <a:latin typeface="+mn-lt"/>
              </a:rPr>
              <a:t>(agree)</a:t>
            </a:r>
          </a:p>
          <a:p>
            <a:pPr marL="285750" lvl="1" indent="-285750">
              <a:buFont typeface="Arial" panose="020B0604020202020204" pitchFamily="34" charset="0"/>
              <a:buChar char="•"/>
            </a:pPr>
            <a:r>
              <a:rPr lang="en-GB" dirty="0">
                <a:latin typeface="+mn-lt"/>
              </a:rPr>
              <a:t>Confidence	“I can usually figure our a way to solve math problems.” </a:t>
            </a:r>
            <a:r>
              <a:rPr lang="en-GB" dirty="0">
                <a:solidFill>
                  <a:schemeClr val="accent2"/>
                </a:solidFill>
                <a:latin typeface="+mn-lt"/>
              </a:rPr>
              <a:t>(agree)</a:t>
            </a:r>
          </a:p>
          <a:p>
            <a:pPr marL="285750" lvl="1" indent="-285750">
              <a:buFont typeface="Arial" panose="020B0604020202020204" pitchFamily="34" charset="0"/>
              <a:buChar char="•"/>
            </a:pPr>
            <a:r>
              <a:rPr lang="en-GB" dirty="0">
                <a:latin typeface="+mn-lt"/>
              </a:rPr>
              <a:t>Interest	“I enjoy solving math problems.” </a:t>
            </a:r>
            <a:r>
              <a:rPr lang="en-GB" dirty="0">
                <a:solidFill>
                  <a:schemeClr val="accent2"/>
                </a:solidFill>
                <a:latin typeface="+mn-lt"/>
              </a:rPr>
              <a:t>(agree)</a:t>
            </a:r>
          </a:p>
          <a:p>
            <a:pPr marL="285750" lvl="1" indent="-285750">
              <a:buFont typeface="Arial" panose="020B0604020202020204" pitchFamily="34" charset="0"/>
              <a:buChar char="•"/>
            </a:pPr>
            <a:r>
              <a:rPr lang="en-GB" dirty="0">
                <a:latin typeface="+mn-lt"/>
              </a:rPr>
              <a:t>Persistence	“If I am stuck on a math problem for more than ten minutes, I give up or get help.” </a:t>
            </a:r>
            <a:r>
              <a:rPr lang="en-GB" dirty="0">
                <a:solidFill>
                  <a:schemeClr val="accent1"/>
                </a:solidFill>
                <a:latin typeface="+mn-lt"/>
              </a:rPr>
              <a:t>(disagree)</a:t>
            </a:r>
          </a:p>
          <a:p>
            <a:pPr marL="285750" lvl="1" indent="-285750">
              <a:buFont typeface="Arial" panose="020B0604020202020204" pitchFamily="34" charset="0"/>
              <a:buChar char="•"/>
            </a:pPr>
            <a:r>
              <a:rPr lang="en-GB" dirty="0">
                <a:latin typeface="+mn-lt"/>
              </a:rPr>
              <a:t>Sense making	“It’s a waste of time to understand where math formulas come from.” </a:t>
            </a:r>
            <a:r>
              <a:rPr lang="en-GB" dirty="0">
                <a:solidFill>
                  <a:schemeClr val="accent1"/>
                </a:solidFill>
                <a:latin typeface="+mn-lt"/>
              </a:rPr>
              <a:t>(disagree)</a:t>
            </a:r>
          </a:p>
          <a:p>
            <a:pPr marL="285750" lvl="1" indent="-285750">
              <a:buFont typeface="Arial" panose="020B0604020202020204" pitchFamily="34" charset="0"/>
              <a:buChar char="•"/>
            </a:pPr>
            <a:r>
              <a:rPr lang="en-GB" dirty="0">
                <a:latin typeface="+mn-lt"/>
              </a:rPr>
              <a:t>Answers	“There is usually only one correct approach to solving a math problem.” </a:t>
            </a:r>
            <a:r>
              <a:rPr lang="en-GB" dirty="0">
                <a:solidFill>
                  <a:schemeClr val="accent1"/>
                </a:solidFill>
                <a:latin typeface="+mn-lt"/>
              </a:rPr>
              <a:t>(disagree)</a:t>
            </a:r>
          </a:p>
        </p:txBody>
      </p:sp>
      <p:sp>
        <p:nvSpPr>
          <p:cNvPr id="7" name="Rectangle 6">
            <a:extLst>
              <a:ext uri="{FF2B5EF4-FFF2-40B4-BE49-F238E27FC236}">
                <a16:creationId xmlns:a16="http://schemas.microsoft.com/office/drawing/2014/main" id="{BB184E7A-3DD8-404E-A9B1-78493B410E9D}"/>
              </a:ext>
            </a:extLst>
          </p:cNvPr>
          <p:cNvSpPr/>
          <p:nvPr/>
        </p:nvSpPr>
        <p:spPr>
          <a:xfrm>
            <a:off x="696578" y="3755782"/>
            <a:ext cx="10926770" cy="338554"/>
          </a:xfrm>
          <a:prstGeom prst="rect">
            <a:avLst/>
          </a:prstGeom>
        </p:spPr>
        <p:txBody>
          <a:bodyPr wrap="square">
            <a:spAutoFit/>
          </a:bodyPr>
          <a:lstStyle/>
          <a:p>
            <a:r>
              <a:rPr lang="en-GB" dirty="0">
                <a:latin typeface="+mn-lt"/>
              </a:rPr>
              <a:t>There’s a consensus on the attitudes of “expert” mathematicians.</a:t>
            </a:r>
          </a:p>
        </p:txBody>
      </p:sp>
      <p:sp>
        <p:nvSpPr>
          <p:cNvPr id="8" name="Rectangle 7">
            <a:extLst>
              <a:ext uri="{FF2B5EF4-FFF2-40B4-BE49-F238E27FC236}">
                <a16:creationId xmlns:a16="http://schemas.microsoft.com/office/drawing/2014/main" id="{50A8D992-96B5-4AC5-9539-13E34867B21B}"/>
              </a:ext>
            </a:extLst>
          </p:cNvPr>
          <p:cNvSpPr/>
          <p:nvPr/>
        </p:nvSpPr>
        <p:spPr>
          <a:xfrm>
            <a:off x="696578" y="4138922"/>
            <a:ext cx="10926770" cy="584775"/>
          </a:xfrm>
          <a:prstGeom prst="rect">
            <a:avLst/>
          </a:prstGeom>
        </p:spPr>
        <p:txBody>
          <a:bodyPr wrap="square">
            <a:spAutoFit/>
          </a:bodyPr>
          <a:lstStyle/>
          <a:p>
            <a:r>
              <a:rPr lang="en-GB" dirty="0">
                <a:latin typeface="+mn-lt"/>
              </a:rPr>
              <a:t>Original study looked at US (non-specialist) undergraduate math courses.</a:t>
            </a:r>
          </a:p>
          <a:p>
            <a:pPr marL="285750" indent="-285750">
              <a:buFont typeface="Arial" panose="020B0604020202020204" pitchFamily="34" charset="0"/>
              <a:buChar char="•"/>
            </a:pPr>
            <a:r>
              <a:rPr lang="en-GB" dirty="0">
                <a:latin typeface="+mn-lt"/>
              </a:rPr>
              <a:t>Pre-post study showed </a:t>
            </a:r>
            <a:r>
              <a:rPr lang="en-GB" dirty="0">
                <a:solidFill>
                  <a:srgbClr val="C00000"/>
                </a:solidFill>
                <a:latin typeface="+mn-lt"/>
              </a:rPr>
              <a:t>worsening</a:t>
            </a:r>
            <a:r>
              <a:rPr lang="en-GB" dirty="0">
                <a:latin typeface="+mn-lt"/>
              </a:rPr>
              <a:t> attitudes for these students! (But flipped is “less harmful” than traditional teaching.)</a:t>
            </a:r>
          </a:p>
        </p:txBody>
      </p:sp>
      <p:sp>
        <p:nvSpPr>
          <p:cNvPr id="9" name="Categories">
            <a:extLst>
              <a:ext uri="{FF2B5EF4-FFF2-40B4-BE49-F238E27FC236}">
                <a16:creationId xmlns:a16="http://schemas.microsoft.com/office/drawing/2014/main" id="{2DE657B9-DB02-44F5-9481-E38ABC751855}"/>
              </a:ext>
            </a:extLst>
          </p:cNvPr>
          <p:cNvSpPr/>
          <p:nvPr/>
        </p:nvSpPr>
        <p:spPr>
          <a:xfrm>
            <a:off x="696578" y="1479816"/>
            <a:ext cx="10926770" cy="2062103"/>
          </a:xfrm>
          <a:prstGeom prst="rect">
            <a:avLst/>
          </a:prstGeom>
        </p:spPr>
        <p:txBody>
          <a:bodyPr wrap="square">
            <a:spAutoFit/>
          </a:bodyPr>
          <a:lstStyle/>
          <a:p>
            <a:r>
              <a:rPr lang="en-GB" dirty="0">
                <a:latin typeface="+mn-lt"/>
              </a:rPr>
              <a:t>32 Likert questions in 7 categories</a:t>
            </a:r>
          </a:p>
          <a:p>
            <a:pPr marL="285750" lvl="1" indent="-285750">
              <a:buFont typeface="Arial" panose="020B0604020202020204" pitchFamily="34" charset="0"/>
              <a:buChar char="•"/>
            </a:pPr>
            <a:r>
              <a:rPr lang="en-GB" dirty="0">
                <a:latin typeface="+mn-lt"/>
              </a:rPr>
              <a:t>Growth mindset	“Math ability is something about a person that cannot be changed very much.”</a:t>
            </a:r>
          </a:p>
          <a:p>
            <a:pPr marL="285750" lvl="1" indent="-285750">
              <a:buFont typeface="Arial" panose="020B0604020202020204" pitchFamily="34" charset="0"/>
              <a:buChar char="•"/>
            </a:pPr>
            <a:r>
              <a:rPr lang="en-GB" dirty="0">
                <a:latin typeface="+mn-lt"/>
              </a:rPr>
              <a:t>Real world	“Learning math changes my ideas about how the world works.”</a:t>
            </a:r>
          </a:p>
          <a:p>
            <a:pPr marL="285750" lvl="1" indent="-285750">
              <a:buFont typeface="Arial" panose="020B0604020202020204" pitchFamily="34" charset="0"/>
              <a:buChar char="•"/>
            </a:pPr>
            <a:r>
              <a:rPr lang="en-GB" dirty="0">
                <a:latin typeface="+mn-lt"/>
              </a:rPr>
              <a:t>Confidence	“I can usually figure out a way to solve math problems.”</a:t>
            </a:r>
          </a:p>
          <a:p>
            <a:pPr marL="285750" lvl="1" indent="-285750">
              <a:buFont typeface="Arial" panose="020B0604020202020204" pitchFamily="34" charset="0"/>
              <a:buChar char="•"/>
            </a:pPr>
            <a:r>
              <a:rPr lang="en-GB" dirty="0">
                <a:latin typeface="+mn-lt"/>
              </a:rPr>
              <a:t>Interest	“I enjoy solving math problems.”</a:t>
            </a:r>
          </a:p>
          <a:p>
            <a:pPr marL="285750" lvl="1" indent="-285750">
              <a:buFont typeface="Arial" panose="020B0604020202020204" pitchFamily="34" charset="0"/>
              <a:buChar char="•"/>
            </a:pPr>
            <a:r>
              <a:rPr lang="en-GB" dirty="0">
                <a:latin typeface="+mn-lt"/>
              </a:rPr>
              <a:t>Persistence	“If I am stuck on a math problem for more than ten minutes, I give up or get help.”</a:t>
            </a:r>
          </a:p>
          <a:p>
            <a:pPr marL="285750" lvl="1" indent="-285750">
              <a:buFont typeface="Arial" panose="020B0604020202020204" pitchFamily="34" charset="0"/>
              <a:buChar char="•"/>
            </a:pPr>
            <a:r>
              <a:rPr lang="en-GB" dirty="0">
                <a:latin typeface="+mn-lt"/>
              </a:rPr>
              <a:t>Sense making	“It’s a waste of time to understand where math formulas come from.”</a:t>
            </a:r>
          </a:p>
          <a:p>
            <a:pPr marL="285750" lvl="1" indent="-285750">
              <a:buFont typeface="Arial" panose="020B0604020202020204" pitchFamily="34" charset="0"/>
              <a:buChar char="•"/>
            </a:pPr>
            <a:r>
              <a:rPr lang="en-GB" dirty="0">
                <a:latin typeface="+mn-lt"/>
              </a:rPr>
              <a:t>Answers	“There is usually only one correct approach to solving a math problem.”</a:t>
            </a:r>
          </a:p>
        </p:txBody>
      </p:sp>
      <p:sp>
        <p:nvSpPr>
          <p:cNvPr id="12" name="TextBox 11">
            <a:extLst>
              <a:ext uri="{FF2B5EF4-FFF2-40B4-BE49-F238E27FC236}">
                <a16:creationId xmlns:a16="http://schemas.microsoft.com/office/drawing/2014/main" id="{07891F67-B6BA-4451-4AF7-1BD43B6D8234}"/>
              </a:ext>
            </a:extLst>
          </p:cNvPr>
          <p:cNvSpPr txBox="1"/>
          <p:nvPr/>
        </p:nvSpPr>
        <p:spPr>
          <a:xfrm rot="900000">
            <a:off x="10353160" y="433516"/>
            <a:ext cx="27432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p>
            <a:r>
              <a:rPr lang="en-US">
                <a:solidFill>
                  <a:srgbClr val="2E2452"/>
                </a:solidFill>
              </a:rPr>
              <a:t>Code et al. 2016</a:t>
            </a:r>
            <a:endParaRPr kumimoji="0" lang="en-US" sz="1600" b="0" i="0" u="none" strike="noStrike" cap="none" spc="0" normalizeH="0" baseline="0">
              <a:ln>
                <a:noFill/>
              </a:ln>
              <a:solidFill>
                <a:srgbClr val="2E2452"/>
              </a:solidFill>
              <a:effectLst/>
              <a:uFillTx/>
              <a:latin typeface="Arial"/>
              <a:ea typeface="Arial"/>
              <a:cs typeface="Arial"/>
              <a:sym typeface="Arial"/>
            </a:endParaRPr>
          </a:p>
        </p:txBody>
      </p:sp>
    </p:spTree>
    <p:extLst>
      <p:ext uri="{BB962C8B-B14F-4D97-AF65-F5344CB8AC3E}">
        <p14:creationId xmlns:p14="http://schemas.microsoft.com/office/powerpoint/2010/main" val="11855591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4366-CE89-4A97-8D1A-49D34684F56B}"/>
              </a:ext>
            </a:extLst>
          </p:cNvPr>
          <p:cNvSpPr>
            <a:spLocks noGrp="1"/>
          </p:cNvSpPr>
          <p:nvPr>
            <p:ph type="title"/>
          </p:nvPr>
        </p:nvSpPr>
        <p:spPr/>
        <p:txBody>
          <a:bodyPr/>
          <a:lstStyle/>
          <a:p>
            <a:r>
              <a:rPr lang="en-GB" dirty="0">
                <a:solidFill>
                  <a:schemeClr val="accent2"/>
                </a:solidFill>
              </a:rPr>
              <a:t>Our study</a:t>
            </a:r>
          </a:p>
        </p:txBody>
      </p:sp>
      <p:sp>
        <p:nvSpPr>
          <p:cNvPr id="3" name="Text Placeholder 2">
            <a:extLst>
              <a:ext uri="{FF2B5EF4-FFF2-40B4-BE49-F238E27FC236}">
                <a16:creationId xmlns:a16="http://schemas.microsoft.com/office/drawing/2014/main" id="{9536ABC9-2CD3-4699-B240-49B0C2F7831E}"/>
              </a:ext>
            </a:extLst>
          </p:cNvPr>
          <p:cNvSpPr>
            <a:spLocks noGrp="1"/>
          </p:cNvSpPr>
          <p:nvPr>
            <p:ph type="body" sz="quarter" idx="21"/>
          </p:nvPr>
        </p:nvSpPr>
        <p:spPr/>
        <p:txBody>
          <a:bodyPr/>
          <a:lstStyle/>
          <a:p>
            <a:endParaRPr lang="en-GB"/>
          </a:p>
        </p:txBody>
      </p:sp>
      <p:sp>
        <p:nvSpPr>
          <p:cNvPr id="5" name="Categories">
            <a:extLst>
              <a:ext uri="{FF2B5EF4-FFF2-40B4-BE49-F238E27FC236}">
                <a16:creationId xmlns:a16="http://schemas.microsoft.com/office/drawing/2014/main" id="{D3F8A907-5BFF-4314-8C97-CA451FCD4F4F}"/>
              </a:ext>
            </a:extLst>
          </p:cNvPr>
          <p:cNvSpPr/>
          <p:nvPr/>
        </p:nvSpPr>
        <p:spPr>
          <a:xfrm>
            <a:off x="632615" y="1201818"/>
            <a:ext cx="10926770" cy="2308324"/>
          </a:xfrm>
          <a:prstGeom prst="rect">
            <a:avLst/>
          </a:prstGeom>
        </p:spPr>
        <p:txBody>
          <a:bodyPr wrap="square">
            <a:spAutoFit/>
          </a:bodyPr>
          <a:lstStyle/>
          <a:p>
            <a:r>
              <a:rPr lang="en-GB" dirty="0">
                <a:solidFill>
                  <a:schemeClr val="accent1"/>
                </a:solidFill>
                <a:latin typeface="+mn-lt"/>
              </a:rPr>
              <a:t>27</a:t>
            </a:r>
            <a:r>
              <a:rPr lang="en-GB" dirty="0">
                <a:latin typeface="+mn-lt"/>
              </a:rPr>
              <a:t> Likert questions in 7 categories</a:t>
            </a:r>
          </a:p>
          <a:p>
            <a:pPr marL="285750" lvl="1" indent="-285750">
              <a:buFont typeface="Arial" panose="020B0604020202020204" pitchFamily="34" charset="0"/>
              <a:buChar char="•"/>
            </a:pPr>
            <a:r>
              <a:rPr lang="en-GB" dirty="0">
                <a:latin typeface="+mn-lt"/>
              </a:rPr>
              <a:t>Growth mindset</a:t>
            </a:r>
          </a:p>
          <a:p>
            <a:pPr marL="285750" lvl="1" indent="-285750">
              <a:buFont typeface="Arial" panose="020B0604020202020204" pitchFamily="34" charset="0"/>
              <a:buChar char="•"/>
            </a:pPr>
            <a:r>
              <a:rPr lang="en-GB" dirty="0">
                <a:latin typeface="+mn-lt"/>
              </a:rPr>
              <a:t>Real world</a:t>
            </a:r>
          </a:p>
          <a:p>
            <a:pPr marL="285750" lvl="1" indent="-285750">
              <a:buFont typeface="Arial" panose="020B0604020202020204" pitchFamily="34" charset="0"/>
              <a:buChar char="•"/>
            </a:pPr>
            <a:r>
              <a:rPr lang="en-GB" dirty="0">
                <a:latin typeface="+mn-lt"/>
              </a:rPr>
              <a:t>Confidence</a:t>
            </a:r>
          </a:p>
          <a:p>
            <a:pPr marL="285750" lvl="1" indent="-285750">
              <a:buFont typeface="Arial" panose="020B0604020202020204" pitchFamily="34" charset="0"/>
              <a:buChar char="•"/>
            </a:pPr>
            <a:r>
              <a:rPr lang="en-GB" strike="sngStrike" dirty="0">
                <a:latin typeface="+mn-lt"/>
              </a:rPr>
              <a:t>Interest</a:t>
            </a:r>
          </a:p>
          <a:p>
            <a:pPr marL="285750" lvl="1" indent="-285750">
              <a:buFont typeface="Arial" panose="020B0604020202020204" pitchFamily="34" charset="0"/>
              <a:buChar char="•"/>
            </a:pPr>
            <a:r>
              <a:rPr lang="en-GB" dirty="0">
                <a:latin typeface="+mn-lt"/>
              </a:rPr>
              <a:t>Persistence</a:t>
            </a:r>
          </a:p>
          <a:p>
            <a:pPr marL="285750" lvl="1" indent="-285750">
              <a:buFont typeface="Arial" panose="020B0604020202020204" pitchFamily="34" charset="0"/>
              <a:buChar char="•"/>
            </a:pPr>
            <a:r>
              <a:rPr lang="en-GB" dirty="0">
                <a:latin typeface="+mn-lt"/>
              </a:rPr>
              <a:t>Sense making</a:t>
            </a:r>
          </a:p>
          <a:p>
            <a:pPr marL="285750" lvl="1" indent="-285750">
              <a:buFont typeface="Arial" panose="020B0604020202020204" pitchFamily="34" charset="0"/>
              <a:buChar char="•"/>
            </a:pPr>
            <a:r>
              <a:rPr lang="en-GB" dirty="0">
                <a:latin typeface="+mn-lt"/>
              </a:rPr>
              <a:t>Answers</a:t>
            </a:r>
          </a:p>
          <a:p>
            <a:pPr marL="285750" lvl="1" indent="-285750">
              <a:buFont typeface="Arial" panose="020B0604020202020204" pitchFamily="34" charset="0"/>
              <a:buChar char="•"/>
            </a:pPr>
            <a:r>
              <a:rPr lang="en-GB" dirty="0">
                <a:latin typeface="+mn-lt"/>
              </a:rPr>
              <a:t>Identity	“I am a mathematician.”</a:t>
            </a:r>
          </a:p>
        </p:txBody>
      </p:sp>
      <p:sp>
        <p:nvSpPr>
          <p:cNvPr id="6" name="Rectangle: Rounded Corners 5">
            <a:extLst>
              <a:ext uri="{FF2B5EF4-FFF2-40B4-BE49-F238E27FC236}">
                <a16:creationId xmlns:a16="http://schemas.microsoft.com/office/drawing/2014/main" id="{63212C4E-031A-4D3D-BA45-E6070261CE9B}"/>
              </a:ext>
            </a:extLst>
          </p:cNvPr>
          <p:cNvSpPr/>
          <p:nvPr/>
        </p:nvSpPr>
        <p:spPr>
          <a:xfrm>
            <a:off x="3900601" y="1290255"/>
            <a:ext cx="4608576" cy="1021554"/>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Our students had chosen to study specialist maths programmes – they were already interested in maths!</a:t>
            </a:r>
          </a:p>
        </p:txBody>
      </p:sp>
      <p:cxnSp>
        <p:nvCxnSpPr>
          <p:cNvPr id="8" name="Straight Arrow Connector 7">
            <a:extLst>
              <a:ext uri="{FF2B5EF4-FFF2-40B4-BE49-F238E27FC236}">
                <a16:creationId xmlns:a16="http://schemas.microsoft.com/office/drawing/2014/main" id="{14B2F007-66B3-42F6-9234-1A00571BAD06}"/>
              </a:ext>
            </a:extLst>
          </p:cNvPr>
          <p:cNvCxnSpPr>
            <a:stCxn id="6" idx="1"/>
          </p:cNvCxnSpPr>
          <p:nvPr/>
        </p:nvCxnSpPr>
        <p:spPr>
          <a:xfrm flipH="1">
            <a:off x="1737360" y="1801032"/>
            <a:ext cx="2163241" cy="510777"/>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Rectangle: Rounded Corners 8">
            <a:extLst>
              <a:ext uri="{FF2B5EF4-FFF2-40B4-BE49-F238E27FC236}">
                <a16:creationId xmlns:a16="http://schemas.microsoft.com/office/drawing/2014/main" id="{4C82CFC2-D3E3-4302-B651-8DEBFF9AEC39}"/>
              </a:ext>
            </a:extLst>
          </p:cNvPr>
          <p:cNvSpPr/>
          <p:nvPr/>
        </p:nvSpPr>
        <p:spPr>
          <a:xfrm>
            <a:off x="6204889" y="2641822"/>
            <a:ext cx="4608576" cy="715087"/>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We added a statement on identity to the questionnaire.</a:t>
            </a:r>
          </a:p>
        </p:txBody>
      </p:sp>
      <p:cxnSp>
        <p:nvCxnSpPr>
          <p:cNvPr id="11" name="Straight Arrow Connector 10">
            <a:extLst>
              <a:ext uri="{FF2B5EF4-FFF2-40B4-BE49-F238E27FC236}">
                <a16:creationId xmlns:a16="http://schemas.microsoft.com/office/drawing/2014/main" id="{A3070FF0-840A-4BCD-B5CF-696BCED68ECF}"/>
              </a:ext>
            </a:extLst>
          </p:cNvPr>
          <p:cNvCxnSpPr>
            <a:stCxn id="9" idx="1"/>
          </p:cNvCxnSpPr>
          <p:nvPr/>
        </p:nvCxnSpPr>
        <p:spPr>
          <a:xfrm flipH="1">
            <a:off x="4636009" y="2999366"/>
            <a:ext cx="1568880" cy="301618"/>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62138719-D3F3-4E9F-861E-BE66E71325CB}"/>
              </a:ext>
            </a:extLst>
          </p:cNvPr>
          <p:cNvSpPr/>
          <p:nvPr/>
        </p:nvSpPr>
        <p:spPr>
          <a:xfrm>
            <a:off x="907834" y="4044466"/>
            <a:ext cx="7456349" cy="1242153"/>
          </a:xfrm>
          <a:prstGeom prst="rect">
            <a:avLst/>
          </a:prstGeom>
        </p:spPr>
        <p:txBody>
          <a:bodyPr wrap="square">
            <a:noAutofit/>
          </a:bodyPr>
          <a:lstStyle/>
          <a:p>
            <a:r>
              <a:rPr lang="en-GB" dirty="0">
                <a:latin typeface="+mn-lt"/>
              </a:rPr>
              <a:t>Current students and recent graduates were given a link to a questionnaire:</a:t>
            </a:r>
          </a:p>
          <a:p>
            <a:pPr marL="342900" indent="-342900">
              <a:buFont typeface="+mj-lt"/>
              <a:buAutoNum type="arabicPeriod"/>
            </a:pPr>
            <a:r>
              <a:rPr lang="en-GB" dirty="0">
                <a:latin typeface="+mn-lt"/>
              </a:rPr>
              <a:t>They rated the statements recalling their </a:t>
            </a:r>
            <a:r>
              <a:rPr lang="en-GB" dirty="0">
                <a:solidFill>
                  <a:schemeClr val="accent1"/>
                </a:solidFill>
                <a:latin typeface="+mn-lt"/>
              </a:rPr>
              <a:t>attitudes</a:t>
            </a:r>
            <a:r>
              <a:rPr lang="en-GB" dirty="0">
                <a:latin typeface="+mn-lt"/>
              </a:rPr>
              <a:t> </a:t>
            </a:r>
            <a:r>
              <a:rPr lang="en-GB" dirty="0">
                <a:solidFill>
                  <a:schemeClr val="accent1"/>
                </a:solidFill>
                <a:latin typeface="+mn-lt"/>
              </a:rPr>
              <a:t>before university.</a:t>
            </a:r>
          </a:p>
          <a:p>
            <a:pPr marL="342900" indent="-342900">
              <a:buFont typeface="+mj-lt"/>
              <a:buAutoNum type="arabicPeriod"/>
            </a:pPr>
            <a:r>
              <a:rPr lang="en-GB" dirty="0">
                <a:solidFill>
                  <a:schemeClr val="tx1"/>
                </a:solidFill>
                <a:latin typeface="+mn-lt"/>
              </a:rPr>
              <a:t>They were asked about various teaching methods we’ve used.</a:t>
            </a:r>
          </a:p>
          <a:p>
            <a:pPr marL="342900" indent="-342900">
              <a:buFont typeface="+mj-lt"/>
              <a:buAutoNum type="arabicPeriod"/>
            </a:pPr>
            <a:r>
              <a:rPr lang="en-GB" dirty="0">
                <a:solidFill>
                  <a:schemeClr val="tx1"/>
                </a:solidFill>
                <a:latin typeface="+mn-lt"/>
              </a:rPr>
              <a:t>They rated the statements about their </a:t>
            </a:r>
            <a:r>
              <a:rPr lang="en-GB" dirty="0">
                <a:solidFill>
                  <a:schemeClr val="accent1"/>
                </a:solidFill>
                <a:latin typeface="+mn-lt"/>
              </a:rPr>
              <a:t>current attitudes</a:t>
            </a:r>
            <a:r>
              <a:rPr lang="en-GB" dirty="0">
                <a:solidFill>
                  <a:schemeClr val="tx1"/>
                </a:solidFill>
                <a:latin typeface="+mn-lt"/>
              </a:rPr>
              <a:t>.</a:t>
            </a:r>
          </a:p>
          <a:p>
            <a:pPr marL="342900" indent="-342900">
              <a:buFont typeface="+mj-lt"/>
              <a:buAutoNum type="arabicPeriod"/>
            </a:pPr>
            <a:endParaRPr lang="en-GB" dirty="0">
              <a:latin typeface="+mn-lt"/>
            </a:endParaRPr>
          </a:p>
        </p:txBody>
      </p:sp>
      <p:sp>
        <p:nvSpPr>
          <p:cNvPr id="13" name="Rectangle: Rounded Corners 12">
            <a:extLst>
              <a:ext uri="{FF2B5EF4-FFF2-40B4-BE49-F238E27FC236}">
                <a16:creationId xmlns:a16="http://schemas.microsoft.com/office/drawing/2014/main" id="{FF6D5B81-DE3D-484A-8E74-1C1EFD2C6F3A}"/>
              </a:ext>
            </a:extLst>
          </p:cNvPr>
          <p:cNvSpPr/>
          <p:nvPr/>
        </p:nvSpPr>
        <p:spPr>
          <a:xfrm>
            <a:off x="7882142" y="4511052"/>
            <a:ext cx="1748266" cy="408620"/>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“Quasi-pre-post”</a:t>
            </a:r>
          </a:p>
        </p:txBody>
      </p:sp>
      <p:sp>
        <p:nvSpPr>
          <p:cNvPr id="14" name="Right Brace 13">
            <a:extLst>
              <a:ext uri="{FF2B5EF4-FFF2-40B4-BE49-F238E27FC236}">
                <a16:creationId xmlns:a16="http://schemas.microsoft.com/office/drawing/2014/main" id="{5FC5138B-C68F-413C-90C6-1D2B92FC338D}"/>
              </a:ext>
            </a:extLst>
          </p:cNvPr>
          <p:cNvSpPr/>
          <p:nvPr/>
        </p:nvSpPr>
        <p:spPr>
          <a:xfrm>
            <a:off x="7159752" y="4480560"/>
            <a:ext cx="612648" cy="469586"/>
          </a:xfrm>
          <a:prstGeom prst="rightBrace">
            <a:avLst/>
          </a:prstGeom>
          <a:no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15" name="Rectangle 14">
            <a:extLst>
              <a:ext uri="{FF2B5EF4-FFF2-40B4-BE49-F238E27FC236}">
                <a16:creationId xmlns:a16="http://schemas.microsoft.com/office/drawing/2014/main" id="{EA7AA118-A724-45A0-B8E0-F28A6AF0D24E}"/>
              </a:ext>
            </a:extLst>
          </p:cNvPr>
          <p:cNvSpPr/>
          <p:nvPr/>
        </p:nvSpPr>
        <p:spPr>
          <a:xfrm>
            <a:off x="6309619" y="5216155"/>
            <a:ext cx="5375353" cy="1136070"/>
          </a:xfrm>
          <a:prstGeom prst="rect">
            <a:avLst/>
          </a:prstGeom>
        </p:spPr>
        <p:txBody>
          <a:bodyPr wrap="square">
            <a:noAutofit/>
          </a:bodyPr>
          <a:lstStyle/>
          <a:p>
            <a:r>
              <a:rPr lang="en-GB" dirty="0">
                <a:latin typeface="+mn-lt"/>
              </a:rPr>
              <a:t>Perhaps doesn’t capture the change in attitudes.</a:t>
            </a:r>
          </a:p>
          <a:p>
            <a:r>
              <a:rPr lang="en-GB" dirty="0">
                <a:latin typeface="+mn-lt"/>
              </a:rPr>
              <a:t>But captures</a:t>
            </a:r>
          </a:p>
          <a:p>
            <a:pPr marL="285750" indent="-285750">
              <a:buFont typeface="Arial" panose="020B0604020202020204" pitchFamily="34" charset="0"/>
              <a:buChar char="•"/>
            </a:pPr>
            <a:r>
              <a:rPr lang="en-GB" dirty="0">
                <a:latin typeface="+mn-lt"/>
              </a:rPr>
              <a:t>Current attitudes.</a:t>
            </a:r>
          </a:p>
          <a:p>
            <a:pPr marL="285750" indent="-285750">
              <a:buFont typeface="Arial" panose="020B0604020202020204" pitchFamily="34" charset="0"/>
              <a:buChar char="•"/>
            </a:pPr>
            <a:r>
              <a:rPr lang="en-GB" dirty="0">
                <a:latin typeface="+mn-lt"/>
              </a:rPr>
              <a:t>Current perception change in attitudes.</a:t>
            </a:r>
          </a:p>
        </p:txBody>
      </p:sp>
    </p:spTree>
    <p:extLst>
      <p:ext uri="{BB962C8B-B14F-4D97-AF65-F5344CB8AC3E}">
        <p14:creationId xmlns:p14="http://schemas.microsoft.com/office/powerpoint/2010/main" val="5706070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6665D3-C0DA-4E7B-ACA6-262BD34DB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7197114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74611A-FA47-44E6-A399-0F41C3C2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287108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B28012-72D6-4426-8FE8-F5720FE73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42C1ED2C-7983-4D2E-90F3-BF42287657B8}"/>
              </a:ext>
            </a:extLst>
          </p:cNvPr>
          <p:cNvSpPr/>
          <p:nvPr/>
        </p:nvSpPr>
        <p:spPr>
          <a:xfrm>
            <a:off x="892224" y="3300191"/>
            <a:ext cx="8928431" cy="715087"/>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“When I am solving a math problem, if I can see a formula that applies then I don’t worry about the underlying concepts.” (expert consensus: disagree)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7044720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1D1E6-00F8-425D-BA34-E6254D1C9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CBD2F58-E15F-400C-B80D-D62CCB978C64}"/>
              </a:ext>
            </a:extLst>
          </p:cNvPr>
          <p:cNvSpPr/>
          <p:nvPr/>
        </p:nvSpPr>
        <p:spPr>
          <a:xfrm>
            <a:off x="846504" y="3693383"/>
            <a:ext cx="8928431" cy="715087"/>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“After I study a topic in math and feel that I understand it, I have difficulty solving problems on the same topic.” (expert consensus: disagree)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9631602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750AA-6035-4F6A-86F9-303CF72AD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7EB0F6A-AAD0-4804-8D19-106DD6B10974}"/>
              </a:ext>
            </a:extLst>
          </p:cNvPr>
          <p:cNvSpPr/>
          <p:nvPr/>
        </p:nvSpPr>
        <p:spPr>
          <a:xfrm>
            <a:off x="1093392" y="2266919"/>
            <a:ext cx="8928431" cy="715087"/>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“To learn math, the best approach for me is to memorize solutions to sample problems.” (expert consensus: disagree)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5440325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00008-B3A1-4E10-91EE-83930072D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D9DA3191-2D45-4BC1-92C0-EEFABED2CA23}"/>
              </a:ext>
            </a:extLst>
          </p:cNvPr>
          <p:cNvSpPr/>
          <p:nvPr/>
        </p:nvSpPr>
        <p:spPr>
          <a:xfrm>
            <a:off x="1934641" y="3574511"/>
            <a:ext cx="7191072" cy="715087"/>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“Nearly everyone is capable of understanding math if they work at it.” (expert consensus: agree)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1688182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53F7E-81FB-4675-AFF5-D6E27EFB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58918F31-91A6-4D29-ACC8-47CEBD4C3B76}"/>
              </a:ext>
            </a:extLst>
          </p:cNvPr>
          <p:cNvSpPr/>
          <p:nvPr/>
        </p:nvSpPr>
        <p:spPr>
          <a:xfrm>
            <a:off x="2611297" y="3071456"/>
            <a:ext cx="5947487" cy="715087"/>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“I get upset easily when I am stuck on a math problem.” (expert consensus: disagree)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9180280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4230C-FCD0-4FC5-8EA5-D2A2BF04C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1255203F-AAF8-4BEC-A997-CE39CDD41F43}"/>
              </a:ext>
            </a:extLst>
          </p:cNvPr>
          <p:cNvSpPr/>
          <p:nvPr/>
        </p:nvSpPr>
        <p:spPr>
          <a:xfrm>
            <a:off x="1669465" y="1791296"/>
            <a:ext cx="7465391" cy="715087"/>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“It is a waste of time to understand where math formulas come from.” (expert consensus: disagree)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053313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53F9-B3CD-1288-704D-DFCB941F12A4}"/>
              </a:ext>
            </a:extLst>
          </p:cNvPr>
          <p:cNvSpPr>
            <a:spLocks noGrp="1"/>
          </p:cNvSpPr>
          <p:nvPr>
            <p:ph type="title"/>
          </p:nvPr>
        </p:nvSpPr>
        <p:spPr/>
        <p:txBody>
          <a:bodyPr/>
          <a:lstStyle/>
          <a:p>
            <a:r>
              <a:rPr lang="en-US">
                <a:solidFill>
                  <a:srgbClr val="2E2452"/>
                </a:solidFill>
              </a:rPr>
              <a:t>Our students</a:t>
            </a:r>
          </a:p>
        </p:txBody>
      </p:sp>
      <p:sp>
        <p:nvSpPr>
          <p:cNvPr id="3" name="Text Placeholder 2">
            <a:extLst>
              <a:ext uri="{FF2B5EF4-FFF2-40B4-BE49-F238E27FC236}">
                <a16:creationId xmlns:a16="http://schemas.microsoft.com/office/drawing/2014/main" id="{546E5285-20FF-A6A8-BA2D-D05105A244F4}"/>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74F0ED2C-F82F-A385-72C4-9071D3DFDBFE}"/>
              </a:ext>
            </a:extLst>
          </p:cNvPr>
          <p:cNvSpPr>
            <a:spLocks noGrp="1"/>
          </p:cNvSpPr>
          <p:nvPr>
            <p:ph type="body" sz="half" idx="22"/>
          </p:nvPr>
        </p:nvSpPr>
        <p:spPr>
          <a:xfrm>
            <a:off x="698500" y="1584987"/>
            <a:ext cx="10613347" cy="2169825"/>
          </a:xfrm>
        </p:spPr>
        <p:txBody>
          <a:bodyPr wrap="square" lIns="0" tIns="0" rIns="0" bIns="0" anchor="t">
            <a:spAutoFit/>
          </a:bodyPr>
          <a:lstStyle/>
          <a:p>
            <a:pPr marL="0" indent="0">
              <a:lnSpc>
                <a:spcPct val="100000"/>
              </a:lnSpc>
              <a:buNone/>
            </a:pPr>
            <a:r>
              <a:rPr lang="en-GB" sz="2400" dirty="0">
                <a:solidFill>
                  <a:srgbClr val="000000"/>
                </a:solidFill>
              </a:rPr>
              <a:t>The demographics of the MDX students have particular challenges:</a:t>
            </a:r>
            <a:endParaRPr lang="en-US" dirty="0"/>
          </a:p>
          <a:p>
            <a:pPr marL="0" indent="0">
              <a:lnSpc>
                <a:spcPct val="100000"/>
              </a:lnSpc>
              <a:buNone/>
            </a:pPr>
            <a:endParaRPr lang="en-GB" sz="2400" dirty="0">
              <a:solidFill>
                <a:srgbClr val="000000"/>
              </a:solidFill>
            </a:endParaRPr>
          </a:p>
          <a:p>
            <a:pPr marL="1348740" lvl="2" indent="-365760">
              <a:lnSpc>
                <a:spcPct val="100000"/>
              </a:lnSpc>
            </a:pPr>
            <a:r>
              <a:rPr lang="en-GB" sz="2400" dirty="0">
                <a:solidFill>
                  <a:srgbClr val="000000"/>
                </a:solidFill>
              </a:rPr>
              <a:t>59.0% of Full-Time Undergraduates are from IMD quintile 1 or 2*</a:t>
            </a:r>
          </a:p>
          <a:p>
            <a:pPr marL="1348740" lvl="2" indent="-365760">
              <a:lnSpc>
                <a:spcPct val="100000"/>
              </a:lnSpc>
            </a:pPr>
            <a:r>
              <a:rPr lang="en-GB" sz="2400" dirty="0">
                <a:solidFill>
                  <a:srgbClr val="000000"/>
                </a:solidFill>
              </a:rPr>
              <a:t>38.5% were eligible for free school meals*</a:t>
            </a:r>
          </a:p>
          <a:p>
            <a:pPr marL="1348740" lvl="2" indent="-365760">
              <a:lnSpc>
                <a:spcPct val="100000"/>
              </a:lnSpc>
            </a:pPr>
            <a:r>
              <a:rPr lang="en-GB" sz="2400" dirty="0">
                <a:solidFill>
                  <a:srgbClr val="000000"/>
                </a:solidFill>
              </a:rPr>
              <a:t>Poverty presents a significant obstacle to success for our students.</a:t>
            </a:r>
          </a:p>
          <a:p>
            <a:pPr marL="1348740" lvl="2" indent="-365760">
              <a:lnSpc>
                <a:spcPct val="100000"/>
              </a:lnSpc>
            </a:pPr>
            <a:endParaRPr lang="en-GB" dirty="0"/>
          </a:p>
        </p:txBody>
      </p:sp>
      <p:sp>
        <p:nvSpPr>
          <p:cNvPr id="5" name="Text Placeholder 3">
            <a:extLst>
              <a:ext uri="{FF2B5EF4-FFF2-40B4-BE49-F238E27FC236}">
                <a16:creationId xmlns:a16="http://schemas.microsoft.com/office/drawing/2014/main" id="{93B0A7EE-2E47-4622-91A7-B9BEA78CD07F}"/>
              </a:ext>
            </a:extLst>
          </p:cNvPr>
          <p:cNvSpPr txBox="1">
            <a:spLocks/>
          </p:cNvSpPr>
          <p:nvPr/>
        </p:nvSpPr>
        <p:spPr>
          <a:xfrm>
            <a:off x="4705417" y="5921499"/>
            <a:ext cx="6917931"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lnSpc>
                <a:spcPct val="100000"/>
              </a:lnSpc>
              <a:buFont typeface="Arial"/>
              <a:buNone/>
            </a:pPr>
            <a:r>
              <a:rPr lang="en-GB" sz="2400" dirty="0">
                <a:solidFill>
                  <a:srgbClr val="000000"/>
                </a:solidFill>
              </a:rPr>
              <a:t>*latest OFS 2022-23 access and participation data</a:t>
            </a:r>
          </a:p>
        </p:txBody>
      </p:sp>
    </p:spTree>
    <p:extLst>
      <p:ext uri="{BB962C8B-B14F-4D97-AF65-F5344CB8AC3E}">
        <p14:creationId xmlns:p14="http://schemas.microsoft.com/office/powerpoint/2010/main" val="89791888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A4C37A-7B19-448F-9F11-3F8D770FE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931F4631-D93A-41DA-897D-B732BB9FA609}"/>
              </a:ext>
            </a:extLst>
          </p:cNvPr>
          <p:cNvSpPr/>
          <p:nvPr/>
        </p:nvSpPr>
        <p:spPr>
          <a:xfrm>
            <a:off x="1925497" y="3869199"/>
            <a:ext cx="7465391" cy="1021554"/>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“I’m satisfied if I can do the exercises for a math topic, even if I don’t understand how everything works.”</a:t>
            </a:r>
          </a:p>
          <a:p>
            <a:r>
              <a:rPr lang="en-GB" sz="1800" dirty="0"/>
              <a:t>(expert consensus: disagree)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387585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544C-67F0-4208-B96B-8D9E79008CB3}"/>
              </a:ext>
            </a:extLst>
          </p:cNvPr>
          <p:cNvSpPr>
            <a:spLocks noGrp="1"/>
          </p:cNvSpPr>
          <p:nvPr>
            <p:ph type="title"/>
          </p:nvPr>
        </p:nvSpPr>
        <p:spPr>
          <a:xfrm>
            <a:off x="838200" y="365126"/>
            <a:ext cx="10515600" cy="609266"/>
          </a:xfrm>
        </p:spPr>
        <p:txBody>
          <a:bodyPr>
            <a:normAutofit/>
          </a:bodyPr>
          <a:lstStyle/>
          <a:p>
            <a:r>
              <a:rPr lang="en-GB" sz="2800" dirty="0">
                <a:solidFill>
                  <a:schemeClr val="accent2"/>
                </a:solidFill>
              </a:rPr>
              <a:t>What makes a good … Lesson?</a:t>
            </a:r>
          </a:p>
        </p:txBody>
      </p:sp>
      <p:sp>
        <p:nvSpPr>
          <p:cNvPr id="15" name="Rectangle: Rounded Corners 14">
            <a:extLst>
              <a:ext uri="{FF2B5EF4-FFF2-40B4-BE49-F238E27FC236}">
                <a16:creationId xmlns:a16="http://schemas.microsoft.com/office/drawing/2014/main" id="{3D61252F-F65A-46A5-BAE9-E76DC23D5FB0}"/>
              </a:ext>
            </a:extLst>
          </p:cNvPr>
          <p:cNvSpPr/>
          <p:nvPr/>
        </p:nvSpPr>
        <p:spPr>
          <a:xfrm>
            <a:off x="380822" y="1505667"/>
            <a:ext cx="5407330" cy="1021554"/>
          </a:xfrm>
          <a:prstGeom prst="roundRect">
            <a:avLst/>
          </a:prstGeom>
          <a:solidFill>
            <a:srgbClr val="FFFFFF"/>
          </a:solidFill>
          <a:ln w="28575"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well explained and we practised a few questions on the topic after.</a:t>
            </a:r>
          </a:p>
          <a:p>
            <a:r>
              <a:rPr lang="en-GB" sz="1800" dirty="0">
                <a:latin typeface="+mn-lt"/>
                <a:ea typeface="+mn-ea"/>
                <a:cs typeface="+mn-cs"/>
                <a:sym typeface="Calibri"/>
              </a:rPr>
              <a:t>The more interactive the lessons were the better.</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16" name="Rectangle: Rounded Corners 15">
            <a:extLst>
              <a:ext uri="{FF2B5EF4-FFF2-40B4-BE49-F238E27FC236}">
                <a16:creationId xmlns:a16="http://schemas.microsoft.com/office/drawing/2014/main" id="{E986A7EA-88A9-4FF9-A1BA-EEAE246C9F42}"/>
              </a:ext>
            </a:extLst>
          </p:cNvPr>
          <p:cNvSpPr/>
          <p:nvPr/>
        </p:nvSpPr>
        <p:spPr>
          <a:xfrm>
            <a:off x="6525769" y="1505667"/>
            <a:ext cx="5256038" cy="1940955"/>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learning the concepts of the topics and </a:t>
            </a:r>
            <a:r>
              <a:rPr lang="en-GB" sz="1800" dirty="0">
                <a:solidFill>
                  <a:srgbClr val="C00000"/>
                </a:solidFill>
                <a:latin typeface="+mn-lt"/>
                <a:ea typeface="+mn-ea"/>
                <a:cs typeface="+mn-cs"/>
                <a:sym typeface="Calibri"/>
              </a:rPr>
              <a:t>working on problems with other students</a:t>
            </a:r>
            <a:r>
              <a:rPr lang="en-GB" sz="1800" dirty="0">
                <a:latin typeface="+mn-lt"/>
                <a:ea typeface="+mn-ea"/>
                <a:cs typeface="+mn-cs"/>
                <a:sym typeface="Calibri"/>
              </a:rPr>
              <a:t>.</a:t>
            </a:r>
          </a:p>
          <a:p>
            <a:endParaRPr kumimoji="0" lang="en-GB" sz="1800" b="0" i="0" u="none" strike="noStrike" cap="none" spc="0" normalizeH="0" baseline="0" dirty="0">
              <a:ln>
                <a:noFill/>
              </a:ln>
              <a:solidFill>
                <a:srgbClr val="000000"/>
              </a:solidFill>
              <a:effectLst/>
              <a:uFillTx/>
              <a:latin typeface="+mn-lt"/>
              <a:ea typeface="+mn-ea"/>
              <a:cs typeface="+mn-cs"/>
              <a:sym typeface="Calibri"/>
            </a:endParaRPr>
          </a:p>
          <a:p>
            <a:r>
              <a:rPr lang="en-GB" sz="1800" dirty="0">
                <a:latin typeface="+mn-lt"/>
                <a:ea typeface="+mn-ea"/>
                <a:cs typeface="+mn-cs"/>
                <a:sym typeface="Calibri"/>
              </a:rPr>
              <a:t>I liked it when the problems were slightly more difficult as it </a:t>
            </a:r>
            <a:r>
              <a:rPr lang="en-GB" sz="1800" dirty="0">
                <a:solidFill>
                  <a:srgbClr val="C00000"/>
                </a:solidFill>
                <a:latin typeface="+mn-lt"/>
                <a:ea typeface="+mn-ea"/>
                <a:cs typeface="+mn-cs"/>
                <a:sym typeface="Calibri"/>
              </a:rPr>
              <a:t>made me think about what I learned and find ways to solve it. </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cxnSp>
        <p:nvCxnSpPr>
          <p:cNvPr id="17" name="Straight Arrow Connector 16">
            <a:extLst>
              <a:ext uri="{FF2B5EF4-FFF2-40B4-BE49-F238E27FC236}">
                <a16:creationId xmlns:a16="http://schemas.microsoft.com/office/drawing/2014/main" id="{755B3D01-C3A5-4D3D-907A-F199DD3882DB}"/>
              </a:ext>
            </a:extLst>
          </p:cNvPr>
          <p:cNvCxnSpPr>
            <a:cxnSpLocks/>
            <a:stCxn id="15" idx="3"/>
          </p:cNvCxnSpPr>
          <p:nvPr/>
        </p:nvCxnSpPr>
        <p:spPr>
          <a:xfrm>
            <a:off x="5788152" y="2016444"/>
            <a:ext cx="737617" cy="0"/>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8" name="Rectangle: Rounded Corners 17">
            <a:extLst>
              <a:ext uri="{FF2B5EF4-FFF2-40B4-BE49-F238E27FC236}">
                <a16:creationId xmlns:a16="http://schemas.microsoft.com/office/drawing/2014/main" id="{4BD5001C-D8A7-4859-9F27-C1398DCD532D}"/>
              </a:ext>
            </a:extLst>
          </p:cNvPr>
          <p:cNvSpPr/>
          <p:nvPr/>
        </p:nvSpPr>
        <p:spPr>
          <a:xfrm>
            <a:off x="380824" y="3413999"/>
            <a:ext cx="5407328" cy="715087"/>
          </a:xfrm>
          <a:prstGeom prst="roundRect">
            <a:avLst/>
          </a:prstGeom>
          <a:solidFill>
            <a:srgbClr val="FFFFFF"/>
          </a:solidFill>
          <a:ln w="28575"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the topic was taught thoroughly and explained. Not just a </a:t>
            </a:r>
            <a:r>
              <a:rPr lang="en-GB" sz="1800" dirty="0">
                <a:solidFill>
                  <a:schemeClr val="tx1"/>
                </a:solidFill>
                <a:latin typeface="+mn-lt"/>
                <a:ea typeface="+mn-ea"/>
                <a:cs typeface="+mn-cs"/>
                <a:sym typeface="Calibri"/>
              </a:rPr>
              <a:t>step by step process </a:t>
            </a:r>
            <a:r>
              <a:rPr lang="en-GB" sz="1800" dirty="0">
                <a:latin typeface="+mn-lt"/>
                <a:ea typeface="+mn-ea"/>
                <a:cs typeface="+mn-cs"/>
                <a:sym typeface="Calibri"/>
              </a:rPr>
              <a:t>on how to get the right answer.</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19" name="Rectangle: Rounded Corners 18">
            <a:extLst>
              <a:ext uri="{FF2B5EF4-FFF2-40B4-BE49-F238E27FC236}">
                <a16:creationId xmlns:a16="http://schemas.microsoft.com/office/drawing/2014/main" id="{D800E1F4-567F-4792-AB58-BC2E4EC71866}"/>
              </a:ext>
            </a:extLst>
          </p:cNvPr>
          <p:cNvSpPr/>
          <p:nvPr/>
        </p:nvSpPr>
        <p:spPr>
          <a:xfrm>
            <a:off x="6525772" y="3575031"/>
            <a:ext cx="5256038" cy="408620"/>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where </a:t>
            </a:r>
            <a:r>
              <a:rPr lang="en-GB" sz="1800" dirty="0">
                <a:solidFill>
                  <a:srgbClr val="C00000"/>
                </a:solidFill>
                <a:latin typeface="+mn-lt"/>
                <a:ea typeface="+mn-ea"/>
                <a:cs typeface="+mn-cs"/>
                <a:sym typeface="Calibri"/>
              </a:rPr>
              <a:t>everyone discussed new topics </a:t>
            </a:r>
            <a:r>
              <a:rPr lang="en-GB" sz="1800" dirty="0">
                <a:latin typeface="+mn-lt"/>
                <a:ea typeface="+mn-ea"/>
                <a:cs typeface="+mn-cs"/>
                <a:sym typeface="Calibri"/>
              </a:rPr>
              <a:t>taught.</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cxnSp>
        <p:nvCxnSpPr>
          <p:cNvPr id="20" name="Straight Arrow Connector 19">
            <a:extLst>
              <a:ext uri="{FF2B5EF4-FFF2-40B4-BE49-F238E27FC236}">
                <a16:creationId xmlns:a16="http://schemas.microsoft.com/office/drawing/2014/main" id="{96A0B96F-A946-4EB9-B014-9CD10BF16FB7}"/>
              </a:ext>
            </a:extLst>
          </p:cNvPr>
          <p:cNvCxnSpPr>
            <a:cxnSpLocks/>
            <a:stCxn id="18" idx="3"/>
            <a:endCxn id="19" idx="1"/>
          </p:cNvCxnSpPr>
          <p:nvPr/>
        </p:nvCxnSpPr>
        <p:spPr>
          <a:xfrm>
            <a:off x="5788152" y="3771543"/>
            <a:ext cx="737620" cy="7798"/>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Rectangle: Rounded Corners 21">
            <a:extLst>
              <a:ext uri="{FF2B5EF4-FFF2-40B4-BE49-F238E27FC236}">
                <a16:creationId xmlns:a16="http://schemas.microsoft.com/office/drawing/2014/main" id="{6B977FA5-C7F4-44EC-B4A2-A0CD7E5A47B3}"/>
              </a:ext>
            </a:extLst>
          </p:cNvPr>
          <p:cNvSpPr/>
          <p:nvPr/>
        </p:nvSpPr>
        <p:spPr>
          <a:xfrm>
            <a:off x="393073" y="4596585"/>
            <a:ext cx="5407328" cy="408620"/>
          </a:xfrm>
          <a:prstGeom prst="roundRect">
            <a:avLst/>
          </a:prstGeom>
          <a:solidFill>
            <a:srgbClr val="FFFFFF"/>
          </a:solidFill>
          <a:ln w="28575"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fun, enjoyable compared to other subjects.</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23" name="Rectangle: Rounded Corners 22">
            <a:extLst>
              <a:ext uri="{FF2B5EF4-FFF2-40B4-BE49-F238E27FC236}">
                <a16:creationId xmlns:a16="http://schemas.microsoft.com/office/drawing/2014/main" id="{3137ECAD-310D-419C-953B-C100874E4019}"/>
              </a:ext>
            </a:extLst>
          </p:cNvPr>
          <p:cNvSpPr/>
          <p:nvPr/>
        </p:nvSpPr>
        <p:spPr>
          <a:xfrm>
            <a:off x="6550271" y="4290118"/>
            <a:ext cx="5231536" cy="1021554"/>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having a problem and </a:t>
            </a:r>
            <a:r>
              <a:rPr lang="en-GB" sz="1800" dirty="0">
                <a:solidFill>
                  <a:schemeClr val="accent1"/>
                </a:solidFill>
                <a:latin typeface="+mn-lt"/>
                <a:ea typeface="+mn-ea"/>
                <a:cs typeface="+mn-cs"/>
                <a:sym typeface="Calibri"/>
              </a:rPr>
              <a:t>working through it with the lecturer</a:t>
            </a:r>
            <a:r>
              <a:rPr lang="en-GB" sz="1800" dirty="0">
                <a:latin typeface="+mn-lt"/>
                <a:ea typeface="+mn-ea"/>
                <a:cs typeface="+mn-cs"/>
                <a:sym typeface="Calibri"/>
              </a:rPr>
              <a:t>. Going through similar examples of problems and at the end figuring out how to do it yourself.</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cxnSp>
        <p:nvCxnSpPr>
          <p:cNvPr id="24" name="Straight Arrow Connector 23">
            <a:extLst>
              <a:ext uri="{FF2B5EF4-FFF2-40B4-BE49-F238E27FC236}">
                <a16:creationId xmlns:a16="http://schemas.microsoft.com/office/drawing/2014/main" id="{A5DFE2AF-3AE4-4BBD-9310-90A559124FCA}"/>
              </a:ext>
            </a:extLst>
          </p:cNvPr>
          <p:cNvCxnSpPr>
            <a:cxnSpLocks/>
            <a:stCxn id="22" idx="3"/>
            <a:endCxn id="23" idx="1"/>
          </p:cNvCxnSpPr>
          <p:nvPr/>
        </p:nvCxnSpPr>
        <p:spPr>
          <a:xfrm>
            <a:off x="5800401" y="4800895"/>
            <a:ext cx="749870" cy="0"/>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1" name="Rectangle: Rounded Corners 30">
            <a:extLst>
              <a:ext uri="{FF2B5EF4-FFF2-40B4-BE49-F238E27FC236}">
                <a16:creationId xmlns:a16="http://schemas.microsoft.com/office/drawing/2014/main" id="{CBD78EFB-42B1-46BB-862A-09EBB7F40982}"/>
              </a:ext>
            </a:extLst>
          </p:cNvPr>
          <p:cNvSpPr/>
          <p:nvPr/>
        </p:nvSpPr>
        <p:spPr>
          <a:xfrm>
            <a:off x="393073" y="5692574"/>
            <a:ext cx="5395079" cy="715087"/>
          </a:xfrm>
          <a:prstGeom prst="roundRect">
            <a:avLst/>
          </a:prstGeom>
          <a:solidFill>
            <a:srgbClr val="FFFFFF"/>
          </a:solidFill>
          <a:ln w="28575"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Structured, with lots of textbook examples to go home and learn from</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32" name="Rectangle: Rounded Corners 31">
            <a:extLst>
              <a:ext uri="{FF2B5EF4-FFF2-40B4-BE49-F238E27FC236}">
                <a16:creationId xmlns:a16="http://schemas.microsoft.com/office/drawing/2014/main" id="{1973550F-981D-4E79-8566-D301F38BE4F7}"/>
              </a:ext>
            </a:extLst>
          </p:cNvPr>
          <p:cNvSpPr/>
          <p:nvPr/>
        </p:nvSpPr>
        <p:spPr>
          <a:xfrm>
            <a:off x="6507480" y="5511930"/>
            <a:ext cx="5274327" cy="1021554"/>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One where I </a:t>
            </a:r>
            <a:r>
              <a:rPr lang="en-GB" sz="1800" dirty="0">
                <a:solidFill>
                  <a:schemeClr val="accent1"/>
                </a:solidFill>
                <a:latin typeface="+mn-lt"/>
                <a:ea typeface="+mn-ea"/>
                <a:cs typeface="+mn-cs"/>
                <a:sym typeface="Calibri"/>
              </a:rPr>
              <a:t>felt able to query steps or logic</a:t>
            </a:r>
            <a:r>
              <a:rPr lang="en-GB" sz="1800" dirty="0">
                <a:latin typeface="+mn-lt"/>
                <a:ea typeface="+mn-ea"/>
                <a:cs typeface="+mn-cs"/>
                <a:sym typeface="Calibri"/>
              </a:rPr>
              <a:t> I didn’t initially understand.</a:t>
            </a:r>
          </a:p>
          <a:p>
            <a:r>
              <a:rPr lang="en-GB" sz="1800" dirty="0">
                <a:latin typeface="+mn-lt"/>
                <a:ea typeface="+mn-ea"/>
                <a:cs typeface="+mn-cs"/>
                <a:sym typeface="Calibri"/>
              </a:rPr>
              <a:t>All lecturers I encountered enabled that. </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cxnSp>
        <p:nvCxnSpPr>
          <p:cNvPr id="33" name="Straight Arrow Connector 32">
            <a:extLst>
              <a:ext uri="{FF2B5EF4-FFF2-40B4-BE49-F238E27FC236}">
                <a16:creationId xmlns:a16="http://schemas.microsoft.com/office/drawing/2014/main" id="{408D3DCE-59F5-493B-9DCE-3CCFD41C4950}"/>
              </a:ext>
            </a:extLst>
          </p:cNvPr>
          <p:cNvCxnSpPr>
            <a:cxnSpLocks/>
            <a:stCxn id="31" idx="3"/>
            <a:endCxn id="32" idx="1"/>
          </p:cNvCxnSpPr>
          <p:nvPr/>
        </p:nvCxnSpPr>
        <p:spPr>
          <a:xfrm flipV="1">
            <a:off x="5788152" y="6022707"/>
            <a:ext cx="719328" cy="27411"/>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6" name="Title 1">
            <a:extLst>
              <a:ext uri="{FF2B5EF4-FFF2-40B4-BE49-F238E27FC236}">
                <a16:creationId xmlns:a16="http://schemas.microsoft.com/office/drawing/2014/main" id="{64CBF036-69E4-4DAB-B388-FD7897309CB8}"/>
              </a:ext>
            </a:extLst>
          </p:cNvPr>
          <p:cNvSpPr txBox="1">
            <a:spLocks/>
          </p:cNvSpPr>
          <p:nvPr/>
        </p:nvSpPr>
        <p:spPr>
          <a:xfrm>
            <a:off x="2491651" y="1009629"/>
            <a:ext cx="1185672" cy="60926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r>
              <a:rPr lang="en-GB" sz="1800" dirty="0">
                <a:solidFill>
                  <a:schemeClr val="accent2"/>
                </a:solidFill>
              </a:rPr>
              <a:t>A-level</a:t>
            </a:r>
          </a:p>
        </p:txBody>
      </p:sp>
      <p:sp>
        <p:nvSpPr>
          <p:cNvPr id="37" name="Title 1">
            <a:extLst>
              <a:ext uri="{FF2B5EF4-FFF2-40B4-BE49-F238E27FC236}">
                <a16:creationId xmlns:a16="http://schemas.microsoft.com/office/drawing/2014/main" id="{0A6A91C8-2830-4B0D-95AB-31A4D1732CF6}"/>
              </a:ext>
            </a:extLst>
          </p:cNvPr>
          <p:cNvSpPr txBox="1">
            <a:spLocks/>
          </p:cNvSpPr>
          <p:nvPr/>
        </p:nvSpPr>
        <p:spPr>
          <a:xfrm>
            <a:off x="8295424" y="974392"/>
            <a:ext cx="1741229" cy="60926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r>
              <a:rPr lang="en-GB" sz="1800" dirty="0">
                <a:solidFill>
                  <a:schemeClr val="accent3"/>
                </a:solidFill>
              </a:rPr>
              <a:t>University</a:t>
            </a:r>
          </a:p>
        </p:txBody>
      </p:sp>
    </p:spTree>
    <p:extLst>
      <p:ext uri="{BB962C8B-B14F-4D97-AF65-F5344CB8AC3E}">
        <p14:creationId xmlns:p14="http://schemas.microsoft.com/office/powerpoint/2010/main" val="23026665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6B6653-FC56-48C4-882F-99231E75897A}"/>
              </a:ext>
            </a:extLst>
          </p:cNvPr>
          <p:cNvSpPr>
            <a:spLocks noGrp="1"/>
          </p:cNvSpPr>
          <p:nvPr>
            <p:ph type="body" sz="quarter" idx="21"/>
          </p:nvPr>
        </p:nvSpPr>
        <p:spPr/>
        <p:txBody>
          <a:bodyPr/>
          <a:lstStyle/>
          <a:p>
            <a:endParaRPr lang="en-GB"/>
          </a:p>
        </p:txBody>
      </p:sp>
      <p:sp>
        <p:nvSpPr>
          <p:cNvPr id="6" name="Rectangle: Rounded Corners 5">
            <a:extLst>
              <a:ext uri="{FF2B5EF4-FFF2-40B4-BE49-F238E27FC236}">
                <a16:creationId xmlns:a16="http://schemas.microsoft.com/office/drawing/2014/main" id="{0F64C29B-8576-4678-84B1-DB4510831E85}"/>
              </a:ext>
            </a:extLst>
          </p:cNvPr>
          <p:cNvSpPr/>
          <p:nvPr/>
        </p:nvSpPr>
        <p:spPr>
          <a:xfrm>
            <a:off x="475309" y="2308219"/>
            <a:ext cx="5407329" cy="1021554"/>
          </a:xfrm>
          <a:prstGeom prst="roundRect">
            <a:avLst/>
          </a:prstGeom>
          <a:solidFill>
            <a:srgbClr val="FFFFFF"/>
          </a:solidFill>
          <a:ln w="28575"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able to put the things I learnt into practice. It could have been either a practical lesson or an exercise with real world variables.</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ectangle: Rounded Corners 13">
            <a:extLst>
              <a:ext uri="{FF2B5EF4-FFF2-40B4-BE49-F238E27FC236}">
                <a16:creationId xmlns:a16="http://schemas.microsoft.com/office/drawing/2014/main" id="{E10F1132-3BBE-4FC3-9BAB-667725765682}"/>
              </a:ext>
            </a:extLst>
          </p:cNvPr>
          <p:cNvSpPr/>
          <p:nvPr/>
        </p:nvSpPr>
        <p:spPr>
          <a:xfrm>
            <a:off x="6620258" y="2308219"/>
            <a:ext cx="5256038" cy="715087"/>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when concepts learned in </a:t>
            </a:r>
            <a:r>
              <a:rPr lang="en-GB" sz="1800" dirty="0">
                <a:solidFill>
                  <a:schemeClr val="accent1"/>
                </a:solidFill>
                <a:latin typeface="+mn-lt"/>
                <a:ea typeface="+mn-ea"/>
                <a:cs typeface="+mn-cs"/>
                <a:sym typeface="Calibri"/>
              </a:rPr>
              <a:t>previous years/lessons came together to help solve a bigger problem</a:t>
            </a:r>
            <a:r>
              <a:rPr lang="en-GB" sz="1800" dirty="0">
                <a:latin typeface="+mn-lt"/>
                <a:ea typeface="+mn-ea"/>
                <a:cs typeface="+mn-cs"/>
                <a:sym typeface="Calibri"/>
              </a:rPr>
              <a:t>.</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cxnSp>
        <p:nvCxnSpPr>
          <p:cNvPr id="16" name="Straight Arrow Connector 15">
            <a:extLst>
              <a:ext uri="{FF2B5EF4-FFF2-40B4-BE49-F238E27FC236}">
                <a16:creationId xmlns:a16="http://schemas.microsoft.com/office/drawing/2014/main" id="{DDBD67B6-4A49-45E3-B54A-46538A3206B5}"/>
              </a:ext>
            </a:extLst>
          </p:cNvPr>
          <p:cNvCxnSpPr>
            <a:cxnSpLocks/>
            <a:stCxn id="6" idx="3"/>
          </p:cNvCxnSpPr>
          <p:nvPr/>
        </p:nvCxnSpPr>
        <p:spPr>
          <a:xfrm>
            <a:off x="5882638" y="2818996"/>
            <a:ext cx="737619" cy="0"/>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 name="Rectangle: Rounded Corners 14">
            <a:extLst>
              <a:ext uri="{FF2B5EF4-FFF2-40B4-BE49-F238E27FC236}">
                <a16:creationId xmlns:a16="http://schemas.microsoft.com/office/drawing/2014/main" id="{71ABAA3A-0DBC-432F-80D5-895FBCE13F74}"/>
              </a:ext>
            </a:extLst>
          </p:cNvPr>
          <p:cNvSpPr/>
          <p:nvPr/>
        </p:nvSpPr>
        <p:spPr>
          <a:xfrm>
            <a:off x="410631" y="730753"/>
            <a:ext cx="5283142" cy="715087"/>
          </a:xfrm>
          <a:prstGeom prst="roundRect">
            <a:avLst/>
          </a:prstGeom>
          <a:solidFill>
            <a:srgbClr val="FFFFFF"/>
          </a:solidFill>
          <a:ln w="28575"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Interactive, interesting, was taught with a solid conceptual understanding.</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18" name="Rectangle: Rounded Corners 17">
            <a:extLst>
              <a:ext uri="{FF2B5EF4-FFF2-40B4-BE49-F238E27FC236}">
                <a16:creationId xmlns:a16="http://schemas.microsoft.com/office/drawing/2014/main" id="{D9A3A0C6-23B3-43BE-A2ED-74383D66C9F3}"/>
              </a:ext>
            </a:extLst>
          </p:cNvPr>
          <p:cNvSpPr/>
          <p:nvPr/>
        </p:nvSpPr>
        <p:spPr>
          <a:xfrm>
            <a:off x="6498228" y="574542"/>
            <a:ext cx="5126681" cy="1021554"/>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Interactive, lots of examples, good modelling. </a:t>
            </a:r>
            <a:r>
              <a:rPr lang="en-GB" sz="1800" dirty="0">
                <a:solidFill>
                  <a:schemeClr val="accent1"/>
                </a:solidFill>
                <a:latin typeface="+mn-lt"/>
                <a:ea typeface="+mn-ea"/>
                <a:cs typeface="+mn-cs"/>
                <a:sym typeface="Calibri"/>
              </a:rPr>
              <a:t>Background history </a:t>
            </a:r>
            <a:r>
              <a:rPr lang="en-GB" sz="1800" dirty="0">
                <a:latin typeface="+mn-lt"/>
                <a:ea typeface="+mn-ea"/>
                <a:cs typeface="+mn-cs"/>
                <a:sym typeface="Calibri"/>
              </a:rPr>
              <a:t>leading to why we were learning what we did. Use of technology to support learning. </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cxnSp>
        <p:nvCxnSpPr>
          <p:cNvPr id="20" name="Straight Arrow Connector 19">
            <a:extLst>
              <a:ext uri="{FF2B5EF4-FFF2-40B4-BE49-F238E27FC236}">
                <a16:creationId xmlns:a16="http://schemas.microsoft.com/office/drawing/2014/main" id="{326473B0-1A3D-433D-9226-EB6E5DDDFC25}"/>
              </a:ext>
            </a:extLst>
          </p:cNvPr>
          <p:cNvCxnSpPr>
            <a:cxnSpLocks/>
            <a:stCxn id="15" idx="3"/>
            <a:endCxn id="18" idx="1"/>
          </p:cNvCxnSpPr>
          <p:nvPr/>
        </p:nvCxnSpPr>
        <p:spPr>
          <a:xfrm flipV="1">
            <a:off x="5693773" y="1085319"/>
            <a:ext cx="804455" cy="2978"/>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1" name="Rectangle: Rounded Corners 20">
            <a:extLst>
              <a:ext uri="{FF2B5EF4-FFF2-40B4-BE49-F238E27FC236}">
                <a16:creationId xmlns:a16="http://schemas.microsoft.com/office/drawing/2014/main" id="{5338264B-048F-45B1-94DB-7EC7C0C4DD54}"/>
              </a:ext>
            </a:extLst>
          </p:cNvPr>
          <p:cNvSpPr/>
          <p:nvPr/>
        </p:nvSpPr>
        <p:spPr>
          <a:xfrm>
            <a:off x="4888512" y="3698172"/>
            <a:ext cx="994126" cy="408620"/>
          </a:xfrm>
          <a:prstGeom prst="roundRect">
            <a:avLst/>
          </a:prstGeom>
          <a:solidFill>
            <a:srgbClr val="FFFFFF"/>
          </a:solidFill>
          <a:ln w="28575"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Statistics</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22" name="Rectangle: Rounded Corners 21">
            <a:extLst>
              <a:ext uri="{FF2B5EF4-FFF2-40B4-BE49-F238E27FC236}">
                <a16:creationId xmlns:a16="http://schemas.microsoft.com/office/drawing/2014/main" id="{74813A8F-6B5F-4321-9128-E03400B77AA2}"/>
              </a:ext>
            </a:extLst>
          </p:cNvPr>
          <p:cNvSpPr/>
          <p:nvPr/>
        </p:nvSpPr>
        <p:spPr>
          <a:xfrm>
            <a:off x="6620257" y="3696017"/>
            <a:ext cx="5003091" cy="408620"/>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How to solve a problem with </a:t>
            </a:r>
            <a:r>
              <a:rPr lang="en-GB" sz="1800" dirty="0">
                <a:solidFill>
                  <a:schemeClr val="accent1"/>
                </a:solidFill>
                <a:latin typeface="+mn-lt"/>
                <a:ea typeface="+mn-ea"/>
                <a:cs typeface="+mn-cs"/>
                <a:sym typeface="Calibri"/>
              </a:rPr>
              <a:t>mathematical thinking </a:t>
            </a:r>
            <a:endParaRPr kumimoji="0" lang="en-GB" sz="1800" b="0" i="0" u="none" strike="noStrike" cap="none" spc="0" normalizeH="0" baseline="0" dirty="0">
              <a:ln>
                <a:noFill/>
              </a:ln>
              <a:solidFill>
                <a:schemeClr val="accent1"/>
              </a:solidFill>
              <a:effectLst/>
              <a:uFillTx/>
              <a:latin typeface="+mn-lt"/>
              <a:ea typeface="+mn-ea"/>
              <a:cs typeface="+mn-cs"/>
              <a:sym typeface="Calibri"/>
            </a:endParaRPr>
          </a:p>
        </p:txBody>
      </p:sp>
      <p:cxnSp>
        <p:nvCxnSpPr>
          <p:cNvPr id="23" name="Straight Arrow Connector 22">
            <a:extLst>
              <a:ext uri="{FF2B5EF4-FFF2-40B4-BE49-F238E27FC236}">
                <a16:creationId xmlns:a16="http://schemas.microsoft.com/office/drawing/2014/main" id="{2CCA98F9-80B0-4109-A5E1-CA8B9A85DAA1}"/>
              </a:ext>
            </a:extLst>
          </p:cNvPr>
          <p:cNvCxnSpPr>
            <a:cxnSpLocks/>
            <a:stCxn id="21" idx="3"/>
            <a:endCxn id="22" idx="1"/>
          </p:cNvCxnSpPr>
          <p:nvPr/>
        </p:nvCxnSpPr>
        <p:spPr>
          <a:xfrm flipV="1">
            <a:off x="5882638" y="3900327"/>
            <a:ext cx="737619" cy="2155"/>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Rectangle: Rounded Corners 23">
            <a:extLst>
              <a:ext uri="{FF2B5EF4-FFF2-40B4-BE49-F238E27FC236}">
                <a16:creationId xmlns:a16="http://schemas.microsoft.com/office/drawing/2014/main" id="{FC2D4498-4C06-4939-A635-D857CDFFA9DD}"/>
              </a:ext>
            </a:extLst>
          </p:cNvPr>
          <p:cNvSpPr/>
          <p:nvPr/>
        </p:nvSpPr>
        <p:spPr>
          <a:xfrm>
            <a:off x="6620257" y="5411554"/>
            <a:ext cx="2944368" cy="408620"/>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Communicating Mathematics</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sp>
        <p:nvSpPr>
          <p:cNvPr id="25" name="Rectangle: Rounded Corners 24">
            <a:extLst>
              <a:ext uri="{FF2B5EF4-FFF2-40B4-BE49-F238E27FC236}">
                <a16:creationId xmlns:a16="http://schemas.microsoft.com/office/drawing/2014/main" id="{E4528590-890B-4783-A2BC-550D970944B7}"/>
              </a:ext>
            </a:extLst>
          </p:cNvPr>
          <p:cNvSpPr/>
          <p:nvPr/>
        </p:nvSpPr>
        <p:spPr>
          <a:xfrm>
            <a:off x="6620258" y="4419804"/>
            <a:ext cx="5256038" cy="715087"/>
          </a:xfrm>
          <a:prstGeom prst="roundRect">
            <a:avLst/>
          </a:prstGeom>
          <a:solidFill>
            <a:srgbClr val="FFFFFF"/>
          </a:solid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mn-lt"/>
                <a:ea typeface="+mn-ea"/>
                <a:cs typeface="+mn-cs"/>
                <a:sym typeface="Calibri"/>
              </a:rPr>
              <a:t>Leaning how to use my knowledge in real life/job setting.</a:t>
            </a:r>
            <a:endParaRPr kumimoji="0" lang="en-GB" sz="1800" b="0" i="0" u="none" strike="noStrike" cap="none" spc="0" normalizeH="0" baseline="0" dirty="0">
              <a:ln>
                <a:noFill/>
              </a:ln>
              <a:solidFill>
                <a:srgbClr val="C00000"/>
              </a:solidFill>
              <a:effectLst/>
              <a:uFillTx/>
              <a:latin typeface="+mn-lt"/>
              <a:ea typeface="+mn-ea"/>
              <a:cs typeface="+mn-cs"/>
              <a:sym typeface="Calibri"/>
            </a:endParaRPr>
          </a:p>
        </p:txBody>
      </p:sp>
    </p:spTree>
    <p:extLst>
      <p:ext uri="{BB962C8B-B14F-4D97-AF65-F5344CB8AC3E}">
        <p14:creationId xmlns:p14="http://schemas.microsoft.com/office/powerpoint/2010/main" val="225453101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7C5DCE-3812-4ADC-8395-3C703003F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5448261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D28B69-3469-4DE0-B654-50ED7C3B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1844432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divider page title  goes here"/>
          <p:cNvSpPr txBox="1">
            <a:spLocks noGrp="1"/>
          </p:cNvSpPr>
          <p:nvPr>
            <p:ph type="title"/>
          </p:nvPr>
        </p:nvSpPr>
        <p:spPr>
          <a:prstGeom prst="rect">
            <a:avLst/>
          </a:prstGeom>
        </p:spPr>
        <p:txBody>
          <a:bodyPr>
            <a:normAutofit/>
          </a:bodyPr>
          <a:lstStyle/>
          <a:p>
            <a:r>
              <a:rPr lang="en-GB" sz="4000"/>
              <a:t>Summary</a:t>
            </a:r>
            <a:endParaRPr sz="4000"/>
          </a:p>
        </p:txBody>
      </p:sp>
      <p:sp>
        <p:nvSpPr>
          <p:cNvPr id="6" name="Text Placeholder 5">
            <a:extLst>
              <a:ext uri="{FF2B5EF4-FFF2-40B4-BE49-F238E27FC236}">
                <a16:creationId xmlns:a16="http://schemas.microsoft.com/office/drawing/2014/main" id="{B375F727-B829-DC84-0202-A86F69DC45A4}"/>
              </a:ext>
            </a:extLst>
          </p:cNvPr>
          <p:cNvSpPr>
            <a:spLocks noGrp="1"/>
          </p:cNvSpPr>
          <p:nvPr>
            <p:ph type="body" sz="half" idx="1"/>
          </p:nvPr>
        </p:nvSpPr>
        <p:spPr/>
        <p:txBody>
          <a:bodyPr/>
          <a:lstStyle/>
          <a:p>
            <a:endParaRPr lang="en-GB"/>
          </a:p>
        </p:txBody>
      </p:sp>
    </p:spTree>
    <p:extLst>
      <p:ext uri="{BB962C8B-B14F-4D97-AF65-F5344CB8AC3E}">
        <p14:creationId xmlns:p14="http://schemas.microsoft.com/office/powerpoint/2010/main" val="7377347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lide title – alternative bullet points  on indigo template"/>
          <p:cNvSpPr txBox="1">
            <a:spLocks noGrp="1"/>
          </p:cNvSpPr>
          <p:nvPr>
            <p:ph type="title"/>
          </p:nvPr>
        </p:nvSpPr>
        <p:spPr>
          <a:prstGeom prst="rect">
            <a:avLst/>
          </a:prstGeom>
        </p:spPr>
        <p:txBody>
          <a:bodyPr>
            <a:noAutofit/>
          </a:bodyPr>
          <a:lstStyle/>
          <a:p>
            <a:pPr defTabSz="594359">
              <a:defRPr sz="2209"/>
            </a:pPr>
            <a:r>
              <a:rPr lang="en-GB" sz="2400" dirty="0">
                <a:solidFill>
                  <a:srgbClr val="2E2452"/>
                </a:solidFill>
              </a:rPr>
              <a:t>Authentic Activities for Making Mathematicians</a:t>
            </a:r>
            <a:endParaRPr sz="2400" dirty="0">
              <a:solidFill>
                <a:srgbClr val="2E2452"/>
              </a:solidFill>
            </a:endParaRPr>
          </a:p>
        </p:txBody>
      </p:sp>
      <p:sp>
        <p:nvSpPr>
          <p:cNvPr id="397" name="TextBox 6"/>
          <p:cNvSpPr txBox="1">
            <a:spLocks noGrp="1"/>
          </p:cNvSpPr>
          <p:nvPr>
            <p:ph type="body" idx="22"/>
          </p:nvPr>
        </p:nvSpPr>
        <p:spPr>
          <a:xfrm>
            <a:off x="698500" y="1351508"/>
            <a:ext cx="10736879" cy="4616648"/>
          </a:xfrm>
          <a:prstGeom prst="rect">
            <a:avLst/>
          </a:prstGeom>
        </p:spPr>
        <p:txBody>
          <a:bodyPr wrap="square" lIns="0" tIns="0" rIns="0" bIns="0" anchor="t">
            <a:spAutoFit/>
          </a:bodyPr>
          <a:lstStyle/>
          <a:p>
            <a:pPr marL="828675" lvl="1" indent="-342900">
              <a:lnSpc>
                <a:spcPct val="100000"/>
              </a:lnSpc>
              <a:spcAft>
                <a:spcPts val="1200"/>
              </a:spcAft>
              <a:defRPr sz="2000">
                <a:solidFill>
                  <a:srgbClr val="000000"/>
                </a:solidFill>
              </a:defRPr>
            </a:pPr>
            <a:r>
              <a:rPr lang="en-GB" sz="2000" dirty="0"/>
              <a:t>BSc Maths students believe their attitudes and perceptions of mathematics have changed since undertaking their degree.</a:t>
            </a:r>
          </a:p>
          <a:p>
            <a:pPr marL="828675" lvl="1" indent="-342900">
              <a:lnSpc>
                <a:spcPct val="100000"/>
              </a:lnSpc>
              <a:spcAft>
                <a:spcPts val="1200"/>
              </a:spcAft>
              <a:defRPr sz="2000">
                <a:solidFill>
                  <a:srgbClr val="000000"/>
                </a:solidFill>
              </a:defRPr>
            </a:pPr>
            <a:r>
              <a:rPr lang="en-GB" sz="2000" dirty="0"/>
              <a:t>The changes in attitudes are shifted towards the expert consensus.</a:t>
            </a:r>
          </a:p>
          <a:p>
            <a:pPr marL="828675" lvl="1" indent="-342900">
              <a:lnSpc>
                <a:spcPct val="100000"/>
              </a:lnSpc>
              <a:spcAft>
                <a:spcPts val="1200"/>
              </a:spcAft>
              <a:defRPr sz="2000">
                <a:solidFill>
                  <a:srgbClr val="000000"/>
                </a:solidFill>
              </a:defRPr>
            </a:pPr>
            <a:r>
              <a:rPr lang="en-GB" sz="2000" dirty="0"/>
              <a:t>Ai, choice in assessment, problem solving, and reflection are viewed as</a:t>
            </a:r>
          </a:p>
          <a:p>
            <a:pPr marL="1325880" lvl="2">
              <a:lnSpc>
                <a:spcPct val="100000"/>
              </a:lnSpc>
              <a:spcAft>
                <a:spcPts val="1200"/>
              </a:spcAft>
              <a:buFont typeface="Wingdings"/>
              <a:buChar char="§"/>
              <a:defRPr sz="2000">
                <a:solidFill>
                  <a:srgbClr val="000000"/>
                </a:solidFill>
              </a:defRPr>
            </a:pPr>
            <a:r>
              <a:rPr lang="en-GB" sz="2000" dirty="0"/>
              <a:t>important parts of mathematics</a:t>
            </a:r>
          </a:p>
          <a:p>
            <a:pPr marL="1325880" lvl="2">
              <a:lnSpc>
                <a:spcPct val="100000"/>
              </a:lnSpc>
              <a:spcAft>
                <a:spcPts val="1200"/>
              </a:spcAft>
              <a:buFont typeface="Wingdings"/>
              <a:buChar char="§"/>
              <a:defRPr sz="2000">
                <a:solidFill>
                  <a:srgbClr val="000000"/>
                </a:solidFill>
              </a:defRPr>
            </a:pPr>
            <a:r>
              <a:rPr lang="en-GB" sz="2000" dirty="0"/>
              <a:t>that improve confidence.</a:t>
            </a:r>
          </a:p>
          <a:p>
            <a:pPr marL="828675" lvl="1" indent="-342900">
              <a:lnSpc>
                <a:spcPct val="100000"/>
              </a:lnSpc>
              <a:spcAft>
                <a:spcPts val="1200"/>
              </a:spcAft>
              <a:defRPr sz="2000">
                <a:solidFill>
                  <a:srgbClr val="000000"/>
                </a:solidFill>
              </a:defRPr>
            </a:pPr>
            <a:r>
              <a:rPr lang="en-GB" sz="2000" dirty="0"/>
              <a:t>Anxiety remains an issue with the less familiar Ai and reflection.</a:t>
            </a:r>
          </a:p>
          <a:p>
            <a:pPr marL="485775" lvl="1" indent="0">
              <a:lnSpc>
                <a:spcPct val="100000"/>
              </a:lnSpc>
              <a:spcAft>
                <a:spcPts val="1200"/>
              </a:spcAft>
              <a:buNone/>
              <a:defRPr sz="2000">
                <a:solidFill>
                  <a:srgbClr val="000000"/>
                </a:solidFill>
              </a:defRPr>
            </a:pPr>
            <a:r>
              <a:rPr lang="en-GB" sz="2000" dirty="0"/>
              <a:t>Future work:</a:t>
            </a:r>
          </a:p>
          <a:p>
            <a:pPr marL="828675" lvl="1" indent="-342900">
              <a:lnSpc>
                <a:spcPct val="100000"/>
              </a:lnSpc>
              <a:spcAft>
                <a:spcPts val="1200"/>
              </a:spcAft>
              <a:defRPr sz="2000">
                <a:solidFill>
                  <a:srgbClr val="000000"/>
                </a:solidFill>
              </a:defRPr>
            </a:pPr>
            <a:r>
              <a:rPr lang="en-GB" sz="2000" dirty="0"/>
              <a:t>Robust pre-post experimental design for specialist maths students.</a:t>
            </a:r>
          </a:p>
          <a:p>
            <a:pPr marL="828675" lvl="1" indent="-342900">
              <a:lnSpc>
                <a:spcPct val="100000"/>
              </a:lnSpc>
              <a:spcAft>
                <a:spcPts val="1200"/>
              </a:spcAft>
              <a:defRPr sz="2000">
                <a:solidFill>
                  <a:srgbClr val="000000"/>
                </a:solidFill>
              </a:defRPr>
            </a:pPr>
            <a:r>
              <a:rPr lang="en-GB" sz="2000" dirty="0"/>
              <a:t>Use quasi-pre-post design to measure efficacy of newly validated service maths modules.</a:t>
            </a:r>
          </a:p>
        </p:txBody>
      </p:sp>
      <p:sp>
        <p:nvSpPr>
          <p:cNvPr id="3" name="Text Placeholder 2">
            <a:extLst>
              <a:ext uri="{FF2B5EF4-FFF2-40B4-BE49-F238E27FC236}">
                <a16:creationId xmlns:a16="http://schemas.microsoft.com/office/drawing/2014/main" id="{B4E06F26-2AE2-4709-A014-004BC9C73D2F}"/>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12160347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divider page title  goes here"/>
          <p:cNvSpPr txBox="1">
            <a:spLocks noGrp="1"/>
          </p:cNvSpPr>
          <p:nvPr>
            <p:ph type="title"/>
          </p:nvPr>
        </p:nvSpPr>
        <p:spPr>
          <a:xfrm>
            <a:off x="698500" y="439817"/>
            <a:ext cx="4038032" cy="1325564"/>
          </a:xfrm>
          <a:prstGeom prst="rect">
            <a:avLst/>
          </a:prstGeom>
        </p:spPr>
        <p:txBody>
          <a:bodyPr>
            <a:normAutofit/>
          </a:bodyPr>
          <a:lstStyle/>
          <a:p>
            <a:r>
              <a:rPr lang="en-GB" sz="4000"/>
              <a:t>Questions?</a:t>
            </a:r>
          </a:p>
        </p:txBody>
      </p:sp>
      <p:sp>
        <p:nvSpPr>
          <p:cNvPr id="3" name="TextBox 2"/>
          <p:cNvSpPr txBox="1"/>
          <p:nvPr/>
        </p:nvSpPr>
        <p:spPr>
          <a:xfrm>
            <a:off x="515893" y="2405663"/>
            <a:ext cx="11493500" cy="2888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a:lnSpc>
                <a:spcPct val="150000"/>
              </a:lnSpc>
            </a:pPr>
            <a:r>
              <a:rPr lang="en-GB" sz="2000" dirty="0">
                <a:solidFill>
                  <a:schemeClr val="bg1"/>
                </a:solidFill>
              </a:rPr>
              <a:t>Dr Brendan Masterson		</a:t>
            </a:r>
            <a:r>
              <a:rPr lang="en-GB" sz="2000" dirty="0">
                <a:solidFill>
                  <a:schemeClr val="bg1"/>
                </a:solidFill>
                <a:hlinkClick r:id="rId3">
                  <a:extLst>
                    <a:ext uri="{A12FA001-AC4F-418D-AE19-62706E023703}">
                      <ahyp:hlinkClr xmlns:ahyp="http://schemas.microsoft.com/office/drawing/2018/hyperlinkcolor" val="tx"/>
                    </a:ext>
                  </a:extLst>
                </a:hlinkClick>
              </a:rPr>
              <a:t>b.masterson@mdx.ac.uk</a:t>
            </a:r>
            <a:r>
              <a:rPr lang="en-GB" sz="2000" dirty="0">
                <a:solidFill>
                  <a:schemeClr val="bg1"/>
                </a:solidFill>
              </a:rPr>
              <a:t>		@BrendanMasters4</a:t>
            </a:r>
          </a:p>
          <a:p>
            <a:pPr>
              <a:lnSpc>
                <a:spcPct val="150000"/>
              </a:lnSpc>
            </a:pPr>
            <a:r>
              <a:rPr lang="en-GB" sz="2000" dirty="0">
                <a:solidFill>
                  <a:schemeClr val="bg1"/>
                </a:solidFill>
              </a:rPr>
              <a:t>Dr Alison Megeney 		</a:t>
            </a:r>
            <a:r>
              <a:rPr lang="en-GB" sz="2000" dirty="0">
                <a:solidFill>
                  <a:schemeClr val="bg1"/>
                </a:solidFill>
                <a:hlinkClick r:id="rId4">
                  <a:extLst>
                    <a:ext uri="{A12FA001-AC4F-418D-AE19-62706E023703}">
                      <ahyp:hlinkClr xmlns:ahyp="http://schemas.microsoft.com/office/drawing/2018/hyperlinkcolor" val="tx"/>
                    </a:ext>
                  </a:extLst>
                </a:hlinkClick>
              </a:rPr>
              <a:t>a.megeney@mdx.ac.uk</a:t>
            </a:r>
            <a:r>
              <a:rPr lang="en-GB" sz="2000" dirty="0">
                <a:solidFill>
                  <a:schemeClr val="bg1"/>
                </a:solidFill>
              </a:rPr>
              <a:t> 			@DrAliMegs</a:t>
            </a:r>
          </a:p>
          <a:p>
            <a:pPr>
              <a:lnSpc>
                <a:spcPct val="150000"/>
              </a:lnSpc>
            </a:pPr>
            <a:r>
              <a:rPr lang="en-GB" sz="2000" dirty="0">
                <a:solidFill>
                  <a:schemeClr val="bg1"/>
                </a:solidFill>
              </a:rPr>
              <a:t>Dr Matthew Jones 		</a:t>
            </a:r>
            <a:r>
              <a:rPr lang="en-GB" sz="2000" dirty="0">
                <a:solidFill>
                  <a:schemeClr val="bg1"/>
                </a:solidFill>
                <a:hlinkClick r:id="rId5">
                  <a:extLst>
                    <a:ext uri="{A12FA001-AC4F-418D-AE19-62706E023703}">
                      <ahyp:hlinkClr xmlns:ahyp="http://schemas.microsoft.com/office/drawing/2018/hyperlinkcolor" val="tx"/>
                    </a:ext>
                  </a:extLst>
                </a:hlinkClick>
              </a:rPr>
              <a:t>matthew.m.jones@ucl.ac.uk</a:t>
            </a:r>
            <a:r>
              <a:rPr lang="en-GB" sz="2000" dirty="0">
                <a:solidFill>
                  <a:schemeClr val="bg1"/>
                </a:solidFill>
              </a:rPr>
              <a:t> 		</a:t>
            </a:r>
          </a:p>
          <a:p>
            <a:pPr>
              <a:lnSpc>
                <a:spcPct val="150000"/>
              </a:lnSpc>
            </a:pPr>
            <a:r>
              <a:rPr lang="en-GB" sz="2000" dirty="0">
                <a:solidFill>
                  <a:schemeClr val="bg1"/>
                </a:solidFill>
              </a:rPr>
              <a:t>Dr Zainab Kazim-Ali     	</a:t>
            </a:r>
            <a:r>
              <a:rPr lang="en-GB" sz="2000" dirty="0">
                <a:solidFill>
                  <a:schemeClr val="bg1"/>
                </a:solidFill>
                <a:hlinkClick r:id="rId6">
                  <a:extLst>
                    <a:ext uri="{A12FA001-AC4F-418D-AE19-62706E023703}">
                      <ahyp:hlinkClr xmlns:ahyp="http://schemas.microsoft.com/office/drawing/2018/hyperlinkcolor" val="tx"/>
                    </a:ext>
                  </a:extLst>
                </a:hlinkClick>
              </a:rPr>
              <a:t>z.kazim@mdx.ac.uk</a:t>
            </a:r>
            <a:r>
              <a:rPr lang="en-GB" sz="2000" dirty="0">
                <a:solidFill>
                  <a:schemeClr val="bg1"/>
                </a:solidFill>
              </a:rPr>
              <a:t> </a:t>
            </a:r>
            <a:endParaRPr lang="en-GB" dirty="0">
              <a:solidFill>
                <a:schemeClr val="bg1"/>
              </a:solidFill>
            </a:endParaRPr>
          </a:p>
          <a:p>
            <a:pPr>
              <a:lnSpc>
                <a:spcPct val="150000"/>
              </a:lnSpc>
            </a:pPr>
            <a:r>
              <a:rPr lang="en-GB" sz="2000" dirty="0">
                <a:solidFill>
                  <a:schemeClr val="bg1"/>
                </a:solidFill>
              </a:rPr>
              <a:t>Dr Snezana Lawrence 		</a:t>
            </a:r>
            <a:r>
              <a:rPr lang="en-GB" sz="2000" dirty="0">
                <a:solidFill>
                  <a:schemeClr val="bg1"/>
                </a:solidFill>
                <a:latin typeface="Segoe UI"/>
                <a:cs typeface="Segoe UI"/>
                <a:hlinkClick r:id="rId7">
                  <a:extLst>
                    <a:ext uri="{A12FA001-AC4F-418D-AE19-62706E023703}">
                      <ahyp:hlinkClr xmlns:ahyp="http://schemas.microsoft.com/office/drawing/2018/hyperlinkcolor" val="tx"/>
                    </a:ext>
                  </a:extLst>
                </a:hlinkClick>
              </a:rPr>
              <a:t>s.lawrence@mdx.ac.uk</a:t>
            </a:r>
            <a:r>
              <a:rPr lang="en-GB" sz="2000" dirty="0">
                <a:solidFill>
                  <a:schemeClr val="bg1"/>
                </a:solidFill>
              </a:rPr>
              <a:t> 			@snezanalawrence</a:t>
            </a:r>
          </a:p>
          <a:p>
            <a:pPr>
              <a:lnSpc>
                <a:spcPct val="150000"/>
              </a:lnSpc>
            </a:pPr>
            <a:r>
              <a:rPr lang="en-GB" sz="2000" dirty="0">
                <a:solidFill>
                  <a:schemeClr val="bg1"/>
                </a:solidFill>
              </a:rPr>
              <a:t>Dr Nick Sharples 		</a:t>
            </a:r>
            <a:r>
              <a:rPr lang="en-GB" sz="2000" dirty="0">
                <a:solidFill>
                  <a:schemeClr val="bg1"/>
                </a:solidFill>
                <a:hlinkClick r:id="rId8">
                  <a:extLst>
                    <a:ext uri="{A12FA001-AC4F-418D-AE19-62706E023703}">
                      <ahyp:hlinkClr xmlns:ahyp="http://schemas.microsoft.com/office/drawing/2018/hyperlinkcolor" val="tx"/>
                    </a:ext>
                  </a:extLst>
                </a:hlinkClick>
              </a:rPr>
              <a:t>n.sharples@mdx.ac.uk</a:t>
            </a:r>
            <a:r>
              <a:rPr lang="en-GB" sz="2000" dirty="0">
                <a:solidFill>
                  <a:schemeClr val="bg1"/>
                </a:solidFill>
              </a:rPr>
              <a:t> 			@nick_sharples</a:t>
            </a:r>
          </a:p>
          <a:p>
            <a:pPr>
              <a:lnSpc>
                <a:spcPct val="150000"/>
              </a:lnSpc>
            </a:pPr>
            <a:endParaRPr lang="en-GB" sz="2000" dirty="0">
              <a:solidFill>
                <a:schemeClr val="bg1"/>
              </a:solidFill>
            </a:endParaRPr>
          </a:p>
        </p:txBody>
      </p:sp>
      <p:sp>
        <p:nvSpPr>
          <p:cNvPr id="7" name="Text Placeholder 3">
            <a:extLst>
              <a:ext uri="{FF2B5EF4-FFF2-40B4-BE49-F238E27FC236}">
                <a16:creationId xmlns:a16="http://schemas.microsoft.com/office/drawing/2014/main" id="{69C368B5-FFA5-D6D2-8C50-BBB73F07AB9B}"/>
              </a:ext>
            </a:extLst>
          </p:cNvPr>
          <p:cNvSpPr txBox="1">
            <a:spLocks/>
          </p:cNvSpPr>
          <p:nvPr/>
        </p:nvSpPr>
        <p:spPr>
          <a:xfrm>
            <a:off x="515893" y="1864733"/>
            <a:ext cx="3754147" cy="369332"/>
          </a:xfrm>
          <a:prstGeom prst="rect">
            <a:avLst/>
          </a:prstGeom>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lnSpc>
                <a:spcPct val="100000"/>
              </a:lnSpc>
              <a:buNone/>
            </a:pPr>
            <a:r>
              <a:rPr lang="en-GB" sz="2400">
                <a:solidFill>
                  <a:schemeClr val="bg1"/>
                </a:solidFill>
              </a:rPr>
              <a:t>MESH Research Group</a:t>
            </a:r>
          </a:p>
        </p:txBody>
      </p:sp>
      <p:pic>
        <p:nvPicPr>
          <p:cNvPr id="2" name="Picture 1">
            <a:extLst>
              <a:ext uri="{FF2B5EF4-FFF2-40B4-BE49-F238E27FC236}">
                <a16:creationId xmlns:a16="http://schemas.microsoft.com/office/drawing/2014/main" id="{1CDDC8D8-5FEA-4965-9400-E02572025A59}"/>
              </a:ext>
            </a:extLst>
          </p:cNvPr>
          <p:cNvPicPr>
            <a:picLocks noChangeAspect="1"/>
          </p:cNvPicPr>
          <p:nvPr/>
        </p:nvPicPr>
        <p:blipFill>
          <a:blip r:embed="rId9"/>
          <a:stretch>
            <a:fillRect/>
          </a:stretch>
        </p:blipFill>
        <p:spPr>
          <a:xfrm>
            <a:off x="9394973" y="319940"/>
            <a:ext cx="1205687" cy="1205687"/>
          </a:xfrm>
          <a:prstGeom prst="rect">
            <a:avLst/>
          </a:prstGeom>
        </p:spPr>
      </p:pic>
      <p:sp>
        <p:nvSpPr>
          <p:cNvPr id="6" name="Text Placeholder 3">
            <a:extLst>
              <a:ext uri="{FF2B5EF4-FFF2-40B4-BE49-F238E27FC236}">
                <a16:creationId xmlns:a16="http://schemas.microsoft.com/office/drawing/2014/main" id="{561D1A15-37A5-4B57-8370-E91DB200B632}"/>
              </a:ext>
            </a:extLst>
          </p:cNvPr>
          <p:cNvSpPr txBox="1">
            <a:spLocks/>
          </p:cNvSpPr>
          <p:nvPr/>
        </p:nvSpPr>
        <p:spPr>
          <a:xfrm>
            <a:off x="8715326" y="1580715"/>
            <a:ext cx="2564979" cy="369332"/>
          </a:xfrm>
          <a:prstGeom prst="rect">
            <a:avLst/>
          </a:prstGeom>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lnSpc>
                <a:spcPct val="100000"/>
              </a:lnSpc>
              <a:buNone/>
            </a:pPr>
            <a:r>
              <a:rPr lang="en-GB" sz="2400">
                <a:solidFill>
                  <a:schemeClr val="bg1"/>
                </a:solidFill>
              </a:rPr>
              <a:t>meshresearch.org</a:t>
            </a:r>
          </a:p>
        </p:txBody>
      </p:sp>
    </p:spTree>
    <p:extLst>
      <p:ext uri="{BB962C8B-B14F-4D97-AF65-F5344CB8AC3E}">
        <p14:creationId xmlns:p14="http://schemas.microsoft.com/office/powerpoint/2010/main" val="8392301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7C912B-805E-4D52-BF50-5E5E985ECC07}"/>
              </a:ext>
            </a:extLst>
          </p:cNvPr>
          <p:cNvSpPr/>
          <p:nvPr/>
        </p:nvSpPr>
        <p:spPr>
          <a:xfrm>
            <a:off x="698500" y="1681319"/>
            <a:ext cx="10924848" cy="2308324"/>
          </a:xfrm>
          <a:prstGeom prst="rect">
            <a:avLst/>
          </a:prstGeom>
        </p:spPr>
        <p:txBody>
          <a:bodyPr wrap="square" lIns="91440" tIns="45720" rIns="91440" bIns="45720" anchor="t">
            <a:spAutoFit/>
          </a:bodyPr>
          <a:lstStyle/>
          <a:p>
            <a:r>
              <a:rPr lang="en-GB" sz="1800" dirty="0">
                <a:solidFill>
                  <a:schemeClr val="tx1"/>
                </a:solidFill>
              </a:rPr>
              <a:t>French, S., Dickerson, A., &amp; Mulder, R. A. (2023). A review of the benefits and drawbacks of high-stakes final examinations in higher education. </a:t>
            </a:r>
            <a:r>
              <a:rPr lang="en-GB" sz="1800" i="1" dirty="0">
                <a:solidFill>
                  <a:schemeClr val="tx1"/>
                </a:solidFill>
              </a:rPr>
              <a:t>Higher Education</a:t>
            </a:r>
            <a:r>
              <a:rPr lang="en-GB" sz="1800" dirty="0">
                <a:solidFill>
                  <a:schemeClr val="tx1"/>
                </a:solidFill>
              </a:rPr>
              <a:t>, 1-26.</a:t>
            </a:r>
          </a:p>
          <a:p>
            <a:endParaRPr lang="en-GB" sz="1800" dirty="0">
              <a:solidFill>
                <a:schemeClr val="tx1"/>
              </a:solidFill>
              <a:latin typeface="Arial" panose="020B0604020202020204" pitchFamily="34" charset="0"/>
              <a:cs typeface="Arial" panose="020B0604020202020204" pitchFamily="34" charset="0"/>
            </a:endParaRPr>
          </a:p>
          <a:p>
            <a:r>
              <a:rPr lang="en-GB" sz="1800">
                <a:solidFill>
                  <a:schemeClr val="tx1"/>
                </a:solidFill>
              </a:rPr>
              <a:t>Code, W., Merchant, S., Maciejewski, W., Thomas, M. &amp; Lo, J. (2016) The Mathematics Attitudes and Perceptions Survey: an instrument to assess expert-like views and dispositions among undergraduate mathematics students, </a:t>
            </a:r>
            <a:r>
              <a:rPr lang="en-GB" sz="1800" i="1">
                <a:solidFill>
                  <a:schemeClr val="tx1"/>
                </a:solidFill>
              </a:rPr>
              <a:t>International Journal of Mathematical Education in Science and Technology</a:t>
            </a:r>
            <a:r>
              <a:rPr lang="en-GB" sz="1800">
                <a:solidFill>
                  <a:schemeClr val="tx1"/>
                </a:solidFill>
              </a:rPr>
              <a:t>, 47:6, 917-937, DOI: 10.1080/0020739X.2015.1133854</a:t>
            </a:r>
            <a:endParaRPr lang="en-GB"/>
          </a:p>
          <a:p>
            <a:endParaRPr lang="en-GB" sz="1800" dirty="0">
              <a:solidFill>
                <a:schemeClr val="tx1"/>
              </a:solidFill>
              <a:latin typeface="Arial" panose="020B0604020202020204" pitchFamily="34" charset="0"/>
              <a:cs typeface="Arial" panose="020B0604020202020204" pitchFamily="34" charset="0"/>
            </a:endParaRPr>
          </a:p>
        </p:txBody>
      </p:sp>
      <p:sp>
        <p:nvSpPr>
          <p:cNvPr id="6" name="Slide title – alternative bullet points  on indigo template">
            <a:extLst>
              <a:ext uri="{FF2B5EF4-FFF2-40B4-BE49-F238E27FC236}">
                <a16:creationId xmlns:a16="http://schemas.microsoft.com/office/drawing/2014/main" id="{4801681D-6973-4EE7-8B3D-8D0D9E43BB39}"/>
              </a:ext>
            </a:extLst>
          </p:cNvPr>
          <p:cNvSpPr txBox="1">
            <a:spLocks/>
          </p:cNvSpPr>
          <p:nvPr/>
        </p:nvSpPr>
        <p:spPr>
          <a:xfrm>
            <a:off x="698500" y="439817"/>
            <a:ext cx="10160000" cy="762001"/>
          </a:xfrm>
          <a:prstGeom prst="rect">
            <a:avLst/>
          </a:prstGeom>
        </p:spPr>
        <p:txBody>
          <a:bodyPr anchor="b" anchorCtr="0">
            <a:noAutofit/>
          </a:bodyPr>
          <a:lstStyle>
            <a:lvl1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eaLnBrk="1" latinLnBrk="0" hangingPunct="1">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defTabSz="594359">
              <a:defRPr sz="2209"/>
            </a:pPr>
            <a:r>
              <a:rPr lang="en-GB" sz="2400" dirty="0">
                <a:solidFill>
                  <a:srgbClr val="2E2452"/>
                </a:solidFill>
              </a:rPr>
              <a:t>References</a:t>
            </a:r>
          </a:p>
        </p:txBody>
      </p:sp>
    </p:spTree>
    <p:extLst>
      <p:ext uri="{BB962C8B-B14F-4D97-AF65-F5344CB8AC3E}">
        <p14:creationId xmlns:p14="http://schemas.microsoft.com/office/powerpoint/2010/main" val="591526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16D3-FF14-41D6-A213-AAFC8CB64455}"/>
              </a:ext>
            </a:extLst>
          </p:cNvPr>
          <p:cNvSpPr>
            <a:spLocks noGrp="1"/>
          </p:cNvSpPr>
          <p:nvPr>
            <p:ph type="title"/>
          </p:nvPr>
        </p:nvSpPr>
        <p:spPr/>
        <p:txBody>
          <a:bodyPr/>
          <a:lstStyle/>
          <a:p>
            <a:r>
              <a:rPr lang="en-GB">
                <a:solidFill>
                  <a:srgbClr val="2E2452"/>
                </a:solidFill>
              </a:rPr>
              <a:t>Exam Systematic Review</a:t>
            </a:r>
          </a:p>
        </p:txBody>
      </p:sp>
      <p:sp>
        <p:nvSpPr>
          <p:cNvPr id="3" name="Text Placeholder 2">
            <a:extLst>
              <a:ext uri="{FF2B5EF4-FFF2-40B4-BE49-F238E27FC236}">
                <a16:creationId xmlns:a16="http://schemas.microsoft.com/office/drawing/2014/main" id="{77FA6DF3-6A94-4038-A76E-B74B240B81A0}"/>
              </a:ext>
            </a:extLst>
          </p:cNvPr>
          <p:cNvSpPr>
            <a:spLocks noGrp="1"/>
          </p:cNvSpPr>
          <p:nvPr>
            <p:ph type="body" sz="quarter" idx="21"/>
          </p:nvPr>
        </p:nvSpPr>
        <p:spPr/>
        <p:txBody>
          <a:bodyPr/>
          <a:lstStyle/>
          <a:p>
            <a:endParaRPr lang="en-GB"/>
          </a:p>
        </p:txBody>
      </p:sp>
      <p:sp>
        <p:nvSpPr>
          <p:cNvPr id="5" name="Rectangle 4">
            <a:extLst>
              <a:ext uri="{FF2B5EF4-FFF2-40B4-BE49-F238E27FC236}">
                <a16:creationId xmlns:a16="http://schemas.microsoft.com/office/drawing/2014/main" id="{AF5C1360-9085-4E67-B3CC-3F537BFB496A}"/>
              </a:ext>
            </a:extLst>
          </p:cNvPr>
          <p:cNvSpPr/>
          <p:nvPr/>
        </p:nvSpPr>
        <p:spPr>
          <a:xfrm>
            <a:off x="698500" y="1201818"/>
            <a:ext cx="10924848" cy="646331"/>
          </a:xfrm>
          <a:prstGeom prst="rect">
            <a:avLst/>
          </a:prstGeom>
        </p:spPr>
        <p:txBody>
          <a:bodyPr wrap="square">
            <a:spAutoFit/>
          </a:bodyPr>
          <a:lstStyle/>
          <a:p>
            <a:r>
              <a:rPr lang="en-GB" sz="1800" dirty="0">
                <a:solidFill>
                  <a:schemeClr val="tx1"/>
                </a:solidFill>
              </a:rPr>
              <a:t>French, S., Dickerson, A., &amp; Mulder, R. A. (2023). A review of the benefits and drawbacks of high-stakes final examinations in higher education. </a:t>
            </a:r>
            <a:r>
              <a:rPr lang="en-GB" sz="1800" i="1" dirty="0">
                <a:solidFill>
                  <a:schemeClr val="tx1"/>
                </a:solidFill>
              </a:rPr>
              <a:t>Higher Education</a:t>
            </a:r>
            <a:r>
              <a:rPr lang="en-GB" sz="1800" dirty="0">
                <a:solidFill>
                  <a:schemeClr val="tx1"/>
                </a:solidFill>
              </a:rPr>
              <a:t>, 1-26.</a:t>
            </a:r>
            <a:endParaRPr lang="en-GB" sz="18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6FADBAE-3A4F-4750-8B03-0B1BEF76F218}"/>
              </a:ext>
            </a:extLst>
          </p:cNvPr>
          <p:cNvSpPr/>
          <p:nvPr/>
        </p:nvSpPr>
        <p:spPr>
          <a:xfrm>
            <a:off x="698499" y="2036417"/>
            <a:ext cx="10924848" cy="369332"/>
          </a:xfrm>
          <a:prstGeom prst="rect">
            <a:avLst/>
          </a:prstGeom>
        </p:spPr>
        <p:txBody>
          <a:bodyPr wrap="square">
            <a:spAutoFit/>
          </a:bodyPr>
          <a:lstStyle/>
          <a:p>
            <a:r>
              <a:rPr lang="en-GB" sz="1800">
                <a:solidFill>
                  <a:schemeClr val="tx1"/>
                </a:solidFill>
                <a:latin typeface="Arial" panose="020B0604020202020204" pitchFamily="34" charset="0"/>
                <a:cs typeface="Arial" panose="020B0604020202020204" pitchFamily="34" charset="0"/>
              </a:rPr>
              <a:t>Systematic review of 122 pedagogy papers.</a:t>
            </a:r>
            <a:endParaRPr lang="en-GB" sz="18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BAA81D-A008-4210-9C50-EDB9162D767F}"/>
              </a:ext>
            </a:extLst>
          </p:cNvPr>
          <p:cNvSpPr txBox="1"/>
          <p:nvPr/>
        </p:nvSpPr>
        <p:spPr>
          <a:xfrm>
            <a:off x="913646" y="3183038"/>
            <a:ext cx="10494553" cy="1459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r>
              <a:rPr lang="en-GB" sz="1800" dirty="0"/>
              <a:t>“We find that relatively </a:t>
            </a:r>
            <a:r>
              <a:rPr lang="en-GB" sz="1800" dirty="0">
                <a:solidFill>
                  <a:srgbClr val="E30A0A"/>
                </a:solidFill>
              </a:rPr>
              <a:t>few of the perceived academic benefits</a:t>
            </a:r>
            <a:r>
              <a:rPr lang="en-GB" sz="1800" dirty="0"/>
              <a:t> of high-stakes examinations </a:t>
            </a:r>
            <a:r>
              <a:rPr lang="en-GB" sz="1800" dirty="0">
                <a:solidFill>
                  <a:srgbClr val="E30A0A"/>
                </a:solidFill>
              </a:rPr>
              <a:t>have a </a:t>
            </a:r>
            <a:r>
              <a:rPr lang="en-GB" sz="1800">
                <a:solidFill>
                  <a:srgbClr val="E30A0A"/>
                </a:solidFill>
              </a:rPr>
              <a:t>strong evidence base</a:t>
            </a:r>
            <a:r>
              <a:rPr lang="en-GB" sz="1800"/>
              <a:t>...</a:t>
            </a:r>
            <a:endParaRPr lang="en-US"/>
          </a:p>
          <a:p>
            <a:endParaRPr lang="en-GB" sz="1800" dirty="0"/>
          </a:p>
          <a:p>
            <a:r>
              <a:rPr lang="en-GB" sz="1800" dirty="0"/>
              <a:t>By contrast, there is </a:t>
            </a:r>
            <a:r>
              <a:rPr lang="en-GB" sz="1800" dirty="0">
                <a:solidFill>
                  <a:srgbClr val="E30A0A"/>
                </a:solidFill>
              </a:rPr>
              <a:t>substantial evidence for pedagogical drawbacks </a:t>
            </a:r>
            <a:r>
              <a:rPr lang="en-GB" sz="1800" dirty="0"/>
              <a:t>of high-stakes summative examinations.”</a:t>
            </a:r>
            <a:endParaRPr lang="en-GB"/>
          </a:p>
        </p:txBody>
      </p:sp>
      <p:sp>
        <p:nvSpPr>
          <p:cNvPr id="4" name="TextBox 3">
            <a:extLst>
              <a:ext uri="{FF2B5EF4-FFF2-40B4-BE49-F238E27FC236}">
                <a16:creationId xmlns:a16="http://schemas.microsoft.com/office/drawing/2014/main" id="{3B06666D-330D-4B0A-A0D4-9EC3E5F6EDCB}"/>
              </a:ext>
            </a:extLst>
          </p:cNvPr>
          <p:cNvSpPr txBox="1"/>
          <p:nvPr/>
        </p:nvSpPr>
        <p:spPr>
          <a:xfrm>
            <a:off x="5712431" y="2994917"/>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000000"/>
              </a:solidFill>
              <a:effectLst/>
              <a:uFillTx/>
              <a:latin typeface="Arial"/>
              <a:ea typeface="Arial"/>
              <a:cs typeface="Arial"/>
              <a:sym typeface="Arial"/>
            </a:endParaRPr>
          </a:p>
        </p:txBody>
      </p:sp>
      <p:sp>
        <p:nvSpPr>
          <p:cNvPr id="6" name="TextBox 5">
            <a:extLst>
              <a:ext uri="{FF2B5EF4-FFF2-40B4-BE49-F238E27FC236}">
                <a16:creationId xmlns:a16="http://schemas.microsoft.com/office/drawing/2014/main" id="{8C87055E-0C34-09FD-9548-C8BECF070F44}"/>
              </a:ext>
            </a:extLst>
          </p:cNvPr>
          <p:cNvSpPr txBox="1"/>
          <p:nvPr/>
        </p:nvSpPr>
        <p:spPr>
          <a:xfrm rot="900000">
            <a:off x="10353160" y="433516"/>
            <a:ext cx="27432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p>
            <a:r>
              <a:rPr lang="en-US" dirty="0">
                <a:solidFill>
                  <a:srgbClr val="2E2452"/>
                </a:solidFill>
              </a:rPr>
              <a:t>French et al. 2023</a:t>
            </a:r>
            <a:endParaRPr kumimoji="0" lang="en-US" sz="1600" b="0" i="0" u="none" strike="noStrike" cap="none" spc="0" normalizeH="0" baseline="0" dirty="0">
              <a:ln>
                <a:noFill/>
              </a:ln>
              <a:solidFill>
                <a:srgbClr val="2E2452"/>
              </a:solidFill>
              <a:effectLst/>
              <a:uFillTx/>
              <a:latin typeface="Arial"/>
              <a:ea typeface="Arial"/>
              <a:cs typeface="Arial"/>
              <a:sym typeface="Arial"/>
            </a:endParaRPr>
          </a:p>
        </p:txBody>
      </p:sp>
    </p:spTree>
    <p:extLst>
      <p:ext uri="{BB962C8B-B14F-4D97-AF65-F5344CB8AC3E}">
        <p14:creationId xmlns:p14="http://schemas.microsoft.com/office/powerpoint/2010/main" val="2035489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lide title – alternative bullet points  on indigo template"/>
          <p:cNvSpPr txBox="1">
            <a:spLocks noGrp="1"/>
          </p:cNvSpPr>
          <p:nvPr>
            <p:ph type="title"/>
          </p:nvPr>
        </p:nvSpPr>
        <p:spPr>
          <a:prstGeom prst="rect">
            <a:avLst/>
          </a:prstGeom>
        </p:spPr>
        <p:txBody>
          <a:bodyPr>
            <a:normAutofit/>
          </a:bodyPr>
          <a:lstStyle/>
          <a:p>
            <a:pPr defTabSz="594359">
              <a:defRPr sz="2209"/>
            </a:pPr>
            <a:r>
              <a:rPr lang="en-GB" sz="3200" dirty="0">
                <a:solidFill>
                  <a:srgbClr val="2E2452"/>
                </a:solidFill>
              </a:rPr>
              <a:t>Authentic by Design</a:t>
            </a:r>
            <a:endParaRPr sz="3200" dirty="0">
              <a:solidFill>
                <a:srgbClr val="2E2452"/>
              </a:solidFill>
            </a:endParaRPr>
          </a:p>
        </p:txBody>
      </p:sp>
      <p:sp>
        <p:nvSpPr>
          <p:cNvPr id="397" name="TextBox 6"/>
          <p:cNvSpPr txBox="1">
            <a:spLocks noGrp="1"/>
          </p:cNvSpPr>
          <p:nvPr>
            <p:ph type="body" idx="22"/>
          </p:nvPr>
        </p:nvSpPr>
        <p:spPr>
          <a:xfrm>
            <a:off x="-257176" y="1574976"/>
            <a:ext cx="7740015" cy="4154984"/>
          </a:xfrm>
          <a:prstGeom prst="rect">
            <a:avLst/>
          </a:prstGeom>
        </p:spPr>
        <p:txBody>
          <a:bodyPr/>
          <a:lstStyle/>
          <a:p>
            <a:pPr marL="0" indent="0">
              <a:lnSpc>
                <a:spcPct val="100000"/>
              </a:lnSpc>
              <a:buSzPct val="135000"/>
              <a:buNone/>
              <a:defRPr sz="2000">
                <a:solidFill>
                  <a:srgbClr val="000000"/>
                </a:solidFill>
              </a:defRPr>
            </a:pPr>
            <a:r>
              <a:rPr lang="en-GB" sz="2400" dirty="0"/>
              <a:t>	</a:t>
            </a:r>
            <a:r>
              <a:rPr lang="en-GB" sz="2200" dirty="0"/>
              <a:t>Key elements</a:t>
            </a:r>
          </a:p>
          <a:p>
            <a:pPr marL="365760" indent="-365760">
              <a:lnSpc>
                <a:spcPct val="100000"/>
              </a:lnSpc>
              <a:buSzPct val="135000"/>
              <a:buBlip>
                <a:blip r:embed="rId3"/>
              </a:buBlip>
              <a:defRPr sz="2000">
                <a:solidFill>
                  <a:srgbClr val="000000"/>
                </a:solidFill>
              </a:defRPr>
            </a:pPr>
            <a:endParaRPr lang="en-GB" sz="2200" dirty="0"/>
          </a:p>
          <a:p>
            <a:pPr marL="1348740" lvl="2" indent="-365760">
              <a:lnSpc>
                <a:spcPct val="100000"/>
              </a:lnSpc>
              <a:buSzPct val="135000"/>
              <a:buBlip>
                <a:blip r:embed="rId3"/>
              </a:buBlip>
              <a:defRPr sz="2000">
                <a:solidFill>
                  <a:srgbClr val="000000"/>
                </a:solidFill>
              </a:defRPr>
            </a:pPr>
            <a:r>
              <a:rPr lang="en-GB" sz="2000" dirty="0"/>
              <a:t>Intellectually demanding curriculum</a:t>
            </a:r>
          </a:p>
          <a:p>
            <a:pPr marL="1348740" lvl="2" indent="-365760">
              <a:lnSpc>
                <a:spcPct val="100000"/>
              </a:lnSpc>
              <a:buSzPct val="135000"/>
              <a:buBlip>
                <a:blip r:embed="rId3"/>
              </a:buBlip>
              <a:defRPr sz="2000">
                <a:solidFill>
                  <a:srgbClr val="000000"/>
                </a:solidFill>
              </a:defRPr>
            </a:pPr>
            <a:endParaRPr lang="en-GB" sz="1000" dirty="0"/>
          </a:p>
          <a:p>
            <a:pPr marL="1348740" lvl="2" indent="-365760">
              <a:lnSpc>
                <a:spcPct val="100000"/>
              </a:lnSpc>
              <a:buSzPct val="135000"/>
              <a:buBlip>
                <a:blip r:embed="rId3"/>
              </a:buBlip>
              <a:defRPr sz="2000">
                <a:solidFill>
                  <a:srgbClr val="000000"/>
                </a:solidFill>
              </a:defRPr>
            </a:pPr>
            <a:r>
              <a:rPr lang="en-GB" sz="2000" dirty="0"/>
              <a:t>Problem solving and communication themes</a:t>
            </a:r>
          </a:p>
          <a:p>
            <a:pPr marL="1348740" lvl="2" indent="-365760">
              <a:lnSpc>
                <a:spcPct val="100000"/>
              </a:lnSpc>
              <a:buSzPct val="135000"/>
              <a:buBlip>
                <a:blip r:embed="rId3"/>
              </a:buBlip>
              <a:defRPr sz="2000">
                <a:solidFill>
                  <a:srgbClr val="000000"/>
                </a:solidFill>
              </a:defRPr>
            </a:pPr>
            <a:endParaRPr lang="en-GB" sz="1000" dirty="0"/>
          </a:p>
          <a:p>
            <a:pPr marL="1348740" lvl="2" indent="-365760">
              <a:lnSpc>
                <a:spcPct val="100000"/>
              </a:lnSpc>
              <a:buSzPct val="135000"/>
              <a:buBlip>
                <a:blip r:embed="rId3"/>
              </a:buBlip>
              <a:defRPr sz="2000">
                <a:solidFill>
                  <a:srgbClr val="000000"/>
                </a:solidFill>
              </a:defRPr>
            </a:pPr>
            <a:r>
              <a:rPr lang="en-GB" sz="2000" dirty="0"/>
              <a:t>Learning, teaching and assessment strategy</a:t>
            </a:r>
          </a:p>
          <a:p>
            <a:pPr marL="1348740" lvl="2" indent="-365760">
              <a:lnSpc>
                <a:spcPct val="100000"/>
              </a:lnSpc>
              <a:buSzPct val="135000"/>
              <a:buBlip>
                <a:blip r:embed="rId3"/>
              </a:buBlip>
              <a:defRPr sz="2000">
                <a:solidFill>
                  <a:srgbClr val="000000"/>
                </a:solidFill>
              </a:defRPr>
            </a:pPr>
            <a:endParaRPr lang="en-GB" sz="1000" dirty="0"/>
          </a:p>
          <a:p>
            <a:pPr marL="1348740" lvl="2" indent="-365760">
              <a:lnSpc>
                <a:spcPct val="100000"/>
              </a:lnSpc>
              <a:buSzPct val="135000"/>
              <a:buBlip>
                <a:blip r:embed="rId3"/>
              </a:buBlip>
              <a:defRPr sz="2000">
                <a:solidFill>
                  <a:srgbClr val="000000"/>
                </a:solidFill>
              </a:defRPr>
            </a:pPr>
            <a:r>
              <a:rPr lang="en-GB" sz="2000" dirty="0"/>
              <a:t>Authentic and future focussed</a:t>
            </a:r>
          </a:p>
          <a:p>
            <a:pPr marL="1348740" lvl="2" indent="-365760">
              <a:lnSpc>
                <a:spcPct val="100000"/>
              </a:lnSpc>
              <a:buSzPct val="135000"/>
              <a:buBlip>
                <a:blip r:embed="rId3"/>
              </a:buBlip>
              <a:defRPr sz="2000">
                <a:solidFill>
                  <a:srgbClr val="000000"/>
                </a:solidFill>
              </a:defRPr>
            </a:pPr>
            <a:endParaRPr lang="en-GB" sz="1000" dirty="0"/>
          </a:p>
          <a:p>
            <a:pPr marL="1348740" lvl="2" indent="-365760">
              <a:lnSpc>
                <a:spcPct val="100000"/>
              </a:lnSpc>
              <a:buSzPct val="135000"/>
              <a:buBlip>
                <a:blip r:embed="rId3"/>
              </a:buBlip>
              <a:defRPr sz="2000">
                <a:solidFill>
                  <a:srgbClr val="000000"/>
                </a:solidFill>
              </a:defRPr>
            </a:pPr>
            <a:r>
              <a:rPr lang="en-GB" sz="2000" dirty="0"/>
              <a:t>Designed to build confidence </a:t>
            </a:r>
          </a:p>
          <a:p>
            <a:pPr marL="1348740" lvl="2" indent="-365760">
              <a:lnSpc>
                <a:spcPct val="100000"/>
              </a:lnSpc>
              <a:buSzPct val="135000"/>
              <a:buBlip>
                <a:blip r:embed="rId3"/>
              </a:buBlip>
              <a:defRPr sz="2000">
                <a:solidFill>
                  <a:srgbClr val="000000"/>
                </a:solidFill>
              </a:defRPr>
            </a:pPr>
            <a:endParaRPr lang="en-GB" sz="1000" dirty="0"/>
          </a:p>
          <a:p>
            <a:pPr marL="1348740" lvl="2" indent="-365760">
              <a:lnSpc>
                <a:spcPct val="100000"/>
              </a:lnSpc>
              <a:buSzPct val="135000"/>
              <a:buBlip>
                <a:blip r:embed="rId3"/>
              </a:buBlip>
              <a:defRPr sz="2000">
                <a:solidFill>
                  <a:srgbClr val="000000"/>
                </a:solidFill>
              </a:defRPr>
            </a:pPr>
            <a:r>
              <a:rPr lang="en-GB" sz="2000" dirty="0"/>
              <a:t>Flexible, inclusive and supported by technology</a:t>
            </a:r>
          </a:p>
          <a:p>
            <a:pPr marL="1348740" lvl="2" indent="-365760">
              <a:lnSpc>
                <a:spcPct val="100000"/>
              </a:lnSpc>
              <a:buSzPct val="135000"/>
              <a:buBlip>
                <a:blip r:embed="rId3"/>
              </a:buBlip>
              <a:defRPr sz="2000">
                <a:solidFill>
                  <a:srgbClr val="000000"/>
                </a:solidFill>
              </a:defRPr>
            </a:pPr>
            <a:endParaRPr lang="en-GB" sz="1000" dirty="0"/>
          </a:p>
          <a:p>
            <a:pPr marL="1348740" lvl="2" indent="-365760">
              <a:lnSpc>
                <a:spcPct val="100000"/>
              </a:lnSpc>
              <a:buSzPct val="135000"/>
              <a:buBlip>
                <a:blip r:embed="rId3"/>
              </a:buBlip>
              <a:defRPr sz="2000">
                <a:solidFill>
                  <a:srgbClr val="000000"/>
                </a:solidFill>
              </a:defRPr>
            </a:pPr>
            <a:r>
              <a:rPr lang="en-GB" sz="2000" dirty="0"/>
              <a:t>Portfolio of authentic evidence</a:t>
            </a:r>
          </a:p>
          <a:p>
            <a:pPr marL="982980" lvl="2" indent="0">
              <a:lnSpc>
                <a:spcPct val="100000"/>
              </a:lnSpc>
              <a:buSzPct val="135000"/>
              <a:buNone/>
              <a:defRPr sz="2000">
                <a:solidFill>
                  <a:srgbClr val="000000"/>
                </a:solidFill>
              </a:defRPr>
            </a:pPr>
            <a:endParaRPr lang="en-GB" sz="2400" dirty="0"/>
          </a:p>
        </p:txBody>
      </p:sp>
      <p:pic>
        <p:nvPicPr>
          <p:cNvPr id="2054" name="Picture 6">
            <a:extLst>
              <a:ext uri="{FF2B5EF4-FFF2-40B4-BE49-F238E27FC236}">
                <a16:creationId xmlns:a16="http://schemas.microsoft.com/office/drawing/2014/main" id="{672B6E52-DA0F-F059-D042-0B2D62FA7F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99" r="11725"/>
          <a:stretch/>
        </p:blipFill>
        <p:spPr bwMode="auto">
          <a:xfrm>
            <a:off x="7282154" y="802796"/>
            <a:ext cx="3910984" cy="27655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9966D90C-C2C0-BCD9-A6FF-01D8100138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882" b="22884"/>
          <a:stretch/>
        </p:blipFill>
        <p:spPr bwMode="auto">
          <a:xfrm>
            <a:off x="7282154" y="3755060"/>
            <a:ext cx="3932049" cy="276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170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C65D-9928-4915-BADC-DF6E7B67F0D7}"/>
              </a:ext>
            </a:extLst>
          </p:cNvPr>
          <p:cNvSpPr>
            <a:spLocks noGrp="1"/>
          </p:cNvSpPr>
          <p:nvPr>
            <p:ph type="title"/>
          </p:nvPr>
        </p:nvSpPr>
        <p:spPr/>
        <p:txBody>
          <a:bodyPr/>
          <a:lstStyle/>
          <a:p>
            <a:r>
              <a:rPr lang="en-GB" dirty="0">
                <a:solidFill>
                  <a:srgbClr val="2E2452"/>
                </a:solidFill>
              </a:rPr>
              <a:t>Authentic approach</a:t>
            </a:r>
          </a:p>
        </p:txBody>
      </p:sp>
      <p:sp>
        <p:nvSpPr>
          <p:cNvPr id="3" name="Text Placeholder 2">
            <a:extLst>
              <a:ext uri="{FF2B5EF4-FFF2-40B4-BE49-F238E27FC236}">
                <a16:creationId xmlns:a16="http://schemas.microsoft.com/office/drawing/2014/main" id="{64EEEE02-AC92-4FE5-A72D-1F65ECFB8E29}"/>
              </a:ext>
            </a:extLst>
          </p:cNvPr>
          <p:cNvSpPr>
            <a:spLocks noGrp="1"/>
          </p:cNvSpPr>
          <p:nvPr>
            <p:ph type="body" sz="quarter" idx="21"/>
          </p:nvPr>
        </p:nvSpPr>
        <p:spPr/>
        <p:txBody>
          <a:bodyPr/>
          <a:lstStyle/>
          <a:p>
            <a:endParaRPr lang="en-GB"/>
          </a:p>
        </p:txBody>
      </p:sp>
      <p:sp>
        <p:nvSpPr>
          <p:cNvPr id="5" name="Rectangle 4">
            <a:extLst>
              <a:ext uri="{FF2B5EF4-FFF2-40B4-BE49-F238E27FC236}">
                <a16:creationId xmlns:a16="http://schemas.microsoft.com/office/drawing/2014/main" id="{31595632-E6AD-4FDE-9E54-35CAB754676E}"/>
              </a:ext>
            </a:extLst>
          </p:cNvPr>
          <p:cNvSpPr/>
          <p:nvPr/>
        </p:nvSpPr>
        <p:spPr>
          <a:xfrm>
            <a:off x="698500" y="1575299"/>
            <a:ext cx="10924848" cy="3416320"/>
          </a:xfrm>
          <a:prstGeom prst="rect">
            <a:avLst/>
          </a:prstGeom>
        </p:spPr>
        <p:txBody>
          <a:bodyPr wrap="square">
            <a:spAutoFit/>
          </a:bodyPr>
          <a:lstStyle/>
          <a:p>
            <a:r>
              <a:rPr lang="en-GB" sz="2400">
                <a:solidFill>
                  <a:schemeClr val="tx1"/>
                </a:solidFill>
              </a:rPr>
              <a:t>Focus more on continuous “authentic” assessment and learning.</a:t>
            </a:r>
          </a:p>
          <a:p>
            <a:endParaRPr lang="en-GB" sz="2400">
              <a:solidFill>
                <a:schemeClr val="tx1"/>
              </a:solidFill>
            </a:endParaRPr>
          </a:p>
          <a:p>
            <a:r>
              <a:rPr lang="en-GB" sz="2400">
                <a:solidFill>
                  <a:schemeClr val="tx1"/>
                </a:solidFill>
              </a:rPr>
              <a:t>Employability skills:</a:t>
            </a:r>
          </a:p>
          <a:p>
            <a:pPr marL="285750" indent="-285750">
              <a:buFont typeface="Arial" panose="020B0604020202020204" pitchFamily="34" charset="0"/>
              <a:buChar char="•"/>
            </a:pPr>
            <a:r>
              <a:rPr lang="en-GB" sz="2400">
                <a:solidFill>
                  <a:schemeClr val="tx1"/>
                </a:solidFill>
              </a:rPr>
              <a:t>Communication</a:t>
            </a:r>
          </a:p>
          <a:p>
            <a:pPr marL="285750" indent="-285750">
              <a:buFont typeface="Arial" panose="020B0604020202020204" pitchFamily="34" charset="0"/>
              <a:buChar char="•"/>
            </a:pPr>
            <a:r>
              <a:rPr lang="en-GB" sz="2400">
                <a:solidFill>
                  <a:schemeClr val="tx1"/>
                </a:solidFill>
              </a:rPr>
              <a:t>Creativity</a:t>
            </a:r>
          </a:p>
          <a:p>
            <a:pPr marL="285750" indent="-285750">
              <a:buFont typeface="Arial" panose="020B0604020202020204" pitchFamily="34" charset="0"/>
              <a:buChar char="•"/>
            </a:pPr>
            <a:r>
              <a:rPr lang="en-GB" sz="2400">
                <a:solidFill>
                  <a:schemeClr val="tx1"/>
                </a:solidFill>
              </a:rPr>
              <a:t>Problem-solving</a:t>
            </a:r>
          </a:p>
          <a:p>
            <a:pPr marL="285750" indent="-285750">
              <a:buFont typeface="Arial" panose="020B0604020202020204" pitchFamily="34" charset="0"/>
              <a:buChar char="•"/>
            </a:pPr>
            <a:r>
              <a:rPr lang="en-GB" sz="2400">
                <a:solidFill>
                  <a:schemeClr val="tx1"/>
                </a:solidFill>
              </a:rPr>
              <a:t>Collaboration</a:t>
            </a:r>
          </a:p>
          <a:p>
            <a:pPr marL="285750" indent="-285750">
              <a:buFont typeface="Arial" panose="020B0604020202020204" pitchFamily="34" charset="0"/>
              <a:buChar char="•"/>
            </a:pPr>
            <a:r>
              <a:rPr lang="en-GB" sz="2400">
                <a:solidFill>
                  <a:schemeClr val="tx1"/>
                </a:solidFill>
              </a:rPr>
              <a:t>Reflection</a:t>
            </a:r>
          </a:p>
          <a:p>
            <a:pPr marL="285750" indent="-285750">
              <a:buFont typeface="Arial" panose="020B0604020202020204" pitchFamily="34" charset="0"/>
              <a:buChar char="•"/>
            </a:pPr>
            <a:r>
              <a:rPr lang="en-GB" sz="2400">
                <a:solidFill>
                  <a:schemeClr val="tx1"/>
                </a:solidFill>
              </a:rPr>
              <a:t>Industry tools</a:t>
            </a:r>
          </a:p>
        </p:txBody>
      </p:sp>
      <p:grpSp>
        <p:nvGrpSpPr>
          <p:cNvPr id="17" name="Group 16">
            <a:extLst>
              <a:ext uri="{FF2B5EF4-FFF2-40B4-BE49-F238E27FC236}">
                <a16:creationId xmlns:a16="http://schemas.microsoft.com/office/drawing/2014/main" id="{A59D88BA-001C-4D58-80D2-6C677E50F7B3}"/>
              </a:ext>
            </a:extLst>
          </p:cNvPr>
          <p:cNvGrpSpPr/>
          <p:nvPr/>
        </p:nvGrpSpPr>
        <p:grpSpPr>
          <a:xfrm>
            <a:off x="5769789" y="2747758"/>
            <a:ext cx="3190344" cy="2498312"/>
            <a:chOff x="4945076" y="2884768"/>
            <a:chExt cx="3190344" cy="2498312"/>
          </a:xfrm>
        </p:grpSpPr>
        <p:pic>
          <p:nvPicPr>
            <p:cNvPr id="6" name="Graphic 5" descr="City">
              <a:extLst>
                <a:ext uri="{FF2B5EF4-FFF2-40B4-BE49-F238E27FC236}">
                  <a16:creationId xmlns:a16="http://schemas.microsoft.com/office/drawing/2014/main" id="{3C278DE6-2ED7-4E03-9686-A2C8D40969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9572" y="2884768"/>
              <a:ext cx="914400" cy="914400"/>
            </a:xfrm>
            <a:prstGeom prst="rect">
              <a:avLst/>
            </a:prstGeom>
          </p:spPr>
        </p:pic>
        <p:pic>
          <p:nvPicPr>
            <p:cNvPr id="9" name="Graphic 8" descr="Classroom">
              <a:extLst>
                <a:ext uri="{FF2B5EF4-FFF2-40B4-BE49-F238E27FC236}">
                  <a16:creationId xmlns:a16="http://schemas.microsoft.com/office/drawing/2014/main" id="{CD1DDF18-2725-4E91-A757-06C60209DD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6524" y="4450700"/>
              <a:ext cx="914400" cy="914400"/>
            </a:xfrm>
            <a:prstGeom prst="rect">
              <a:avLst/>
            </a:prstGeom>
          </p:spPr>
        </p:pic>
        <p:sp>
          <p:nvSpPr>
            <p:cNvPr id="15" name="Arc 14">
              <a:extLst>
                <a:ext uri="{FF2B5EF4-FFF2-40B4-BE49-F238E27FC236}">
                  <a16:creationId xmlns:a16="http://schemas.microsoft.com/office/drawing/2014/main" id="{4F66F9F8-51D7-4AC2-8A10-C538D01A3B63}"/>
                </a:ext>
              </a:extLst>
            </p:cNvPr>
            <p:cNvSpPr/>
            <p:nvPr/>
          </p:nvSpPr>
          <p:spPr>
            <a:xfrm>
              <a:off x="5703724" y="3429000"/>
              <a:ext cx="2431696" cy="1954080"/>
            </a:xfrm>
            <a:prstGeom prst="arc">
              <a:avLst>
                <a:gd name="adj1" fmla="val 10763246"/>
                <a:gd name="adj2" fmla="val 16175353"/>
              </a:avLst>
            </a:prstGeom>
            <a:noFill/>
            <a:ln w="38100" cap="flat">
              <a:solidFill>
                <a:srgbClr val="2E2452"/>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16" name="Arc 15">
              <a:extLst>
                <a:ext uri="{FF2B5EF4-FFF2-40B4-BE49-F238E27FC236}">
                  <a16:creationId xmlns:a16="http://schemas.microsoft.com/office/drawing/2014/main" id="{7C6A54EE-032E-42D2-9E58-54CB895BCCCB}"/>
                </a:ext>
              </a:extLst>
            </p:cNvPr>
            <p:cNvSpPr/>
            <p:nvPr/>
          </p:nvSpPr>
          <p:spPr>
            <a:xfrm rot="10800000">
              <a:off x="4945076" y="2889569"/>
              <a:ext cx="2431696" cy="1954080"/>
            </a:xfrm>
            <a:prstGeom prst="arc">
              <a:avLst>
                <a:gd name="adj1" fmla="val 10763246"/>
                <a:gd name="adj2" fmla="val 16175353"/>
              </a:avLst>
            </a:prstGeom>
            <a:noFill/>
            <a:ln w="38100" cap="flat">
              <a:solidFill>
                <a:srgbClr val="2E2452"/>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grpSp>
      <p:sp>
        <p:nvSpPr>
          <p:cNvPr id="18" name="TextBox 17">
            <a:extLst>
              <a:ext uri="{FF2B5EF4-FFF2-40B4-BE49-F238E27FC236}">
                <a16:creationId xmlns:a16="http://schemas.microsoft.com/office/drawing/2014/main" id="{DAB34117-7D14-43A0-BBB9-6D12FA9948EB}"/>
              </a:ext>
            </a:extLst>
          </p:cNvPr>
          <p:cNvSpPr txBox="1"/>
          <p:nvPr/>
        </p:nvSpPr>
        <p:spPr>
          <a:xfrm rot="20957122">
            <a:off x="4311627" y="2649303"/>
            <a:ext cx="3698594" cy="623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Authentic assessment: </a:t>
            </a:r>
            <a:br>
              <a:rPr kumimoji="0" lang="en-GB" sz="1600" b="0" i="0" u="none" strike="noStrike" cap="none" spc="0" normalizeH="0" baseline="0" dirty="0">
                <a:ln>
                  <a:noFill/>
                </a:ln>
                <a:solidFill>
                  <a:srgbClr val="000000"/>
                </a:solidFill>
                <a:effectLst/>
                <a:uFillTx/>
                <a:latin typeface="Arial"/>
                <a:ea typeface="Arial"/>
                <a:cs typeface="Arial"/>
                <a:sym typeface="Arial"/>
              </a:rPr>
            </a:br>
            <a:r>
              <a:rPr kumimoji="0" lang="en-GB" sz="1600" b="0" i="0" u="none" strike="noStrike" cap="none" spc="0" normalizeH="0" baseline="0" dirty="0">
                <a:ln>
                  <a:noFill/>
                </a:ln>
                <a:solidFill>
                  <a:srgbClr val="000000"/>
                </a:solidFill>
                <a:effectLst/>
                <a:uFillTx/>
                <a:latin typeface="Arial"/>
                <a:ea typeface="Arial"/>
                <a:cs typeface="Arial"/>
                <a:sym typeface="Arial"/>
              </a:rPr>
              <a:t>output appropriate for professional roles</a:t>
            </a:r>
          </a:p>
        </p:txBody>
      </p:sp>
      <p:sp>
        <p:nvSpPr>
          <p:cNvPr id="19" name="TextBox 18">
            <a:extLst>
              <a:ext uri="{FF2B5EF4-FFF2-40B4-BE49-F238E27FC236}">
                <a16:creationId xmlns:a16="http://schemas.microsoft.com/office/drawing/2014/main" id="{0588C88A-FBED-4E69-975B-C507C7A07031}"/>
              </a:ext>
            </a:extLst>
          </p:cNvPr>
          <p:cNvSpPr txBox="1"/>
          <p:nvPr/>
        </p:nvSpPr>
        <p:spPr>
          <a:xfrm rot="20957122">
            <a:off x="7770018" y="4437374"/>
            <a:ext cx="3698594" cy="623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Authentic problems: </a:t>
            </a:r>
            <a:br>
              <a:rPr kumimoji="0" lang="en-GB" sz="1600" b="0" i="0" u="none" strike="noStrike" cap="none" spc="0" normalizeH="0" baseline="0" dirty="0">
                <a:ln>
                  <a:noFill/>
                </a:ln>
                <a:solidFill>
                  <a:srgbClr val="000000"/>
                </a:solidFill>
                <a:effectLst/>
                <a:uFillTx/>
                <a:latin typeface="Arial"/>
                <a:ea typeface="Arial"/>
                <a:cs typeface="Arial"/>
                <a:sym typeface="Arial"/>
              </a:rPr>
            </a:br>
            <a:r>
              <a:rPr kumimoji="0" lang="en-GB" sz="1600" b="0" i="0" u="none" strike="noStrike" cap="none" spc="0" normalizeH="0" baseline="0" dirty="0">
                <a:ln>
                  <a:noFill/>
                </a:ln>
                <a:solidFill>
                  <a:srgbClr val="000000"/>
                </a:solidFill>
                <a:effectLst/>
                <a:uFillTx/>
                <a:latin typeface="Arial"/>
                <a:ea typeface="Arial"/>
                <a:cs typeface="Arial"/>
                <a:sym typeface="Arial"/>
              </a:rPr>
              <a:t>input appropriate for professional roles</a:t>
            </a:r>
          </a:p>
        </p:txBody>
      </p:sp>
    </p:spTree>
    <p:extLst>
      <p:ext uri="{BB962C8B-B14F-4D97-AF65-F5344CB8AC3E}">
        <p14:creationId xmlns:p14="http://schemas.microsoft.com/office/powerpoint/2010/main" val="25165841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0235-1508-49D9-893C-CC820C73847B}"/>
              </a:ext>
            </a:extLst>
          </p:cNvPr>
          <p:cNvSpPr>
            <a:spLocks noGrp="1"/>
          </p:cNvSpPr>
          <p:nvPr>
            <p:ph type="title"/>
          </p:nvPr>
        </p:nvSpPr>
        <p:spPr/>
        <p:txBody>
          <a:bodyPr/>
          <a:lstStyle/>
          <a:p>
            <a:r>
              <a:rPr lang="en-GB" dirty="0">
                <a:solidFill>
                  <a:schemeClr val="accent2"/>
                </a:solidFill>
              </a:rPr>
              <a:t>Choice in Assessment</a:t>
            </a:r>
          </a:p>
        </p:txBody>
      </p:sp>
      <p:sp>
        <p:nvSpPr>
          <p:cNvPr id="3" name="Text Placeholder 2">
            <a:extLst>
              <a:ext uri="{FF2B5EF4-FFF2-40B4-BE49-F238E27FC236}">
                <a16:creationId xmlns:a16="http://schemas.microsoft.com/office/drawing/2014/main" id="{87C5269D-32D3-40D0-8F7B-349248897AC5}"/>
              </a:ext>
            </a:extLst>
          </p:cNvPr>
          <p:cNvSpPr>
            <a:spLocks noGrp="1"/>
          </p:cNvSpPr>
          <p:nvPr>
            <p:ph type="body" sz="quarter" idx="21"/>
          </p:nvPr>
        </p:nvSpPr>
        <p:spPr/>
        <p:txBody>
          <a:bodyPr/>
          <a:lstStyle/>
          <a:p>
            <a:endParaRPr lang="en-GB"/>
          </a:p>
        </p:txBody>
      </p:sp>
      <p:sp>
        <p:nvSpPr>
          <p:cNvPr id="5" name="TextBox 4">
            <a:extLst>
              <a:ext uri="{FF2B5EF4-FFF2-40B4-BE49-F238E27FC236}">
                <a16:creationId xmlns:a16="http://schemas.microsoft.com/office/drawing/2014/main" id="{0A335749-294E-4D13-A4D4-F6A970036510}"/>
              </a:ext>
            </a:extLst>
          </p:cNvPr>
          <p:cNvSpPr txBox="1"/>
          <p:nvPr/>
        </p:nvSpPr>
        <p:spPr>
          <a:xfrm>
            <a:off x="4167148" y="1523017"/>
            <a:ext cx="3222703" cy="278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800" dirty="0">
                <a:solidFill>
                  <a:schemeClr val="accent2"/>
                </a:solidFill>
              </a:rPr>
              <a:t>Choice in submission format</a:t>
            </a:r>
            <a:endParaRPr kumimoji="0" lang="en-GB" sz="1800" b="0" i="0" u="none" strike="noStrike" cap="none" spc="0" normalizeH="0" baseline="0" dirty="0">
              <a:ln>
                <a:noFill/>
              </a:ln>
              <a:solidFill>
                <a:schemeClr val="accent2"/>
              </a:solidFill>
              <a:effectLst/>
              <a:uFillTx/>
              <a:sym typeface="Arial"/>
            </a:endParaRPr>
          </a:p>
        </p:txBody>
      </p:sp>
      <p:sp>
        <p:nvSpPr>
          <p:cNvPr id="7" name="TextBox 6">
            <a:extLst>
              <a:ext uri="{FF2B5EF4-FFF2-40B4-BE49-F238E27FC236}">
                <a16:creationId xmlns:a16="http://schemas.microsoft.com/office/drawing/2014/main" id="{6D07909E-EBB1-481F-8870-D8E3C2258363}"/>
              </a:ext>
            </a:extLst>
          </p:cNvPr>
          <p:cNvSpPr txBox="1"/>
          <p:nvPr/>
        </p:nvSpPr>
        <p:spPr>
          <a:xfrm>
            <a:off x="698499" y="1817649"/>
            <a:ext cx="3572418" cy="1333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Communicating mathematics </a:t>
            </a:r>
            <a:r>
              <a:rPr lang="en-GB" dirty="0">
                <a:solidFill>
                  <a:schemeClr val="accent2"/>
                </a:solidFill>
              </a:rPr>
              <a:t>(Level 6):</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Students could submit work as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an essay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 blog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 short video </a:t>
            </a:r>
          </a:p>
        </p:txBody>
      </p:sp>
      <p:sp>
        <p:nvSpPr>
          <p:cNvPr id="8" name="TextBox 7">
            <a:extLst>
              <a:ext uri="{FF2B5EF4-FFF2-40B4-BE49-F238E27FC236}">
                <a16:creationId xmlns:a16="http://schemas.microsoft.com/office/drawing/2014/main" id="{91B19131-479A-4CBA-8725-18EB17ACCD70}"/>
              </a:ext>
            </a:extLst>
          </p:cNvPr>
          <p:cNvSpPr txBox="1"/>
          <p:nvPr/>
        </p:nvSpPr>
        <p:spPr>
          <a:xfrm>
            <a:off x="7281746" y="1817649"/>
            <a:ext cx="4211755" cy="15277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Real and Complex Analysis </a:t>
            </a:r>
            <a:r>
              <a:rPr lang="en-GB" dirty="0">
                <a:solidFill>
                  <a:schemeClr val="accent2"/>
                </a:solidFill>
              </a:rPr>
              <a:t>(Level 6):</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Students could explain their thinking with</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 formal argument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an illustration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 recorded audio explanation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 recorded video explanation</a:t>
            </a:r>
          </a:p>
        </p:txBody>
      </p:sp>
      <p:sp>
        <p:nvSpPr>
          <p:cNvPr id="9" name="TextBox 8">
            <a:extLst>
              <a:ext uri="{FF2B5EF4-FFF2-40B4-BE49-F238E27FC236}">
                <a16:creationId xmlns:a16="http://schemas.microsoft.com/office/drawing/2014/main" id="{057225BF-B21E-4A89-84B3-EB71002CB627}"/>
              </a:ext>
            </a:extLst>
          </p:cNvPr>
          <p:cNvSpPr txBox="1"/>
          <p:nvPr/>
        </p:nvSpPr>
        <p:spPr>
          <a:xfrm>
            <a:off x="4167147" y="4284230"/>
            <a:ext cx="3222703" cy="278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800" dirty="0">
                <a:solidFill>
                  <a:schemeClr val="accent2"/>
                </a:solidFill>
              </a:rPr>
              <a:t>Choice in problem</a:t>
            </a:r>
            <a:endParaRPr kumimoji="0" lang="en-GB" sz="1800" b="0" i="0" u="none" strike="noStrike" cap="none" spc="0" normalizeH="0" baseline="0" dirty="0">
              <a:ln>
                <a:noFill/>
              </a:ln>
              <a:solidFill>
                <a:schemeClr val="accent2"/>
              </a:solidFill>
              <a:effectLst/>
              <a:uFillTx/>
              <a:sym typeface="Arial"/>
            </a:endParaRPr>
          </a:p>
        </p:txBody>
      </p:sp>
      <p:sp>
        <p:nvSpPr>
          <p:cNvPr id="10" name="TextBox 9">
            <a:extLst>
              <a:ext uri="{FF2B5EF4-FFF2-40B4-BE49-F238E27FC236}">
                <a16:creationId xmlns:a16="http://schemas.microsoft.com/office/drawing/2014/main" id="{2402898B-35F6-467D-AC12-6A0492AC23C5}"/>
              </a:ext>
            </a:extLst>
          </p:cNvPr>
          <p:cNvSpPr txBox="1"/>
          <p:nvPr/>
        </p:nvSpPr>
        <p:spPr>
          <a:xfrm>
            <a:off x="698499" y="4563010"/>
            <a:ext cx="3572418" cy="1333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Mathematical Statistics </a:t>
            </a:r>
            <a:r>
              <a:rPr lang="en-GB" dirty="0">
                <a:solidFill>
                  <a:schemeClr val="accent2"/>
                </a:solidFill>
              </a:rPr>
              <a:t>(Level 5)</a:t>
            </a:r>
            <a:r>
              <a:rPr lang="en-GB" dirty="0">
                <a:solidFill>
                  <a:schemeClr val="tx1"/>
                </a:solidFill>
              </a:rPr>
              <a:t>:</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Students choose dataset to analyse</a:t>
            </a: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Students could choose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analytic techniques, or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solidFill>
              </a:rPr>
              <a:t>simulation</a:t>
            </a:r>
          </a:p>
        </p:txBody>
      </p:sp>
      <p:sp>
        <p:nvSpPr>
          <p:cNvPr id="11" name="TextBox 10">
            <a:extLst>
              <a:ext uri="{FF2B5EF4-FFF2-40B4-BE49-F238E27FC236}">
                <a16:creationId xmlns:a16="http://schemas.microsoft.com/office/drawing/2014/main" id="{14BA1E7A-5600-473C-A192-08A925E21B77}"/>
              </a:ext>
            </a:extLst>
          </p:cNvPr>
          <p:cNvSpPr txBox="1"/>
          <p:nvPr/>
        </p:nvSpPr>
        <p:spPr>
          <a:xfrm>
            <a:off x="7069874" y="4563010"/>
            <a:ext cx="4423627" cy="1333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Problem Solving and Communication </a:t>
            </a:r>
            <a:r>
              <a:rPr lang="en-GB" dirty="0">
                <a:solidFill>
                  <a:schemeClr val="accent2"/>
                </a:solidFill>
              </a:rPr>
              <a:t>(Level 5):</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Student choice of problem to solve (more later).</a:t>
            </a: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p:txBody>
      </p:sp>
      <p:sp>
        <p:nvSpPr>
          <p:cNvPr id="13" name="Rectangle: Rounded Corners 12">
            <a:extLst>
              <a:ext uri="{FF2B5EF4-FFF2-40B4-BE49-F238E27FC236}">
                <a16:creationId xmlns:a16="http://schemas.microsoft.com/office/drawing/2014/main" id="{DB9C998C-49C2-42EC-9ADC-BD94E67B5EBF}"/>
              </a:ext>
            </a:extLst>
          </p:cNvPr>
          <p:cNvSpPr/>
          <p:nvPr/>
        </p:nvSpPr>
        <p:spPr>
          <a:xfrm>
            <a:off x="3706233" y="2656513"/>
            <a:ext cx="3064884" cy="1191813"/>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e.g.</a:t>
            </a:r>
          </a:p>
          <a:p>
            <a:r>
              <a:rPr lang="en-GB" dirty="0">
                <a:solidFill>
                  <a:schemeClr val="tx1"/>
                </a:solidFill>
                <a:latin typeface="Arial" panose="020B0604020202020204" pitchFamily="34" charset="0"/>
                <a:cs typeface="Arial" panose="020B0604020202020204" pitchFamily="34" charset="0"/>
              </a:rPr>
              <a:t>“Argue that all multivariable polynomials are differentiable at every point.”</a:t>
            </a:r>
            <a:endParaRPr kumimoji="0" lang="en-GB"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Calibri"/>
            </a:endParaRPr>
          </a:p>
        </p:txBody>
      </p:sp>
      <p:cxnSp>
        <p:nvCxnSpPr>
          <p:cNvPr id="15" name="Straight Arrow Connector 14">
            <a:extLst>
              <a:ext uri="{FF2B5EF4-FFF2-40B4-BE49-F238E27FC236}">
                <a16:creationId xmlns:a16="http://schemas.microsoft.com/office/drawing/2014/main" id="{D50F57F2-1D82-460A-9DFD-7C114C02B6D5}"/>
              </a:ext>
            </a:extLst>
          </p:cNvPr>
          <p:cNvCxnSpPr>
            <a:cxnSpLocks/>
          </p:cNvCxnSpPr>
          <p:nvPr/>
        </p:nvCxnSpPr>
        <p:spPr>
          <a:xfrm flipH="1">
            <a:off x="6553201" y="2239846"/>
            <a:ext cx="639336" cy="416667"/>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6" name="Rectangle: Rounded Corners 15">
            <a:extLst>
              <a:ext uri="{FF2B5EF4-FFF2-40B4-BE49-F238E27FC236}">
                <a16:creationId xmlns:a16="http://schemas.microsoft.com/office/drawing/2014/main" id="{6F70E274-A01F-4798-BED4-953806E2969C}"/>
              </a:ext>
            </a:extLst>
          </p:cNvPr>
          <p:cNvSpPr/>
          <p:nvPr/>
        </p:nvSpPr>
        <p:spPr>
          <a:xfrm>
            <a:off x="3921202" y="5601038"/>
            <a:ext cx="3064884" cy="919398"/>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e.g.</a:t>
            </a:r>
          </a:p>
          <a:p>
            <a:r>
              <a:rPr lang="en-GB" dirty="0">
                <a:solidFill>
                  <a:schemeClr val="tx1"/>
                </a:solidFill>
                <a:latin typeface="Arial" panose="020B0604020202020204" pitchFamily="34" charset="0"/>
                <a:cs typeface="Arial" panose="020B0604020202020204" pitchFamily="34" charset="0"/>
              </a:rPr>
              <a:t>“</a:t>
            </a:r>
            <a:r>
              <a:rPr lang="en-GB" dirty="0">
                <a:solidFill>
                  <a:schemeClr val="tx1"/>
                </a:solidFill>
              </a:rPr>
              <a:t>Calculate a confidence interval using a method of your choice.”</a:t>
            </a:r>
            <a:endParaRPr kumimoji="0" lang="en-GB"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Calibri"/>
            </a:endParaRPr>
          </a:p>
        </p:txBody>
      </p:sp>
      <p:cxnSp>
        <p:nvCxnSpPr>
          <p:cNvPr id="17" name="Straight Arrow Connector 16">
            <a:extLst>
              <a:ext uri="{FF2B5EF4-FFF2-40B4-BE49-F238E27FC236}">
                <a16:creationId xmlns:a16="http://schemas.microsoft.com/office/drawing/2014/main" id="{1FA147B4-E330-40F0-BD80-A39BA22C8AEB}"/>
              </a:ext>
            </a:extLst>
          </p:cNvPr>
          <p:cNvCxnSpPr>
            <a:cxnSpLocks/>
          </p:cNvCxnSpPr>
          <p:nvPr/>
        </p:nvCxnSpPr>
        <p:spPr>
          <a:xfrm>
            <a:off x="3120605" y="5795200"/>
            <a:ext cx="800597" cy="10291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723943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8794C-3EC2-4C0E-AD9E-CF552F54A646}"/>
              </a:ext>
            </a:extLst>
          </p:cNvPr>
          <p:cNvSpPr/>
          <p:nvPr/>
        </p:nvSpPr>
        <p:spPr>
          <a:xfrm>
            <a:off x="370216" y="1369806"/>
            <a:ext cx="7201838" cy="4412808"/>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91" name="Slide title – alternative bullet points  on indigo template"/>
          <p:cNvSpPr txBox="1">
            <a:spLocks noGrp="1"/>
          </p:cNvSpPr>
          <p:nvPr>
            <p:ph type="title"/>
          </p:nvPr>
        </p:nvSpPr>
        <p:spPr>
          <a:prstGeom prst="rect">
            <a:avLst/>
          </a:prstGeom>
        </p:spPr>
        <p:txBody>
          <a:bodyPr>
            <a:normAutofit/>
          </a:bodyPr>
          <a:lstStyle/>
          <a:p>
            <a:pPr defTabSz="594359">
              <a:defRPr sz="2209"/>
            </a:pPr>
            <a:r>
              <a:rPr lang="en-GB" sz="3200" dirty="0">
                <a:solidFill>
                  <a:srgbClr val="2E2452"/>
                </a:solidFill>
              </a:rPr>
              <a:t>PROBLEM SOLVING</a:t>
            </a:r>
          </a:p>
        </p:txBody>
      </p:sp>
      <p:sp>
        <p:nvSpPr>
          <p:cNvPr id="13" name="Text Placeholder 3">
            <a:extLst>
              <a:ext uri="{FF2B5EF4-FFF2-40B4-BE49-F238E27FC236}">
                <a16:creationId xmlns:a16="http://schemas.microsoft.com/office/drawing/2014/main" id="{62BD8BC8-CED3-44F8-867A-C6BE79A240E2}"/>
              </a:ext>
            </a:extLst>
          </p:cNvPr>
          <p:cNvSpPr txBox="1">
            <a:spLocks/>
          </p:cNvSpPr>
          <p:nvPr/>
        </p:nvSpPr>
        <p:spPr>
          <a:xfrm>
            <a:off x="7881682" y="2799605"/>
            <a:ext cx="4141730" cy="2215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342900" indent="-342900" hangingPunct="1"/>
            <a:r>
              <a:rPr lang="en-US" sz="1800">
                <a:solidFill>
                  <a:schemeClr val="tx1"/>
                </a:solidFill>
              </a:rPr>
              <a:t>Students choose one vague prompt.</a:t>
            </a:r>
          </a:p>
        </p:txBody>
      </p:sp>
      <p:sp>
        <p:nvSpPr>
          <p:cNvPr id="14" name="Text Placeholder 3">
            <a:extLst>
              <a:ext uri="{FF2B5EF4-FFF2-40B4-BE49-F238E27FC236}">
                <a16:creationId xmlns:a16="http://schemas.microsoft.com/office/drawing/2014/main" id="{366FA1D4-3CF0-48A2-A673-BCF437932B8B}"/>
              </a:ext>
            </a:extLst>
          </p:cNvPr>
          <p:cNvSpPr txBox="1">
            <a:spLocks/>
          </p:cNvSpPr>
          <p:nvPr/>
        </p:nvSpPr>
        <p:spPr>
          <a:xfrm>
            <a:off x="7881682" y="3341077"/>
            <a:ext cx="4141730" cy="4431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342900" indent="-342900" hangingPunct="1"/>
            <a:r>
              <a:rPr lang="en-US" sz="1800">
                <a:solidFill>
                  <a:schemeClr val="tx1"/>
                </a:solidFill>
              </a:rPr>
              <a:t>Submission is a group report and presentation (worth 15 credits).</a:t>
            </a:r>
          </a:p>
        </p:txBody>
      </p:sp>
      <p:sp>
        <p:nvSpPr>
          <p:cNvPr id="15" name="Text Placeholder 3">
            <a:extLst>
              <a:ext uri="{FF2B5EF4-FFF2-40B4-BE49-F238E27FC236}">
                <a16:creationId xmlns:a16="http://schemas.microsoft.com/office/drawing/2014/main" id="{EBEFE414-847F-4B30-A6CE-442985AD6709}"/>
              </a:ext>
            </a:extLst>
          </p:cNvPr>
          <p:cNvSpPr txBox="1">
            <a:spLocks/>
          </p:cNvSpPr>
          <p:nvPr/>
        </p:nvSpPr>
        <p:spPr>
          <a:xfrm>
            <a:off x="7881682" y="4104148"/>
            <a:ext cx="4141730" cy="6647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342900" indent="-342900" hangingPunct="1"/>
            <a:r>
              <a:rPr lang="en-US" sz="1800">
                <a:solidFill>
                  <a:schemeClr val="tx1"/>
                </a:solidFill>
              </a:rPr>
              <a:t>Worked on in timetabled workshops with guidance and support from lecturers.</a:t>
            </a:r>
          </a:p>
        </p:txBody>
      </p:sp>
      <p:sp>
        <p:nvSpPr>
          <p:cNvPr id="4" name="TextBox 3">
            <a:extLst>
              <a:ext uri="{FF2B5EF4-FFF2-40B4-BE49-F238E27FC236}">
                <a16:creationId xmlns:a16="http://schemas.microsoft.com/office/drawing/2014/main" id="{4E18DEE4-BA44-4093-BEC0-E76244C8101F}"/>
              </a:ext>
            </a:extLst>
          </p:cNvPr>
          <p:cNvSpPr txBox="1"/>
          <p:nvPr/>
        </p:nvSpPr>
        <p:spPr>
          <a:xfrm>
            <a:off x="513708" y="1510903"/>
            <a:ext cx="7058346" cy="4581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L="342900" indent="-342900">
              <a:buFont typeface="+mj-lt"/>
              <a:buAutoNum type="arabicPeriod"/>
            </a:pPr>
            <a:r>
              <a:rPr lang="en-GB" dirty="0"/>
              <a:t>A solar-powered satellite is on an elliptical orbit of the sun.</a:t>
            </a:r>
            <a:br>
              <a:rPr lang="en-GB" dirty="0"/>
            </a:br>
            <a:r>
              <a:rPr lang="en-GB" dirty="0"/>
              <a:t>Explore how much energy the satellite can generate per orbit, and per hour.</a:t>
            </a:r>
            <a:br>
              <a:rPr lang="en-GB" dirty="0"/>
            </a:br>
            <a:r>
              <a:rPr lang="en-GB" dirty="0"/>
              <a:t>What capacity batteries should the satellite carry?</a:t>
            </a:r>
          </a:p>
          <a:p>
            <a:pPr marL="342900" indent="-342900">
              <a:buFont typeface="+mj-lt"/>
              <a:buAutoNum type="arabicPeriod"/>
            </a:pPr>
            <a:endParaRPr lang="en-GB" dirty="0"/>
          </a:p>
          <a:p>
            <a:pPr marL="342900" indent="-342900">
              <a:buFont typeface="+mj-lt"/>
              <a:buAutoNum type="arabicPeriod"/>
            </a:pPr>
            <a:r>
              <a:rPr lang="en-GB" dirty="0"/>
              <a:t>An ion-engine provides a low, constant thrust for a spacecraft.</a:t>
            </a:r>
            <a:br>
              <a:rPr lang="en-GB" dirty="0"/>
            </a:br>
            <a:r>
              <a:rPr lang="en-GB" dirty="0"/>
              <a:t>Suppose a spacecraft in a stable earth orbit activates its ion-engine.</a:t>
            </a:r>
            <a:br>
              <a:rPr lang="en-GB" dirty="0"/>
            </a:br>
            <a:r>
              <a:rPr lang="en-GB" dirty="0"/>
              <a:t>What is the trajectory of this spacecraft? How fast does it go?</a:t>
            </a:r>
          </a:p>
          <a:p>
            <a:pPr marL="342900" indent="-342900">
              <a:buFont typeface="+mj-lt"/>
              <a:buAutoNum type="arabicPeriod"/>
            </a:pPr>
            <a:endParaRPr lang="en-GB" dirty="0"/>
          </a:p>
          <a:p>
            <a:pPr marL="342900" indent="-342900">
              <a:buFont typeface="+mj-lt"/>
              <a:buAutoNum type="arabicPeriod"/>
            </a:pPr>
            <a:r>
              <a:rPr lang="en-GB" dirty="0"/>
              <a:t>A spacecraft in a stable orbit around a planet is about to fire its engines. How does the direction the spacecraft is pointing affect its trajectory?</a:t>
            </a:r>
          </a:p>
          <a:p>
            <a:pPr marL="342900" indent="-342900">
              <a:buFont typeface="+mj-lt"/>
              <a:buAutoNum type="arabicPeriod"/>
            </a:pPr>
            <a:endParaRPr lang="en-GB" dirty="0"/>
          </a:p>
          <a:p>
            <a:pPr marL="342900" indent="-342900">
              <a:buFont typeface="+mj-lt"/>
              <a:buAutoNum type="arabicPeriod"/>
            </a:pPr>
            <a:r>
              <a:rPr lang="en-GB" dirty="0"/>
              <a:t>Suppose an object is moving around randomly in space.</a:t>
            </a:r>
            <a:br>
              <a:rPr lang="en-GB" dirty="0"/>
            </a:br>
            <a:r>
              <a:rPr lang="en-GB" dirty="0"/>
              <a:t>Will it ever reach earth?</a:t>
            </a:r>
          </a:p>
          <a:p>
            <a:pPr marL="342900" indent="-342900">
              <a:buFont typeface="+mj-lt"/>
              <a:buAutoNum type="arabicPeriod"/>
            </a:pPr>
            <a:endParaRPr lang="en-GB" dirty="0"/>
          </a:p>
          <a:p>
            <a:pPr marL="342900" indent="-342900">
              <a:buFont typeface="+mj-lt"/>
              <a:buAutoNum type="arabicPeriod"/>
            </a:pPr>
            <a:r>
              <a:rPr lang="en-GB" dirty="0"/>
              <a:t>Celestial bodies tend to be approximately spherical.</a:t>
            </a:r>
            <a:br>
              <a:rPr lang="en-GB" dirty="0"/>
            </a:br>
            <a:r>
              <a:rPr lang="en-GB" dirty="0"/>
              <a:t>Can we measure how spherical they are to compare them?</a:t>
            </a:r>
          </a:p>
          <a:p>
            <a:endParaRPr kumimoji="0" lang="en-GB" sz="1600" b="0" i="0" u="none" strike="noStrike" cap="none" spc="0" normalizeH="0" baseline="0" dirty="0">
              <a:ln>
                <a:noFill/>
              </a:ln>
              <a:solidFill>
                <a:srgbClr val="000000"/>
              </a:solidFill>
              <a:effectLst/>
              <a:uFillTx/>
              <a:latin typeface="Arial"/>
              <a:ea typeface="Arial"/>
              <a:cs typeface="Arial"/>
              <a:sym typeface="Arial"/>
            </a:endParaRPr>
          </a:p>
        </p:txBody>
      </p:sp>
      <p:sp>
        <p:nvSpPr>
          <p:cNvPr id="7" name="Text Placeholder 3">
            <a:extLst>
              <a:ext uri="{FF2B5EF4-FFF2-40B4-BE49-F238E27FC236}">
                <a16:creationId xmlns:a16="http://schemas.microsoft.com/office/drawing/2014/main" id="{9B6E1F52-5581-4C2B-A3B0-82C9A0498ECF}"/>
              </a:ext>
            </a:extLst>
          </p:cNvPr>
          <p:cNvSpPr txBox="1">
            <a:spLocks/>
          </p:cNvSpPr>
          <p:nvPr/>
        </p:nvSpPr>
        <p:spPr>
          <a:xfrm>
            <a:off x="7881682" y="1510903"/>
            <a:ext cx="4141730" cy="4431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Problem Solving and Communication</a:t>
            </a:r>
            <a:br>
              <a:rPr lang="en-US" sz="1800" dirty="0">
                <a:solidFill>
                  <a:srgbClr val="2E2452"/>
                </a:solidFill>
              </a:rPr>
            </a:br>
            <a:r>
              <a:rPr lang="en-US" sz="1800" dirty="0">
                <a:solidFill>
                  <a:srgbClr val="2E2452"/>
                </a:solidFill>
              </a:rPr>
              <a:t>30 credits, (level 5).</a:t>
            </a:r>
            <a:endParaRPr lang="en-US" sz="1800" i="1" dirty="0">
              <a:solidFill>
                <a:srgbClr val="2E2452"/>
              </a:solidFill>
            </a:endParaRPr>
          </a:p>
        </p:txBody>
      </p:sp>
    </p:spTree>
    <p:extLst>
      <p:ext uri="{BB962C8B-B14F-4D97-AF65-F5344CB8AC3E}">
        <p14:creationId xmlns:p14="http://schemas.microsoft.com/office/powerpoint/2010/main" val="6851370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1405CE-FD14-405B-8811-7CCFE4468B82}"/>
              </a:ext>
            </a:extLst>
          </p:cNvPr>
          <p:cNvSpPr>
            <a:spLocks noGrp="1"/>
          </p:cNvSpPr>
          <p:nvPr>
            <p:ph type="body" sz="quarter" idx="21"/>
          </p:nvPr>
        </p:nvSpPr>
        <p:spPr/>
        <p:txBody>
          <a:bodyPr/>
          <a:lstStyle/>
          <a:p>
            <a:endParaRPr lang="en-GB"/>
          </a:p>
        </p:txBody>
      </p:sp>
      <p:sp>
        <p:nvSpPr>
          <p:cNvPr id="7" name="Choice title">
            <a:extLst>
              <a:ext uri="{FF2B5EF4-FFF2-40B4-BE49-F238E27FC236}">
                <a16:creationId xmlns:a16="http://schemas.microsoft.com/office/drawing/2014/main" id="{77380E1B-6B12-4DCA-8755-4B500F491182}"/>
              </a:ext>
            </a:extLst>
          </p:cNvPr>
          <p:cNvSpPr txBox="1">
            <a:spLocks/>
          </p:cNvSpPr>
          <p:nvPr/>
        </p:nvSpPr>
        <p:spPr>
          <a:xfrm>
            <a:off x="305495" y="306646"/>
            <a:ext cx="5641125" cy="762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Autofit/>
          </a:bodyPr>
          <a:lst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hangingPunct="1"/>
            <a:r>
              <a:rPr lang="en-GB" sz="2800" dirty="0">
                <a:solidFill>
                  <a:srgbClr val="2E2452"/>
                </a:solidFill>
              </a:rPr>
              <a:t>Problem Solving Rubric</a:t>
            </a:r>
          </a:p>
        </p:txBody>
      </p:sp>
      <p:sp>
        <p:nvSpPr>
          <p:cNvPr id="8" name="Text Placeholder 3">
            <a:extLst>
              <a:ext uri="{FF2B5EF4-FFF2-40B4-BE49-F238E27FC236}">
                <a16:creationId xmlns:a16="http://schemas.microsoft.com/office/drawing/2014/main" id="{A5BBBF42-9277-415A-97E6-BCCDC73692E5}"/>
              </a:ext>
            </a:extLst>
          </p:cNvPr>
          <p:cNvSpPr txBox="1">
            <a:spLocks/>
          </p:cNvSpPr>
          <p:nvPr/>
        </p:nvSpPr>
        <p:spPr>
          <a:xfrm>
            <a:off x="484288" y="1068647"/>
            <a:ext cx="5998705" cy="155119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dirty="0">
                <a:solidFill>
                  <a:schemeClr val="tx1"/>
                </a:solidFill>
              </a:rPr>
              <a:t>Report (60 marks, group)</a:t>
            </a:r>
          </a:p>
          <a:p>
            <a:pPr hangingPunct="1"/>
            <a:r>
              <a:rPr lang="en-US" sz="1800" dirty="0">
                <a:solidFill>
                  <a:schemeClr val="tx1"/>
                </a:solidFill>
              </a:rPr>
              <a:t>Introduction Formulation and Strategy (10 marks)</a:t>
            </a:r>
          </a:p>
          <a:p>
            <a:pPr hangingPunct="1"/>
            <a:r>
              <a:rPr lang="en-US" sz="1800" dirty="0">
                <a:solidFill>
                  <a:schemeClr val="tx1"/>
                </a:solidFill>
                <a:highlight>
                  <a:srgbClr val="FFFF00"/>
                </a:highlight>
              </a:rPr>
              <a:t>Problem Solving (30 marks)</a:t>
            </a:r>
          </a:p>
          <a:p>
            <a:pPr hangingPunct="1"/>
            <a:r>
              <a:rPr lang="en-US" sz="1800" dirty="0">
                <a:solidFill>
                  <a:schemeClr val="tx1"/>
                </a:solidFill>
              </a:rPr>
              <a:t>Solution (10 marks)</a:t>
            </a:r>
          </a:p>
          <a:p>
            <a:pPr hangingPunct="1"/>
            <a:r>
              <a:rPr lang="en-US" sz="1800" dirty="0">
                <a:solidFill>
                  <a:schemeClr val="tx1"/>
                </a:solidFill>
              </a:rPr>
              <a:t>Conclusion, Reflection and Further Work (5 marks)</a:t>
            </a:r>
          </a:p>
          <a:p>
            <a:pPr hangingPunct="1"/>
            <a:r>
              <a:rPr lang="en-US" sz="1800" dirty="0">
                <a:solidFill>
                  <a:schemeClr val="tx1"/>
                </a:solidFill>
              </a:rPr>
              <a:t>Presentation (5 marks)</a:t>
            </a:r>
          </a:p>
          <a:p>
            <a:pPr marL="0" indent="0" hangingPunct="1">
              <a:buNone/>
            </a:pPr>
            <a:endParaRPr lang="en-US" sz="1800" dirty="0">
              <a:solidFill>
                <a:srgbClr val="2E2452"/>
              </a:solidFill>
            </a:endParaRPr>
          </a:p>
        </p:txBody>
      </p:sp>
      <p:sp>
        <p:nvSpPr>
          <p:cNvPr id="9" name="Text Placeholder 3">
            <a:extLst>
              <a:ext uri="{FF2B5EF4-FFF2-40B4-BE49-F238E27FC236}">
                <a16:creationId xmlns:a16="http://schemas.microsoft.com/office/drawing/2014/main" id="{5C3D72CF-11F9-40F3-8A3F-770F7E24F393}"/>
              </a:ext>
            </a:extLst>
          </p:cNvPr>
          <p:cNvSpPr txBox="1">
            <a:spLocks/>
          </p:cNvSpPr>
          <p:nvPr/>
        </p:nvSpPr>
        <p:spPr>
          <a:xfrm>
            <a:off x="484287" y="4031692"/>
            <a:ext cx="5998705" cy="6647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a:solidFill>
                  <a:schemeClr val="tx1"/>
                </a:solidFill>
              </a:rPr>
              <a:t>Presentation (40 marks)</a:t>
            </a:r>
          </a:p>
          <a:p>
            <a:pPr hangingPunct="1"/>
            <a:r>
              <a:rPr lang="en-US" sz="1800">
                <a:solidFill>
                  <a:schemeClr val="tx1"/>
                </a:solidFill>
              </a:rPr>
              <a:t>Oral presentation (20 marks, individual)</a:t>
            </a:r>
          </a:p>
          <a:p>
            <a:pPr hangingPunct="1"/>
            <a:r>
              <a:rPr lang="en-US" sz="1800">
                <a:solidFill>
                  <a:schemeClr val="tx1"/>
                </a:solidFill>
              </a:rPr>
              <a:t>Supporting resources (20 marks, group)</a:t>
            </a:r>
          </a:p>
        </p:txBody>
      </p:sp>
      <p:sp>
        <p:nvSpPr>
          <p:cNvPr id="10" name="Rounded Rectangle 1">
            <a:extLst>
              <a:ext uri="{FF2B5EF4-FFF2-40B4-BE49-F238E27FC236}">
                <a16:creationId xmlns:a16="http://schemas.microsoft.com/office/drawing/2014/main" id="{90446FCF-E99B-4BFC-9B74-DB72F2F2277C}"/>
              </a:ext>
            </a:extLst>
          </p:cNvPr>
          <p:cNvSpPr/>
          <p:nvPr/>
        </p:nvSpPr>
        <p:spPr>
          <a:xfrm>
            <a:off x="4760379" y="5193446"/>
            <a:ext cx="7173949" cy="1191813"/>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“The module is stimulating and the lecturers make the subjects engaging.</a:t>
            </a:r>
          </a:p>
          <a:p>
            <a:r>
              <a:rPr lang="en-GB" dirty="0"/>
              <a:t>It is fantastic that our classes were run at times outside the classroom, allowing us to visit places of interest together, explore and</a:t>
            </a:r>
          </a:p>
          <a:p>
            <a:r>
              <a:rPr lang="en-GB" dirty="0"/>
              <a:t>share ideas. I honestly enjoyed every single class.”</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2" name="Rectangle 1">
            <a:extLst>
              <a:ext uri="{FF2B5EF4-FFF2-40B4-BE49-F238E27FC236}">
                <a16:creationId xmlns:a16="http://schemas.microsoft.com/office/drawing/2014/main" id="{B2E11282-108A-4198-A8C4-063BEA448027}"/>
              </a:ext>
            </a:extLst>
          </p:cNvPr>
          <p:cNvSpPr/>
          <p:nvPr/>
        </p:nvSpPr>
        <p:spPr>
          <a:xfrm>
            <a:off x="5611712" y="2464257"/>
            <a:ext cx="6096000" cy="1569660"/>
          </a:xfrm>
          <a:prstGeom prst="rect">
            <a:avLst/>
          </a:prstGeom>
        </p:spPr>
        <p:txBody>
          <a:bodyPr>
            <a:spAutoFit/>
          </a:bodyPr>
          <a:lstStyle/>
          <a:p>
            <a:r>
              <a:rPr lang="en-GB"/>
              <a:t>You give a thorough description of how you’ve approached the problem.</a:t>
            </a:r>
          </a:p>
          <a:p>
            <a:r>
              <a:rPr lang="en-GB"/>
              <a:t>You explain what you have tried (that did and didn’t work), and identify which activities helped you progress.</a:t>
            </a:r>
          </a:p>
          <a:p>
            <a:r>
              <a:rPr lang="en-GB"/>
              <a:t>You should describe how your group has interacted to work on the problem and what roles and responsibilities you agreed on.</a:t>
            </a:r>
          </a:p>
        </p:txBody>
      </p:sp>
      <p:sp>
        <p:nvSpPr>
          <p:cNvPr id="4" name="Rectangle 3">
            <a:extLst>
              <a:ext uri="{FF2B5EF4-FFF2-40B4-BE49-F238E27FC236}">
                <a16:creationId xmlns:a16="http://schemas.microsoft.com/office/drawing/2014/main" id="{A52FABE6-7EF3-4C43-A6D8-C167A925D112}"/>
              </a:ext>
            </a:extLst>
          </p:cNvPr>
          <p:cNvSpPr/>
          <p:nvPr/>
        </p:nvSpPr>
        <p:spPr>
          <a:xfrm>
            <a:off x="6047353" y="812819"/>
            <a:ext cx="6096000" cy="584775"/>
          </a:xfrm>
          <a:prstGeom prst="rect">
            <a:avLst/>
          </a:prstGeom>
        </p:spPr>
        <p:txBody>
          <a:bodyPr>
            <a:spAutoFit/>
          </a:bodyPr>
          <a:lstStyle/>
          <a:p>
            <a:r>
              <a:rPr lang="en-GB" dirty="0"/>
              <a:t>“You are primarily being assessed on the approach you take to solving problems, rather than the actual solution”</a:t>
            </a:r>
          </a:p>
        </p:txBody>
      </p:sp>
      <p:cxnSp>
        <p:nvCxnSpPr>
          <p:cNvPr id="12" name="Connector: Curved 11">
            <a:extLst>
              <a:ext uri="{FF2B5EF4-FFF2-40B4-BE49-F238E27FC236}">
                <a16:creationId xmlns:a16="http://schemas.microsoft.com/office/drawing/2014/main" id="{4462C513-6DCC-4231-B33E-7B4F39232B15}"/>
              </a:ext>
            </a:extLst>
          </p:cNvPr>
          <p:cNvCxnSpPr>
            <a:endCxn id="2" idx="0"/>
          </p:cNvCxnSpPr>
          <p:nvPr/>
        </p:nvCxnSpPr>
        <p:spPr>
          <a:xfrm>
            <a:off x="3561907" y="1584251"/>
            <a:ext cx="5097805" cy="880006"/>
          </a:xfrm>
          <a:prstGeom prst="curvedConnector2">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32642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33EB-FA13-4336-94BD-FF1BD085FBAC}"/>
              </a:ext>
            </a:extLst>
          </p:cNvPr>
          <p:cNvSpPr>
            <a:spLocks noGrp="1"/>
          </p:cNvSpPr>
          <p:nvPr>
            <p:ph type="title"/>
          </p:nvPr>
        </p:nvSpPr>
        <p:spPr/>
        <p:txBody>
          <a:bodyPr/>
          <a:lstStyle/>
          <a:p>
            <a:r>
              <a:rPr lang="en-GB" dirty="0">
                <a:solidFill>
                  <a:schemeClr val="accent2"/>
                </a:solidFill>
              </a:rPr>
              <a:t>Reflection</a:t>
            </a:r>
          </a:p>
        </p:txBody>
      </p:sp>
      <p:sp>
        <p:nvSpPr>
          <p:cNvPr id="3" name="Text Placeholder 2">
            <a:extLst>
              <a:ext uri="{FF2B5EF4-FFF2-40B4-BE49-F238E27FC236}">
                <a16:creationId xmlns:a16="http://schemas.microsoft.com/office/drawing/2014/main" id="{77516CCC-A3E3-4380-BD8A-76F3923620F1}"/>
              </a:ext>
            </a:extLst>
          </p:cNvPr>
          <p:cNvSpPr>
            <a:spLocks noGrp="1"/>
          </p:cNvSpPr>
          <p:nvPr>
            <p:ph type="body" sz="quarter" idx="21"/>
          </p:nvPr>
        </p:nvSpPr>
        <p:spPr/>
        <p:txBody>
          <a:bodyPr/>
          <a:lstStyle/>
          <a:p>
            <a:endParaRPr lang="en-GB"/>
          </a:p>
        </p:txBody>
      </p:sp>
      <p:sp>
        <p:nvSpPr>
          <p:cNvPr id="5" name="TextBox 4">
            <a:extLst>
              <a:ext uri="{FF2B5EF4-FFF2-40B4-BE49-F238E27FC236}">
                <a16:creationId xmlns:a16="http://schemas.microsoft.com/office/drawing/2014/main" id="{D261FF0F-B0D7-4292-B381-1F5CBDFC614E}"/>
              </a:ext>
            </a:extLst>
          </p:cNvPr>
          <p:cNvSpPr txBox="1"/>
          <p:nvPr/>
        </p:nvSpPr>
        <p:spPr>
          <a:xfrm>
            <a:off x="724520" y="2682095"/>
            <a:ext cx="4423627" cy="1333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Problem Solving and Communication </a:t>
            </a:r>
            <a:r>
              <a:rPr lang="en-GB" dirty="0">
                <a:solidFill>
                  <a:schemeClr val="accent2"/>
                </a:solidFill>
              </a:rPr>
              <a:t>(Level 5):</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Reflect on problem solving group work (5% of grade)</a:t>
            </a: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Reflect on communication work (10% of grade)</a:t>
            </a: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accent2"/>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p:txBody>
      </p:sp>
      <p:sp>
        <p:nvSpPr>
          <p:cNvPr id="6" name="TextBox 5">
            <a:extLst>
              <a:ext uri="{FF2B5EF4-FFF2-40B4-BE49-F238E27FC236}">
                <a16:creationId xmlns:a16="http://schemas.microsoft.com/office/drawing/2014/main" id="{406362D7-C6F1-4467-84DF-F6094C57D276}"/>
              </a:ext>
            </a:extLst>
          </p:cNvPr>
          <p:cNvSpPr txBox="1"/>
          <p:nvPr/>
        </p:nvSpPr>
        <p:spPr>
          <a:xfrm>
            <a:off x="698500" y="5377978"/>
            <a:ext cx="4211755" cy="5138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Real and Complex Analysis </a:t>
            </a:r>
            <a:r>
              <a:rPr lang="en-GB" dirty="0">
                <a:solidFill>
                  <a:schemeClr val="accent2"/>
                </a:solidFill>
              </a:rPr>
              <a:t>(Level 6):</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Peer review exercise.</a:t>
            </a:r>
          </a:p>
        </p:txBody>
      </p:sp>
      <p:sp>
        <p:nvSpPr>
          <p:cNvPr id="7" name="TextBox 6">
            <a:extLst>
              <a:ext uri="{FF2B5EF4-FFF2-40B4-BE49-F238E27FC236}">
                <a16:creationId xmlns:a16="http://schemas.microsoft.com/office/drawing/2014/main" id="{8B3E8CCD-232C-4130-BA98-415F39183E7A}"/>
              </a:ext>
            </a:extLst>
          </p:cNvPr>
          <p:cNvSpPr txBox="1"/>
          <p:nvPr/>
        </p:nvSpPr>
        <p:spPr>
          <a:xfrm>
            <a:off x="698500" y="1334154"/>
            <a:ext cx="4423627" cy="1333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Data and Information </a:t>
            </a:r>
            <a:r>
              <a:rPr lang="en-GB" dirty="0">
                <a:solidFill>
                  <a:schemeClr val="accent2"/>
                </a:solidFill>
              </a:rPr>
              <a:t>(Level 4):</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Reflect on the outreach event “</a:t>
            </a:r>
            <a:r>
              <a:rPr lang="en-GB" dirty="0" err="1">
                <a:solidFill>
                  <a:schemeClr val="tx1"/>
                </a:solidFill>
              </a:rPr>
              <a:t>Hacktivity</a:t>
            </a:r>
            <a:r>
              <a:rPr lang="en-GB" dirty="0">
                <a:solidFill>
                  <a:schemeClr val="tx1"/>
                </a:solidFill>
              </a:rPr>
              <a:t> Week”</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(5% of grade)</a:t>
            </a: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p:txBody>
      </p:sp>
      <p:sp>
        <p:nvSpPr>
          <p:cNvPr id="8" name="Rectangle: Rounded Corners 7">
            <a:extLst>
              <a:ext uri="{FF2B5EF4-FFF2-40B4-BE49-F238E27FC236}">
                <a16:creationId xmlns:a16="http://schemas.microsoft.com/office/drawing/2014/main" id="{3A0446A1-5302-4475-B53E-47333CF45698}"/>
              </a:ext>
            </a:extLst>
          </p:cNvPr>
          <p:cNvSpPr/>
          <p:nvPr/>
        </p:nvSpPr>
        <p:spPr>
          <a:xfrm>
            <a:off x="6255717" y="354321"/>
            <a:ext cx="5141565" cy="1191813"/>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latin typeface="Arial" panose="020B0604020202020204" pitchFamily="34" charset="0"/>
                <a:ea typeface="+mn-ea"/>
                <a:cs typeface="Arial" panose="020B0604020202020204" pitchFamily="34" charset="0"/>
                <a:sym typeface="Calibri"/>
              </a:rPr>
              <a:t>In your reflection discuss the merits of interacting with staff, students and the public, indicating what you think are the benefits and challenges of the activities you completed. </a:t>
            </a:r>
          </a:p>
        </p:txBody>
      </p:sp>
      <p:sp>
        <p:nvSpPr>
          <p:cNvPr id="10" name="TextBox 9">
            <a:extLst>
              <a:ext uri="{FF2B5EF4-FFF2-40B4-BE49-F238E27FC236}">
                <a16:creationId xmlns:a16="http://schemas.microsoft.com/office/drawing/2014/main" id="{C61A5B10-B253-42DE-94B5-8E7631B35B76}"/>
              </a:ext>
            </a:extLst>
          </p:cNvPr>
          <p:cNvSpPr txBox="1"/>
          <p:nvPr/>
        </p:nvSpPr>
        <p:spPr>
          <a:xfrm>
            <a:off x="724520" y="4030036"/>
            <a:ext cx="4423627" cy="1333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lang="en-GB" i="1" dirty="0">
                <a:solidFill>
                  <a:schemeClr val="accent2"/>
                </a:solidFill>
              </a:rPr>
              <a:t>Project </a:t>
            </a:r>
            <a:r>
              <a:rPr lang="en-GB" dirty="0">
                <a:solidFill>
                  <a:schemeClr val="accent2"/>
                </a:solidFill>
              </a:rPr>
              <a:t>(Level 6):</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tx1"/>
                </a:solidFill>
              </a:rPr>
              <a:t>Keep a reflective diary of supervisor meetings (10% of grade)</a:t>
            </a: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chemeClr val="tx1"/>
              </a:solidFill>
            </a:endParaRPr>
          </a:p>
        </p:txBody>
      </p:sp>
      <p:sp>
        <p:nvSpPr>
          <p:cNvPr id="11" name="Rectangle: Rounded Corners 10">
            <a:extLst>
              <a:ext uri="{FF2B5EF4-FFF2-40B4-BE49-F238E27FC236}">
                <a16:creationId xmlns:a16="http://schemas.microsoft.com/office/drawing/2014/main" id="{2B7DACF9-4C93-45EE-88AC-EADE6C8DCE7A}"/>
              </a:ext>
            </a:extLst>
          </p:cNvPr>
          <p:cNvSpPr/>
          <p:nvPr/>
        </p:nvSpPr>
        <p:spPr>
          <a:xfrm>
            <a:off x="6812909" y="1878046"/>
            <a:ext cx="5141565" cy="919398"/>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Reflect on your approach, describing what you would do differently for a future problem, and evidence your improvement as problem solvers.</a:t>
            </a:r>
            <a:endParaRPr lang="en-GB" dirty="0">
              <a:latin typeface="Arial" panose="020B0604020202020204" pitchFamily="34" charset="0"/>
              <a:ea typeface="+mn-ea"/>
              <a:cs typeface="Arial" panose="020B0604020202020204" pitchFamily="34" charset="0"/>
              <a:sym typeface="Calibri"/>
            </a:endParaRPr>
          </a:p>
        </p:txBody>
      </p:sp>
      <p:sp>
        <p:nvSpPr>
          <p:cNvPr id="12" name="Rectangle: Rounded Corners 11">
            <a:extLst>
              <a:ext uri="{FF2B5EF4-FFF2-40B4-BE49-F238E27FC236}">
                <a16:creationId xmlns:a16="http://schemas.microsoft.com/office/drawing/2014/main" id="{07CF36B1-B368-4F56-B2EE-54B2D2F7D38D}"/>
              </a:ext>
            </a:extLst>
          </p:cNvPr>
          <p:cNvSpPr/>
          <p:nvPr/>
        </p:nvSpPr>
        <p:spPr>
          <a:xfrm>
            <a:off x="6325915" y="3049839"/>
            <a:ext cx="5141565" cy="3643548"/>
          </a:xfrm>
          <a:prstGeom prst="round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This reflective piece should be between 500-1000 words.</a:t>
            </a:r>
          </a:p>
          <a:p>
            <a:pPr marL="285750" indent="-285750">
              <a:buFont typeface="Arial" panose="020B0604020202020204" pitchFamily="34" charset="0"/>
              <a:buChar char="•"/>
            </a:pPr>
            <a:r>
              <a:rPr lang="en-GB" dirty="0"/>
              <a:t>Discuss the knowledge and skills (including time management) used to complete the brief</a:t>
            </a:r>
          </a:p>
          <a:p>
            <a:pPr marL="285750" indent="-285750">
              <a:buFont typeface="Arial" panose="020B0604020202020204" pitchFamily="34" charset="0"/>
              <a:buChar char="•"/>
            </a:pPr>
            <a:r>
              <a:rPr lang="en-GB" dirty="0"/>
              <a:t>Identify the challenges encountered</a:t>
            </a:r>
          </a:p>
          <a:p>
            <a:pPr marL="285750" indent="-285750">
              <a:buFont typeface="Arial" panose="020B0604020202020204" pitchFamily="34" charset="0"/>
              <a:buChar char="•"/>
            </a:pPr>
            <a:r>
              <a:rPr lang="en-GB" dirty="0"/>
              <a:t>Critically evaluate the work produced (video, activity sheet, blog),</a:t>
            </a:r>
          </a:p>
          <a:p>
            <a:pPr marL="285750" indent="-285750">
              <a:buFont typeface="Arial" panose="020B0604020202020204" pitchFamily="34" charset="0"/>
              <a:buChar char="•"/>
            </a:pPr>
            <a:r>
              <a:rPr lang="en-GB" dirty="0"/>
              <a:t>Justify your approach to the task</a:t>
            </a:r>
          </a:p>
          <a:p>
            <a:pPr marL="285750" indent="-285750">
              <a:buFont typeface="Arial" panose="020B0604020202020204" pitchFamily="34" charset="0"/>
              <a:buChar char="•"/>
            </a:pPr>
            <a:r>
              <a:rPr lang="en-GB" dirty="0"/>
              <a:t>Indicate how feedback was acted upon</a:t>
            </a:r>
          </a:p>
          <a:p>
            <a:pPr marL="285750" indent="-285750">
              <a:buFont typeface="Arial" panose="020B0604020202020204" pitchFamily="34" charset="0"/>
              <a:buChar char="•"/>
            </a:pPr>
            <a:r>
              <a:rPr lang="en-GB" dirty="0"/>
              <a:t>Indicate how work could be improved or further developed</a:t>
            </a:r>
          </a:p>
          <a:p>
            <a:pPr marL="285750" indent="-285750">
              <a:buFont typeface="Arial" panose="020B0604020202020204" pitchFamily="34" charset="0"/>
              <a:buChar char="•"/>
            </a:pPr>
            <a:r>
              <a:rPr lang="en-GB" dirty="0"/>
              <a:t>Indicate how research and problem-solving skills were used to complete the brief. </a:t>
            </a:r>
          </a:p>
        </p:txBody>
      </p:sp>
      <p:cxnSp>
        <p:nvCxnSpPr>
          <p:cNvPr id="14" name="Straight Arrow Connector 13">
            <a:extLst>
              <a:ext uri="{FF2B5EF4-FFF2-40B4-BE49-F238E27FC236}">
                <a16:creationId xmlns:a16="http://schemas.microsoft.com/office/drawing/2014/main" id="{5B5A94D6-0F62-4EE4-9AAA-9EEF135D9222}"/>
              </a:ext>
            </a:extLst>
          </p:cNvPr>
          <p:cNvCxnSpPr>
            <a:endCxn id="8" idx="1"/>
          </p:cNvCxnSpPr>
          <p:nvPr/>
        </p:nvCxnSpPr>
        <p:spPr>
          <a:xfrm flipV="1">
            <a:off x="4910255" y="950228"/>
            <a:ext cx="1345462" cy="54391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9B8BAB2C-EB4E-42B0-96D2-060C9133E4F3}"/>
              </a:ext>
            </a:extLst>
          </p:cNvPr>
          <p:cNvCxnSpPr>
            <a:cxnSpLocks/>
            <a:endCxn id="11" idx="1"/>
          </p:cNvCxnSpPr>
          <p:nvPr/>
        </p:nvCxnSpPr>
        <p:spPr>
          <a:xfrm flipV="1">
            <a:off x="5596053" y="2337745"/>
            <a:ext cx="1216856" cy="707545"/>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6050D304-1E47-4727-AFAE-2DDAB68A6754}"/>
              </a:ext>
            </a:extLst>
          </p:cNvPr>
          <p:cNvCxnSpPr>
            <a:cxnSpLocks/>
          </p:cNvCxnSpPr>
          <p:nvPr/>
        </p:nvCxnSpPr>
        <p:spPr>
          <a:xfrm>
            <a:off x="5038861" y="3560115"/>
            <a:ext cx="1287054" cy="276786"/>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8717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E860-2218-7367-57B5-9E7A6F8B68D7}"/>
              </a:ext>
            </a:extLst>
          </p:cNvPr>
          <p:cNvSpPr>
            <a:spLocks noGrp="1"/>
          </p:cNvSpPr>
          <p:nvPr>
            <p:ph type="title"/>
          </p:nvPr>
        </p:nvSpPr>
        <p:spPr/>
        <p:txBody>
          <a:bodyPr>
            <a:normAutofit/>
          </a:bodyPr>
          <a:lstStyle/>
          <a:p>
            <a:r>
              <a:rPr lang="en-US" sz="3200" dirty="0">
                <a:solidFill>
                  <a:srgbClr val="2E2452"/>
                </a:solidFill>
              </a:rPr>
              <a:t>Artificial Intelligence</a:t>
            </a:r>
            <a:endParaRPr lang="en-US" sz="3200" dirty="0"/>
          </a:p>
        </p:txBody>
      </p:sp>
      <p:sp>
        <p:nvSpPr>
          <p:cNvPr id="3" name="Text Placeholder 2">
            <a:extLst>
              <a:ext uri="{FF2B5EF4-FFF2-40B4-BE49-F238E27FC236}">
                <a16:creationId xmlns:a16="http://schemas.microsoft.com/office/drawing/2014/main" id="{1DE13606-669D-C03E-D807-6A226ACBC305}"/>
              </a:ext>
            </a:extLst>
          </p:cNvPr>
          <p:cNvSpPr>
            <a:spLocks noGrp="1"/>
          </p:cNvSpPr>
          <p:nvPr>
            <p:ph type="body" sz="quarter" idx="21"/>
          </p:nvPr>
        </p:nvSpPr>
        <p:spPr/>
        <p:txBody>
          <a:bodyPr/>
          <a:lstStyle/>
          <a:p>
            <a:endParaRPr lang="en-US"/>
          </a:p>
        </p:txBody>
      </p:sp>
      <p:grpSp>
        <p:nvGrpSpPr>
          <p:cNvPr id="4" name="Group 3">
            <a:extLst>
              <a:ext uri="{FF2B5EF4-FFF2-40B4-BE49-F238E27FC236}">
                <a16:creationId xmlns:a16="http://schemas.microsoft.com/office/drawing/2014/main" id="{DF4B55D7-78C7-4654-BC97-88755322A237}"/>
              </a:ext>
            </a:extLst>
          </p:cNvPr>
          <p:cNvGrpSpPr/>
          <p:nvPr/>
        </p:nvGrpSpPr>
        <p:grpSpPr>
          <a:xfrm>
            <a:off x="0" y="1201818"/>
            <a:ext cx="6095999" cy="5679322"/>
            <a:chOff x="755964" y="1163592"/>
            <a:chExt cx="5096269" cy="4747926"/>
          </a:xfrm>
        </p:grpSpPr>
        <p:sp>
          <p:nvSpPr>
            <p:cNvPr id="10" name="Rectangle 9">
              <a:extLst>
                <a:ext uri="{FF2B5EF4-FFF2-40B4-BE49-F238E27FC236}">
                  <a16:creationId xmlns:a16="http://schemas.microsoft.com/office/drawing/2014/main" id="{AEA07400-465A-9644-4C57-9393A49159C8}"/>
                </a:ext>
              </a:extLst>
            </p:cNvPr>
            <p:cNvSpPr/>
            <p:nvPr/>
          </p:nvSpPr>
          <p:spPr>
            <a:xfrm>
              <a:off x="817830" y="1198830"/>
              <a:ext cx="5033725" cy="457037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9" name="Picture 8">
              <a:extLst>
                <a:ext uri="{FF2B5EF4-FFF2-40B4-BE49-F238E27FC236}">
                  <a16:creationId xmlns:a16="http://schemas.microsoft.com/office/drawing/2014/main" id="{0707B660-F272-3DA8-4643-AE12F01AC9C2}"/>
                </a:ext>
              </a:extLst>
            </p:cNvPr>
            <p:cNvPicPr>
              <a:picLocks noChangeAspect="1"/>
            </p:cNvPicPr>
            <p:nvPr/>
          </p:nvPicPr>
          <p:blipFill rotWithShape="1">
            <a:blip r:embed="rId3"/>
            <a:srcRect l="9091" t="7872" r="9366" b="33404"/>
            <a:stretch/>
          </p:blipFill>
          <p:spPr>
            <a:xfrm>
              <a:off x="755964" y="1163592"/>
              <a:ext cx="5096269" cy="4747926"/>
            </a:xfrm>
            <a:prstGeom prst="rect">
              <a:avLst/>
            </a:prstGeom>
          </p:spPr>
        </p:pic>
      </p:grpSp>
      <p:sp>
        <p:nvSpPr>
          <p:cNvPr id="5" name="TextBox 4">
            <a:extLst>
              <a:ext uri="{FF2B5EF4-FFF2-40B4-BE49-F238E27FC236}">
                <a16:creationId xmlns:a16="http://schemas.microsoft.com/office/drawing/2014/main" id="{8576372D-7A1F-4556-9C3E-0A1E424B064E}"/>
              </a:ext>
            </a:extLst>
          </p:cNvPr>
          <p:cNvSpPr txBox="1"/>
          <p:nvPr/>
        </p:nvSpPr>
        <p:spPr>
          <a:xfrm>
            <a:off x="6412067" y="1540908"/>
            <a:ext cx="3328416" cy="26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R="0" algn="l" defTabSz="914400" rtl="0" fontAlgn="auto" latinLnBrk="0" hangingPunct="0">
              <a:lnSpc>
                <a:spcPct val="100000"/>
              </a:lnSpc>
              <a:spcBef>
                <a:spcPts val="0"/>
              </a:spcBef>
              <a:spcAft>
                <a:spcPts val="0"/>
              </a:spcAft>
              <a:buClrTx/>
              <a:buSzTx/>
              <a:tabLst/>
            </a:pPr>
            <a:r>
              <a:rPr lang="en-GB" dirty="0"/>
              <a:t>More student choice!</a:t>
            </a:r>
          </a:p>
        </p:txBody>
      </p:sp>
      <p:sp>
        <p:nvSpPr>
          <p:cNvPr id="11" name="TextBox 10">
            <a:extLst>
              <a:ext uri="{FF2B5EF4-FFF2-40B4-BE49-F238E27FC236}">
                <a16:creationId xmlns:a16="http://schemas.microsoft.com/office/drawing/2014/main" id="{EEB0B81B-F351-4691-9618-B26EFE75DFD9}"/>
              </a:ext>
            </a:extLst>
          </p:cNvPr>
          <p:cNvSpPr txBox="1"/>
          <p:nvPr/>
        </p:nvSpPr>
        <p:spPr>
          <a:xfrm>
            <a:off x="6412067" y="1992011"/>
            <a:ext cx="5276088" cy="10857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R="0" algn="l" defTabSz="914400" rtl="0" fontAlgn="auto" latinLnBrk="0" hangingPunct="0">
              <a:lnSpc>
                <a:spcPct val="100000"/>
              </a:lnSpc>
              <a:spcBef>
                <a:spcPts val="0"/>
              </a:spcBef>
              <a:spcAft>
                <a:spcPts val="0"/>
              </a:spcAft>
              <a:buClrTx/>
              <a:buSzTx/>
              <a:tabLst/>
            </a:pPr>
            <a:r>
              <a:rPr lang="en-GB" dirty="0"/>
              <a:t>Open-ended brief, but</a:t>
            </a:r>
          </a:p>
          <a:p>
            <a:pPr marL="630238" lvl="3" indent="-285750">
              <a:buFont typeface="Courier New" panose="02070309020205020404" pitchFamily="49" charset="0"/>
              <a:buChar char="o"/>
            </a:pPr>
            <a:r>
              <a:rPr lang="en-GB" dirty="0"/>
              <a:t>Guidance on expected content</a:t>
            </a:r>
          </a:p>
          <a:p>
            <a:pPr marL="630238" lvl="3" indent="-285750">
              <a:buFont typeface="Courier New" panose="02070309020205020404" pitchFamily="49" charset="0"/>
              <a:buChar char="o"/>
            </a:pPr>
            <a:r>
              <a:rPr lang="en-GB" dirty="0"/>
              <a:t>Guidance on epistemic links</a:t>
            </a:r>
          </a:p>
          <a:p>
            <a:pPr marL="630238" lvl="3" indent="-285750">
              <a:buFont typeface="Courier New" panose="02070309020205020404" pitchFamily="49" charset="0"/>
              <a:buChar char="o"/>
            </a:pPr>
            <a:r>
              <a:rPr lang="en-GB" dirty="0"/>
              <a:t>Refer to </a:t>
            </a:r>
            <a:r>
              <a:rPr lang="en-GB" dirty="0">
                <a:solidFill>
                  <a:srgbClr val="C00000"/>
                </a:solidFill>
              </a:rPr>
              <a:t>our</a:t>
            </a:r>
            <a:r>
              <a:rPr lang="en-GB" dirty="0"/>
              <a:t> shared body of theory (not </a:t>
            </a:r>
            <a:r>
              <a:rPr lang="en-GB" dirty="0" err="1"/>
              <a:t>ChatGPT’s</a:t>
            </a:r>
            <a:r>
              <a:rPr lang="en-GB" dirty="0"/>
              <a:t>!)</a:t>
            </a:r>
          </a:p>
          <a:p>
            <a:pPr lvl="2" indent="0"/>
            <a:endParaRPr lang="en-GB" dirty="0"/>
          </a:p>
          <a:p>
            <a:pPr marL="285750" lvl="1"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9978E491-205F-42E8-86DF-D3524D7BF3D6}"/>
              </a:ext>
            </a:extLst>
          </p:cNvPr>
          <p:cNvSpPr txBox="1"/>
          <p:nvPr/>
        </p:nvSpPr>
        <p:spPr>
          <a:xfrm>
            <a:off x="6412067" y="3197502"/>
            <a:ext cx="5490865" cy="843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R="0" algn="l" defTabSz="914400" rtl="0" fontAlgn="auto" latinLnBrk="0" hangingPunct="0">
              <a:lnSpc>
                <a:spcPct val="100000"/>
              </a:lnSpc>
              <a:spcBef>
                <a:spcPts val="0"/>
              </a:spcBef>
              <a:spcAft>
                <a:spcPts val="0"/>
              </a:spcAft>
              <a:buClrTx/>
              <a:buSzTx/>
              <a:tabLst/>
            </a:pPr>
            <a:r>
              <a:rPr lang="en-GB" dirty="0"/>
              <a:t>Compare with </a:t>
            </a:r>
            <a:r>
              <a:rPr lang="en-GB" dirty="0" err="1"/>
              <a:t>ChatGPT</a:t>
            </a:r>
            <a:r>
              <a:rPr lang="en-GB" dirty="0"/>
              <a:t> output.</a:t>
            </a:r>
          </a:p>
          <a:p>
            <a:pPr marL="631825" marR="0" indent="-285750" algn="l" defTabSz="914400" rtl="0" fontAlgn="auto" latinLnBrk="0" hangingPunct="0">
              <a:lnSpc>
                <a:spcPct val="100000"/>
              </a:lnSpc>
              <a:spcBef>
                <a:spcPts val="0"/>
              </a:spcBef>
              <a:spcAft>
                <a:spcPts val="0"/>
              </a:spcAft>
              <a:buClrTx/>
              <a:buSzTx/>
              <a:buFont typeface="Courier New" panose="02070309020205020404" pitchFamily="49" charset="0"/>
              <a:buChar char="o"/>
              <a:tabLst/>
            </a:pPr>
            <a:r>
              <a:rPr lang="en-GB" dirty="0"/>
              <a:t>Authentic! Interviewees will need to demonstrate what they can offer over Ai.</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p:txBody>
      </p:sp>
      <p:sp>
        <p:nvSpPr>
          <p:cNvPr id="16" name="Text Placeholder 3">
            <a:extLst>
              <a:ext uri="{FF2B5EF4-FFF2-40B4-BE49-F238E27FC236}">
                <a16:creationId xmlns:a16="http://schemas.microsoft.com/office/drawing/2014/main" id="{0D7F8F51-E0F8-4EE6-B9C0-74A5B30AB4F4}"/>
              </a:ext>
            </a:extLst>
          </p:cNvPr>
          <p:cNvSpPr txBox="1">
            <a:spLocks/>
          </p:cNvSpPr>
          <p:nvPr/>
        </p:nvSpPr>
        <p:spPr>
          <a:xfrm>
            <a:off x="7933053" y="484695"/>
            <a:ext cx="4141730" cy="4431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a:solidFill>
                  <a:srgbClr val="2E2452"/>
                </a:solidFill>
              </a:rPr>
              <a:t>Mathematical Statistics</a:t>
            </a:r>
            <a:br>
              <a:rPr lang="en-US" sz="1800">
                <a:solidFill>
                  <a:srgbClr val="2E2452"/>
                </a:solidFill>
              </a:rPr>
            </a:br>
            <a:r>
              <a:rPr lang="en-US" sz="1800">
                <a:solidFill>
                  <a:srgbClr val="2E2452"/>
                </a:solidFill>
              </a:rPr>
              <a:t>30 credits, level 5.</a:t>
            </a:r>
            <a:endParaRPr lang="en-US" sz="1800" i="1">
              <a:solidFill>
                <a:srgbClr val="2E2452"/>
              </a:solidFill>
            </a:endParaRPr>
          </a:p>
        </p:txBody>
      </p:sp>
      <p:sp>
        <p:nvSpPr>
          <p:cNvPr id="6" name="Rectangle: Rounded Corners 5">
            <a:extLst>
              <a:ext uri="{FF2B5EF4-FFF2-40B4-BE49-F238E27FC236}">
                <a16:creationId xmlns:a16="http://schemas.microsoft.com/office/drawing/2014/main" id="{FA63229E-0EFC-DC97-67BA-6C339414CCB3}"/>
              </a:ext>
            </a:extLst>
          </p:cNvPr>
          <p:cNvSpPr/>
          <p:nvPr/>
        </p:nvSpPr>
        <p:spPr>
          <a:xfrm>
            <a:off x="1647825" y="1540908"/>
            <a:ext cx="4267200" cy="218601"/>
          </a:xfrm>
          <a:prstGeom prst="roundRect">
            <a:avLst/>
          </a:prstGeom>
          <a:solidFill>
            <a:srgbClr val="FFFF00">
              <a:alpha val="20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600" b="0" i="0" u="none" strike="noStrike" cap="none" spc="0" normalizeH="0" baseline="0">
              <a:ln>
                <a:noFill/>
              </a:ln>
              <a:solidFill>
                <a:srgbClr val="000000"/>
              </a:solidFill>
              <a:effectLst/>
              <a:highlight>
                <a:srgbClr val="FFFF00"/>
              </a:highlight>
              <a:uFillTx/>
              <a:latin typeface="+mn-lt"/>
              <a:ea typeface="+mn-ea"/>
              <a:cs typeface="+mn-cs"/>
              <a:sym typeface="Calibri"/>
            </a:endParaRPr>
          </a:p>
        </p:txBody>
      </p:sp>
      <p:sp>
        <p:nvSpPr>
          <p:cNvPr id="7" name="Rectangle: Rounded Corners 6">
            <a:extLst>
              <a:ext uri="{FF2B5EF4-FFF2-40B4-BE49-F238E27FC236}">
                <a16:creationId xmlns:a16="http://schemas.microsoft.com/office/drawing/2014/main" id="{0CF7FFEF-F332-195B-1458-0A7CCC2F0763}"/>
              </a:ext>
            </a:extLst>
          </p:cNvPr>
          <p:cNvSpPr/>
          <p:nvPr/>
        </p:nvSpPr>
        <p:spPr>
          <a:xfrm>
            <a:off x="171448" y="3285479"/>
            <a:ext cx="5743575" cy="504000"/>
          </a:xfrm>
          <a:prstGeom prst="roundRect">
            <a:avLst/>
          </a:prstGeom>
          <a:solidFill>
            <a:srgbClr val="FFFF00">
              <a:alpha val="20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600" b="0" i="0" u="none" strike="noStrike" cap="none" spc="0" normalizeH="0" baseline="0">
              <a:ln>
                <a:noFill/>
              </a:ln>
              <a:solidFill>
                <a:srgbClr val="000000"/>
              </a:solidFill>
              <a:effectLst/>
              <a:highlight>
                <a:srgbClr val="FFFF00"/>
              </a:highlight>
              <a:uFillTx/>
              <a:latin typeface="+mn-lt"/>
              <a:ea typeface="+mn-ea"/>
              <a:cs typeface="+mn-cs"/>
              <a:sym typeface="Calibri"/>
            </a:endParaRPr>
          </a:p>
        </p:txBody>
      </p:sp>
      <p:sp>
        <p:nvSpPr>
          <p:cNvPr id="12" name="Rectangle: Rounded Corners 11">
            <a:extLst>
              <a:ext uri="{FF2B5EF4-FFF2-40B4-BE49-F238E27FC236}">
                <a16:creationId xmlns:a16="http://schemas.microsoft.com/office/drawing/2014/main" id="{1DD4B34D-E3B0-5970-2C46-7D7CA43EBA77}"/>
              </a:ext>
            </a:extLst>
          </p:cNvPr>
          <p:cNvSpPr/>
          <p:nvPr/>
        </p:nvSpPr>
        <p:spPr>
          <a:xfrm>
            <a:off x="171449" y="5673060"/>
            <a:ext cx="5743575" cy="1080000"/>
          </a:xfrm>
          <a:prstGeom prst="roundRect">
            <a:avLst/>
          </a:prstGeom>
          <a:solidFill>
            <a:srgbClr val="FFFF00">
              <a:alpha val="20000"/>
            </a:srgbClr>
          </a:solidFill>
          <a:ln w="12700" cap="flat">
            <a:noFill/>
            <a:prstDash val="solid"/>
            <a:miter lim="800000"/>
          </a:ln>
          <a:effectLst>
            <a:outerShdw blurRad="63500" dist="38100" dir="2700000">
              <a:srgbClr val="000000">
                <a:alpha val="40000"/>
              </a:srgbClr>
            </a:outerShdw>
            <a:reflection stA="40000" endPos="54000" dist="508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600" b="0" i="0" u="none" strike="noStrike" cap="none" spc="0" normalizeH="0" baseline="0">
              <a:ln>
                <a:noFill/>
              </a:ln>
              <a:solidFill>
                <a:srgbClr val="000000"/>
              </a:solidFill>
              <a:effectLst/>
              <a:highlight>
                <a:srgbClr val="FFFF00"/>
              </a:highlight>
              <a:uFillTx/>
              <a:latin typeface="+mn-lt"/>
              <a:ea typeface="+mn-ea"/>
              <a:cs typeface="+mn-cs"/>
              <a:sym typeface="Calibri"/>
            </a:endParaRPr>
          </a:p>
        </p:txBody>
      </p:sp>
      <p:sp>
        <p:nvSpPr>
          <p:cNvPr id="20" name="Rectangle: Rounded Corners 19">
            <a:extLst>
              <a:ext uri="{FF2B5EF4-FFF2-40B4-BE49-F238E27FC236}">
                <a16:creationId xmlns:a16="http://schemas.microsoft.com/office/drawing/2014/main" id="{65E8D00F-CB80-4F83-A3E7-36E3595B90E8}"/>
              </a:ext>
            </a:extLst>
          </p:cNvPr>
          <p:cNvSpPr/>
          <p:nvPr/>
        </p:nvSpPr>
        <p:spPr>
          <a:xfrm>
            <a:off x="171447" y="4023914"/>
            <a:ext cx="5743575" cy="288000"/>
          </a:xfrm>
          <a:prstGeom prst="roundRect">
            <a:avLst/>
          </a:prstGeom>
          <a:solidFill>
            <a:srgbClr val="FFFF00">
              <a:alpha val="20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600" b="0" i="0" u="none" strike="noStrike" cap="none" spc="0" normalizeH="0" baseline="0">
              <a:ln>
                <a:noFill/>
              </a:ln>
              <a:solidFill>
                <a:srgbClr val="000000"/>
              </a:solidFill>
              <a:effectLst/>
              <a:highlight>
                <a:srgbClr val="FFFF00"/>
              </a:highlight>
              <a:uFillTx/>
              <a:latin typeface="+mn-lt"/>
              <a:ea typeface="+mn-ea"/>
              <a:cs typeface="+mn-cs"/>
              <a:sym typeface="Calibri"/>
            </a:endParaRPr>
          </a:p>
        </p:txBody>
      </p:sp>
      <p:sp>
        <p:nvSpPr>
          <p:cNvPr id="21" name="Rounded Rectangle 1">
            <a:extLst>
              <a:ext uri="{FF2B5EF4-FFF2-40B4-BE49-F238E27FC236}">
                <a16:creationId xmlns:a16="http://schemas.microsoft.com/office/drawing/2014/main" id="{0BA3CDFA-7BFF-48C3-A9A6-140FB14BAF0C}"/>
              </a:ext>
            </a:extLst>
          </p:cNvPr>
          <p:cNvSpPr/>
          <p:nvPr/>
        </p:nvSpPr>
        <p:spPr>
          <a:xfrm>
            <a:off x="6581598" y="4311914"/>
            <a:ext cx="5151801" cy="646983"/>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a:t>
            </a:r>
            <a:r>
              <a:rPr lang="en-GB" dirty="0" err="1"/>
              <a:t>chatGPT</a:t>
            </a:r>
            <a:r>
              <a:rPr lang="en-GB" dirty="0"/>
              <a:t>] doesn’t determine what interesting variables could be for us. It just does every variable.”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22" name="Rounded Rectangle 1">
            <a:extLst>
              <a:ext uri="{FF2B5EF4-FFF2-40B4-BE49-F238E27FC236}">
                <a16:creationId xmlns:a16="http://schemas.microsoft.com/office/drawing/2014/main" id="{385347FF-E9C2-47B8-9BEE-6F868349606A}"/>
              </a:ext>
            </a:extLst>
          </p:cNvPr>
          <p:cNvSpPr/>
          <p:nvPr/>
        </p:nvSpPr>
        <p:spPr>
          <a:xfrm>
            <a:off x="6581597" y="5317092"/>
            <a:ext cx="5151801" cy="646983"/>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a:t>
            </a:r>
            <a:r>
              <a:rPr lang="en-GB" dirty="0" err="1"/>
              <a:t>OpenAI</a:t>
            </a:r>
            <a:r>
              <a:rPr lang="en-GB" dirty="0"/>
              <a:t> was not able to produce short data analysis with sensible code.”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3717624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PRESGUID" val="42f4ff80-6fdc-4874-aa02-efea7322b943"/>
</p:tagLst>
</file>

<file path=ppt/theme/theme1.xml><?xml version="1.0" encoding="utf-8"?>
<a:theme xmlns:a="http://schemas.openxmlformats.org/drawingml/2006/main" name="SharplesMegeney - Cellular STEM - Maths on the Move">
  <a:themeElements>
    <a:clrScheme name="Custom 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00FF"/>
      </a:folHlink>
    </a:clrScheme>
    <a:fontScheme name="Dax">
      <a:majorFont>
        <a:latin typeface="Dax-Bold"/>
        <a:ea typeface="Helvetica"/>
        <a:cs typeface="Helvetica"/>
      </a:majorFont>
      <a:minorFont>
        <a:latin typeface="Dax-Medium"/>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MDX">
      <a:dk1>
        <a:srgbClr val="000000"/>
      </a:dk1>
      <a:lt1>
        <a:srgbClr val="FFFFFF"/>
      </a:lt1>
      <a:dk2>
        <a:srgbClr val="6E6E6E"/>
      </a:dk2>
      <a:lt2>
        <a:srgbClr val="FFFFFF"/>
      </a:lt2>
      <a:accent1>
        <a:srgbClr val="E30A0A"/>
      </a:accent1>
      <a:accent2>
        <a:srgbClr val="2F2552"/>
      </a:accent2>
      <a:accent3>
        <a:srgbClr val="E9521D"/>
      </a:accent3>
      <a:accent4>
        <a:srgbClr val="F47D07"/>
      </a:accent4>
      <a:accent5>
        <a:srgbClr val="E50059"/>
      </a:accent5>
      <a:accent6>
        <a:srgbClr val="6E6E6E"/>
      </a:accent6>
      <a:hlink>
        <a:srgbClr val="FFFF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Autofit/>
      </a:bodyPr>
      <a:lstStyle>
        <a:defPPr marL="0" marR="0" indent="0" algn="l" defTabSz="914400" rtl="0" fontAlgn="auto" latinLnBrk="0" hangingPunct="0">
          <a:lnSpc>
            <a:spcPct val="100000"/>
          </a:lnSpc>
          <a:spcBef>
            <a:spcPts val="0"/>
          </a:spcBef>
          <a:spcAft>
            <a:spcPts val="0"/>
          </a:spcAft>
          <a:buClrTx/>
          <a:buSzTx/>
          <a:buFontTx/>
          <a:buNone/>
          <a:tabLst/>
          <a:defRPr i="1" dirty="0">
            <a:solidFill>
              <a:schemeClr val="accent2"/>
            </a:solidFill>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D28E6A120D545B731AE08CD67FCE6" ma:contentTypeVersion="17" ma:contentTypeDescription="Create a new document." ma:contentTypeScope="" ma:versionID="3c541941704ee6c8709e863529a02a38">
  <xsd:schema xmlns:xsd="http://www.w3.org/2001/XMLSchema" xmlns:xs="http://www.w3.org/2001/XMLSchema" xmlns:p="http://schemas.microsoft.com/office/2006/metadata/properties" xmlns:ns2="c706fdfd-4318-4390-ae76-2449a7e89587" xmlns:ns3="a4c79fb0-473d-42fb-9714-f97d1355ce13" targetNamespace="http://schemas.microsoft.com/office/2006/metadata/properties" ma:root="true" ma:fieldsID="7d5b8801025cd4ad94372c4cc0aaa620" ns2:_="" ns3:_="">
    <xsd:import namespace="c706fdfd-4318-4390-ae76-2449a7e89587"/>
    <xsd:import namespace="a4c79fb0-473d-42fb-9714-f97d1355ce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6fdfd-4318-4390-ae76-2449a7e89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d9e9750-cd71-4797-9117-ab4ec2b6e1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c79fb0-473d-42fb-9714-f97d1355ce1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f48ba10-f929-441f-a7d1-221871ecd2c1}" ma:internalName="TaxCatchAll" ma:showField="CatchAllData" ma:web="a4c79fb0-473d-42fb-9714-f97d1355ce1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06fdfd-4318-4390-ae76-2449a7e89587">
      <Terms xmlns="http://schemas.microsoft.com/office/infopath/2007/PartnerControls"/>
    </lcf76f155ced4ddcb4097134ff3c332f>
    <TaxCatchAll xmlns="a4c79fb0-473d-42fb-9714-f97d1355ce13" xsi:nil="true"/>
  </documentManagement>
</p:properties>
</file>

<file path=customXml/itemProps1.xml><?xml version="1.0" encoding="utf-8"?>
<ds:datastoreItem xmlns:ds="http://schemas.openxmlformats.org/officeDocument/2006/customXml" ds:itemID="{E4353B1B-8081-4CC6-BFFD-481210388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6fdfd-4318-4390-ae76-2449a7e89587"/>
    <ds:schemaRef ds:uri="a4c79fb0-473d-42fb-9714-f97d1355c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92F1B-91F2-4664-8E48-D380D5DFF888}">
  <ds:schemaRefs>
    <ds:schemaRef ds:uri="http://schemas.microsoft.com/sharepoint/v3/contenttype/forms"/>
  </ds:schemaRefs>
</ds:datastoreItem>
</file>

<file path=customXml/itemProps3.xml><?xml version="1.0" encoding="utf-8"?>
<ds:datastoreItem xmlns:ds="http://schemas.openxmlformats.org/officeDocument/2006/customXml" ds:itemID="{2FF65FB2-FEA0-4FAA-9748-247AEAFE41F6}">
  <ds:schemaRef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 ds:uri="a4c79fb0-473d-42fb-9714-f97d1355ce13"/>
    <ds:schemaRef ds:uri="c706fdfd-4318-4390-ae76-2449a7e8958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SharplesMegeney - Cellular STEM - Maths on the Move</Template>
  <TotalTime>1110</TotalTime>
  <Words>4219</Words>
  <Application>Microsoft Office PowerPoint</Application>
  <PresentationFormat>Widescreen</PresentationFormat>
  <Paragraphs>423</Paragraphs>
  <Slides>29</Slides>
  <Notes>29</Notes>
  <HiddenSlides>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Adobe Ming Std L</vt:lpstr>
      <vt:lpstr>-apple-system</vt:lpstr>
      <vt:lpstr>Arial</vt:lpstr>
      <vt:lpstr>Arial Black</vt:lpstr>
      <vt:lpstr>Cabin-Regular</vt:lpstr>
      <vt:lpstr>Calibri</vt:lpstr>
      <vt:lpstr>Courier New</vt:lpstr>
      <vt:lpstr>Dax-Medium</vt:lpstr>
      <vt:lpstr>Indy Serif</vt:lpstr>
      <vt:lpstr>Plus Jakarta Sans</vt:lpstr>
      <vt:lpstr>Segoe UI</vt:lpstr>
      <vt:lpstr>Wingdings</vt:lpstr>
      <vt:lpstr>SharplesMegeney - Cellular STEM - Maths on the Move</vt:lpstr>
      <vt:lpstr>1_Office Theme</vt:lpstr>
      <vt:lpstr>Authentic activities for making mathematicians</vt:lpstr>
      <vt:lpstr>Our students</vt:lpstr>
      <vt:lpstr>Authentic by Design</vt:lpstr>
      <vt:lpstr>Authentic approach</vt:lpstr>
      <vt:lpstr>Choice in Assessment</vt:lpstr>
      <vt:lpstr>PROBLEM SOLVING</vt:lpstr>
      <vt:lpstr>PowerPoint Presentation</vt:lpstr>
      <vt:lpstr>Reflection</vt:lpstr>
      <vt:lpstr>Artificial Intelligence</vt:lpstr>
      <vt:lpstr>Mathematics Attitudes and Perceptions Survey</vt:lpstr>
      <vt:lpstr>Our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a good … Lesson?</vt:lpstr>
      <vt:lpstr>PowerPoint Presentation</vt:lpstr>
      <vt:lpstr>PowerPoint Presentation</vt:lpstr>
      <vt:lpstr>PowerPoint Presentation</vt:lpstr>
      <vt:lpstr>Summary</vt:lpstr>
      <vt:lpstr>Authentic Activities for Making Mathematicians</vt:lpstr>
      <vt:lpstr>Questions?</vt:lpstr>
      <vt:lpstr>PowerPoint Presentation</vt:lpstr>
      <vt:lpstr>Exam Systematic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Sharples</dc:creator>
  <cp:lastModifiedBy>Alison Megeney</cp:lastModifiedBy>
  <cp:revision>230</cp:revision>
  <dcterms:created xsi:type="dcterms:W3CDTF">2024-08-16T10:37:10Z</dcterms:created>
  <dcterms:modified xsi:type="dcterms:W3CDTF">2024-08-27T10:29:33Z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0x0101002FDD28E6A120D545B731AE08CD67FCE6</vt:lpwstr>
  </property>
  <property fmtid="{D5CDD505-2E9C-101B-9397-08002B2CF9AE}" pid="3" name="MediaServiceImageTags">
    <vt:lpwstr/>
  </property>
</Properties>
</file>