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5"/>
  </p:notesMasterIdLst>
  <p:sldIdLst>
    <p:sldId id="268" r:id="rId2"/>
    <p:sldId id="433" r:id="rId3"/>
    <p:sldId id="403" r:id="rId4"/>
    <p:sldId id="434" r:id="rId5"/>
    <p:sldId id="419" r:id="rId6"/>
    <p:sldId id="441" r:id="rId7"/>
    <p:sldId id="436" r:id="rId8"/>
    <p:sldId id="437" r:id="rId9"/>
    <p:sldId id="442" r:id="rId10"/>
    <p:sldId id="440" r:id="rId11"/>
    <p:sldId id="340" r:id="rId12"/>
    <p:sldId id="354" r:id="rId13"/>
    <p:sldId id="426" r:id="rId14"/>
    <p:sldId id="427" r:id="rId15"/>
    <p:sldId id="430" r:id="rId16"/>
    <p:sldId id="431" r:id="rId17"/>
    <p:sldId id="405" r:id="rId18"/>
    <p:sldId id="390" r:id="rId19"/>
    <p:sldId id="407" r:id="rId20"/>
    <p:sldId id="443" r:id="rId21"/>
    <p:sldId id="416" r:id="rId22"/>
    <p:sldId id="424" r:id="rId23"/>
    <p:sldId id="444" r:id="rId24"/>
    <p:sldId id="401" r:id="rId25"/>
    <p:sldId id="446" r:id="rId26"/>
    <p:sldId id="410" r:id="rId27"/>
    <p:sldId id="412" r:id="rId28"/>
    <p:sldId id="413" r:id="rId29"/>
    <p:sldId id="411" r:id="rId30"/>
    <p:sldId id="447" r:id="rId31"/>
    <p:sldId id="387" r:id="rId32"/>
    <p:sldId id="318" r:id="rId33"/>
    <p:sldId id="414" r:id="rId34"/>
  </p:sldIdLst>
  <p:sldSz cx="12192000" cy="6858000"/>
  <p:notesSz cx="6858000" cy="9945688"/>
  <p:custDataLst>
    <p:tags r:id="rId36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20F0CEAE-5BE2-4030-9F35-5C059F3E045A}">
          <p14:sldIdLst>
            <p14:sldId id="268"/>
            <p14:sldId id="433"/>
            <p14:sldId id="403"/>
            <p14:sldId id="434"/>
          </p14:sldIdLst>
        </p14:section>
        <p14:section name="French et al." id="{D7E6A897-1A87-439A-A544-134F145E0DEC}">
          <p14:sldIdLst>
            <p14:sldId id="419"/>
            <p14:sldId id="441"/>
            <p14:sldId id="436"/>
            <p14:sldId id="437"/>
          </p14:sldIdLst>
        </p14:section>
        <p14:section name="Teapots" id="{F4403244-17DD-4AEC-85AC-918AAA443852}">
          <p14:sldIdLst>
            <p14:sldId id="442"/>
            <p14:sldId id="440"/>
            <p14:sldId id="340"/>
            <p14:sldId id="354"/>
            <p14:sldId id="426"/>
            <p14:sldId id="427"/>
            <p14:sldId id="430"/>
            <p14:sldId id="431"/>
            <p14:sldId id="405"/>
            <p14:sldId id="390"/>
            <p14:sldId id="407"/>
            <p14:sldId id="443"/>
            <p14:sldId id="416"/>
            <p14:sldId id="424"/>
            <p14:sldId id="444"/>
            <p14:sldId id="401"/>
            <p14:sldId id="446"/>
            <p14:sldId id="410"/>
            <p14:sldId id="412"/>
            <p14:sldId id="413"/>
            <p14:sldId id="411"/>
            <p14:sldId id="447"/>
            <p14:sldId id="387"/>
            <p14:sldId id="318"/>
            <p14:sldId id="4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A0A"/>
    <a:srgbClr val="FFFF00"/>
    <a:srgbClr val="2E2452"/>
    <a:srgbClr val="6E6E6E"/>
    <a:srgbClr val="E95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8" name="Shape 328"/>
          <p:cNvSpPr>
            <a:spLocks noGrp="1"/>
          </p:cNvSpPr>
          <p:nvPr>
            <p:ph type="body" sz="quarter" idx="1"/>
          </p:nvPr>
        </p:nvSpPr>
        <p:spPr>
          <a:xfrm>
            <a:off x="914400" y="4724202"/>
            <a:ext cx="5029200" cy="4475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441492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126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89113" y="357188"/>
            <a:ext cx="6656387" cy="3743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853FA-622A-41CD-B892-07AFAEA62A2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324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89113" y="357188"/>
            <a:ext cx="6656387" cy="3743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853FA-622A-41CD-B892-07AFAEA62A2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018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89113" y="357188"/>
            <a:ext cx="6656387" cy="3743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853FA-622A-41CD-B892-07AFAEA62A2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149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89113" y="357188"/>
            <a:ext cx="6656387" cy="3743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853FA-622A-41CD-B892-07AFAEA62A2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987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89113" y="357188"/>
            <a:ext cx="6656387" cy="3743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853FA-622A-41CD-B892-07AFAEA62A2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760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1592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028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3394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9256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9229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4661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1374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2239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918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4322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126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238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 - No image (indi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1"/>
          <p:cNvSpPr/>
          <p:nvPr/>
        </p:nvSpPr>
        <p:spPr>
          <a:xfrm>
            <a:off x="4876800" y="0"/>
            <a:ext cx="7315200" cy="6858000"/>
          </a:xfrm>
          <a:prstGeom prst="rect">
            <a:avLst/>
          </a:prstGeom>
          <a:solidFill>
            <a:srgbClr val="2E24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7" name="Rectangle 4"/>
          <p:cNvSpPr/>
          <p:nvPr/>
        </p:nvSpPr>
        <p:spPr>
          <a:xfrm rot="720000">
            <a:off x="-579732" y="-1276191"/>
            <a:ext cx="11275070" cy="9117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687"/>
                </a:moveTo>
                <a:lnTo>
                  <a:pt x="21573" y="0"/>
                </a:lnTo>
                <a:cubicBezTo>
                  <a:pt x="21576" y="5764"/>
                  <a:pt x="21597" y="10893"/>
                  <a:pt x="21600" y="16658"/>
                </a:cubicBezTo>
                <a:lnTo>
                  <a:pt x="2732" y="21600"/>
                </a:lnTo>
                <a:lnTo>
                  <a:pt x="0" y="5687"/>
                </a:lnTo>
                <a:close/>
              </a:path>
            </a:pathLst>
          </a:custGeom>
          <a:solidFill>
            <a:srgbClr val="E30A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1266626" y="2691039"/>
            <a:ext cx="8512061" cy="1325564"/>
          </a:xfrm>
          <a:prstGeom prst="rect">
            <a:avLst/>
          </a:prstGeom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66626" y="4241946"/>
            <a:ext cx="8509001" cy="20480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70000"/>
              </a:lnSpc>
              <a:spcBef>
                <a:spcPts val="1000"/>
              </a:spcBef>
              <a:buSzTx/>
              <a:buFontTx/>
              <a:buNone/>
              <a:defRPr sz="2400"/>
            </a:lvl1pPr>
            <a:lvl2pPr marL="0" indent="228600">
              <a:lnSpc>
                <a:spcPct val="70000"/>
              </a:lnSpc>
              <a:spcBef>
                <a:spcPts val="1000"/>
              </a:spcBef>
              <a:buSzTx/>
              <a:buFontTx/>
              <a:buNone/>
              <a:defRPr sz="2400"/>
            </a:lvl2pPr>
            <a:lvl3pPr marL="0" indent="457200">
              <a:lnSpc>
                <a:spcPct val="70000"/>
              </a:lnSpc>
              <a:spcBef>
                <a:spcPts val="1000"/>
              </a:spcBef>
              <a:buSzTx/>
              <a:buFontTx/>
              <a:buNone/>
              <a:defRPr sz="2400"/>
            </a:lvl3pPr>
            <a:lvl4pPr marL="0" indent="685800">
              <a:lnSpc>
                <a:spcPct val="70000"/>
              </a:lnSpc>
              <a:spcBef>
                <a:spcPts val="1000"/>
              </a:spcBef>
              <a:buSzTx/>
              <a:buFontTx/>
              <a:buNone/>
              <a:defRPr sz="2400"/>
            </a:lvl4pPr>
            <a:lvl5pPr marL="0" indent="914400">
              <a:lnSpc>
                <a:spcPct val="70000"/>
              </a:lnSpc>
              <a:spcBef>
                <a:spcPts val="1000"/>
              </a:spcBef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0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91" y="387166"/>
            <a:ext cx="2197504" cy="997668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22843" y="6397508"/>
            <a:ext cx="307440" cy="3073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- No image (indi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0A0A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28" name="Title Text"/>
          <p:cNvSpPr txBox="1">
            <a:spLocks noGrp="1"/>
          </p:cNvSpPr>
          <p:nvPr>
            <p:ph type="title"/>
          </p:nvPr>
        </p:nvSpPr>
        <p:spPr>
          <a:xfrm>
            <a:off x="698500" y="439817"/>
            <a:ext cx="8512060" cy="1325564"/>
          </a:xfrm>
          <a:prstGeom prst="rect">
            <a:avLst/>
          </a:prstGeom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12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98500" y="1879600"/>
            <a:ext cx="8509000" cy="2048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70000"/>
              </a:lnSpc>
              <a:spcBef>
                <a:spcPts val="1000"/>
              </a:spcBef>
              <a:buSzTx/>
              <a:buFontTx/>
              <a:buNone/>
              <a:defRPr sz="2400"/>
            </a:lvl1pPr>
            <a:lvl2pPr marL="0" indent="228600">
              <a:lnSpc>
                <a:spcPct val="70000"/>
              </a:lnSpc>
              <a:spcBef>
                <a:spcPts val="1000"/>
              </a:spcBef>
              <a:buSzTx/>
              <a:buFontTx/>
              <a:buNone/>
              <a:defRPr sz="2400"/>
            </a:lvl2pPr>
            <a:lvl3pPr marL="0" indent="457200">
              <a:lnSpc>
                <a:spcPct val="70000"/>
              </a:lnSpc>
              <a:spcBef>
                <a:spcPts val="1000"/>
              </a:spcBef>
              <a:buSzTx/>
              <a:buFontTx/>
              <a:buNone/>
              <a:defRPr sz="2400"/>
            </a:lvl3pPr>
            <a:lvl4pPr marL="0" indent="685800">
              <a:lnSpc>
                <a:spcPct val="70000"/>
              </a:lnSpc>
              <a:spcBef>
                <a:spcPts val="1000"/>
              </a:spcBef>
              <a:buSzTx/>
              <a:buFontTx/>
              <a:buNone/>
              <a:defRPr sz="2400"/>
            </a:lvl4pPr>
            <a:lvl5pPr marL="0" indent="914400">
              <a:lnSpc>
                <a:spcPct val="70000"/>
              </a:lnSpc>
              <a:spcBef>
                <a:spcPts val="1000"/>
              </a:spcBef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Rectangle 3"/>
          <p:cNvSpPr/>
          <p:nvPr/>
        </p:nvSpPr>
        <p:spPr>
          <a:xfrm rot="360000">
            <a:off x="-66031" y="5731918"/>
            <a:ext cx="12324061" cy="17559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3"/>
                </a:moveTo>
                <a:lnTo>
                  <a:pt x="21487" y="0"/>
                </a:lnTo>
                <a:lnTo>
                  <a:pt x="21600" y="6489"/>
                </a:lnTo>
                <a:lnTo>
                  <a:pt x="295" y="21600"/>
                </a:lnTo>
                <a:lnTo>
                  <a:pt x="0" y="153"/>
                </a:lnTo>
                <a:close/>
              </a:path>
            </a:pathLst>
          </a:custGeom>
          <a:solidFill>
            <a:srgbClr val="2E24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6489700"/>
            <a:ext cx="273557" cy="26924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option 2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>
            <a:spLocks noGrp="1"/>
          </p:cNvSpPr>
          <p:nvPr>
            <p:ph type="title"/>
          </p:nvPr>
        </p:nvSpPr>
        <p:spPr>
          <a:xfrm>
            <a:off x="698500" y="439817"/>
            <a:ext cx="10160000" cy="76200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0000"/>
              </a:lnSpc>
              <a:defRPr sz="3400">
                <a:solidFill>
                  <a:srgbClr val="E30A0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9" name="Rectangle 4"/>
          <p:cNvSpPr/>
          <p:nvPr/>
        </p:nvSpPr>
        <p:spPr>
          <a:xfrm rot="16926037">
            <a:off x="1806675" y="4346416"/>
            <a:ext cx="1060837" cy="5022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27"/>
                </a:moveTo>
                <a:lnTo>
                  <a:pt x="21392" y="0"/>
                </a:lnTo>
                <a:cubicBezTo>
                  <a:pt x="21414" y="7443"/>
                  <a:pt x="21578" y="14157"/>
                  <a:pt x="21600" y="21600"/>
                </a:cubicBezTo>
                <a:lnTo>
                  <a:pt x="21434" y="21581"/>
                </a:lnTo>
                <a:lnTo>
                  <a:pt x="0" y="927"/>
                </a:lnTo>
                <a:close/>
              </a:path>
            </a:pathLst>
          </a:custGeom>
          <a:solidFill>
            <a:srgbClr val="E30A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140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99" y="6185420"/>
            <a:ext cx="1154487" cy="524138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Rectangle 4"/>
          <p:cNvSpPr/>
          <p:nvPr/>
        </p:nvSpPr>
        <p:spPr>
          <a:xfrm rot="11529462">
            <a:off x="11920735" y="4342954"/>
            <a:ext cx="543465" cy="26204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27"/>
                </a:moveTo>
                <a:lnTo>
                  <a:pt x="21392" y="0"/>
                </a:lnTo>
                <a:cubicBezTo>
                  <a:pt x="21414" y="7443"/>
                  <a:pt x="21578" y="14157"/>
                  <a:pt x="21600" y="21600"/>
                </a:cubicBezTo>
                <a:lnTo>
                  <a:pt x="21434" y="21581"/>
                </a:lnTo>
                <a:lnTo>
                  <a:pt x="0" y="927"/>
                </a:lnTo>
                <a:close/>
              </a:path>
            </a:pathLst>
          </a:custGeom>
          <a:solidFill>
            <a:srgbClr val="2E24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3726" y="6492758"/>
            <a:ext cx="273557" cy="26924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3" name="presentation title here"/>
          <p:cNvSpPr txBox="1">
            <a:spLocks noGrp="1"/>
          </p:cNvSpPr>
          <p:nvPr>
            <p:ph type="body" sz="quarter" idx="21"/>
          </p:nvPr>
        </p:nvSpPr>
        <p:spPr>
          <a:xfrm>
            <a:off x="7679198" y="6505458"/>
            <a:ext cx="3944150" cy="26924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100000"/>
              </a:lnSpc>
              <a:buSzTx/>
              <a:buFontTx/>
              <a:buNone/>
              <a:defRPr sz="1000" cap="all">
                <a:solidFill>
                  <a:srgbClr val="2E245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presentation title here</a:t>
            </a:r>
          </a:p>
        </p:txBody>
      </p:sp>
      <p:sp>
        <p:nvSpPr>
          <p:cNvPr id="144" name="TextBox 6"/>
          <p:cNvSpPr txBox="1">
            <a:spLocks noGrp="1"/>
          </p:cNvSpPr>
          <p:nvPr>
            <p:ph type="body" sz="half" idx="22"/>
          </p:nvPr>
        </p:nvSpPr>
        <p:spPr>
          <a:xfrm>
            <a:off x="698500" y="1584987"/>
            <a:ext cx="9528175" cy="320479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457200" indent="-457200">
              <a:lnSpc>
                <a:spcPct val="100000"/>
              </a:lnSpc>
              <a:buSzPct val="135000"/>
              <a:buFontTx/>
              <a:buBlip>
                <a:blip r:embed="rId3"/>
              </a:buBlip>
              <a:defRPr sz="2000">
                <a:solidFill>
                  <a:srgbClr val="000000"/>
                </a:solidFill>
              </a:defRPr>
            </a:pPr>
            <a:r>
              <a:t>Larger bullet points go here using an arrow which has been added as an image at 135% of text size, can be more two or three lines long</a:t>
            </a:r>
            <a:br/>
            <a:endParaRPr/>
          </a:p>
          <a:p>
            <a:pPr marL="457200" indent="-457200">
              <a:lnSpc>
                <a:spcPct val="100000"/>
              </a:lnSpc>
              <a:buSzPct val="135000"/>
              <a:buFontTx/>
              <a:buBlip>
                <a:blip r:embed="rId3"/>
              </a:buBlip>
              <a:defRPr sz="2000">
                <a:solidFill>
                  <a:srgbClr val="000000"/>
                </a:solidFill>
              </a:defRPr>
            </a:pPr>
            <a:r>
              <a:t>Bullet points can be shorter too, leave a space between bullets</a:t>
            </a:r>
            <a:br/>
            <a:endParaRPr/>
          </a:p>
          <a:p>
            <a:pPr marL="457200" indent="-457200">
              <a:lnSpc>
                <a:spcPct val="100000"/>
              </a:lnSpc>
              <a:buSzPct val="135000"/>
              <a:buFontTx/>
              <a:buBlip>
                <a:blip r:embed="rId3"/>
              </a:buBlip>
              <a:defRPr sz="2000">
                <a:solidFill>
                  <a:srgbClr val="000000"/>
                </a:solidFill>
              </a:defRPr>
            </a:pPr>
            <a:r>
              <a:t>Add more bullets as you go, as long as they fit comfortably on the page</a:t>
            </a:r>
            <a:br/>
            <a:endParaRPr/>
          </a:p>
          <a:p>
            <a:pPr marL="457200" indent="-457200">
              <a:lnSpc>
                <a:spcPct val="100000"/>
              </a:lnSpc>
              <a:buSzPct val="135000"/>
              <a:buFontTx/>
              <a:buBlip>
                <a:blip r:embed="rId3"/>
              </a:buBlip>
              <a:defRPr sz="2000">
                <a:solidFill>
                  <a:srgbClr val="000000"/>
                </a:solidFill>
              </a:defRPr>
            </a:pPr>
            <a:r>
              <a:t>Larger bullet points go here using an arrow which has been added as an image at 150% of text size, can be more two or three lines long</a:t>
            </a:r>
            <a:br/>
            <a:endParaRPr/>
          </a:p>
          <a:p>
            <a:pPr marL="457200" indent="-457200">
              <a:lnSpc>
                <a:spcPct val="100000"/>
              </a:lnSpc>
              <a:buSzPct val="135000"/>
              <a:buFontTx/>
              <a:buBlip>
                <a:blip r:embed="rId3"/>
              </a:buBlip>
              <a:defRPr sz="2000">
                <a:solidFill>
                  <a:srgbClr val="000000"/>
                </a:solidFill>
              </a:defRPr>
            </a:pPr>
            <a:r>
              <a:t>Bullet points can be shorter too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7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6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19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2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3D13-FC2E-481D-A03B-124078E84586}" type="datetimeFigureOut">
              <a:rPr lang="en-GB" smtClean="0"/>
              <a:t>11/07/2024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1610-EE72-42E9-8071-D3ECF2163B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902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8" r:id="rId2"/>
    <p:sldLayoutId id="2147483659" r:id="rId3"/>
    <p:sldLayoutId id="2147483669" r:id="rId4"/>
    <p:sldLayoutId id="2147483670" r:id="rId5"/>
    <p:sldLayoutId id="2147483671" r:id="rId6"/>
    <p:sldLayoutId id="2147483674" r:id="rId7"/>
    <p:sldLayoutId id="2147483675" r:id="rId8"/>
  </p:sldLayoutIdLst>
  <p:transition spd="med"/>
  <p:hf sldNum="0" hdr="0" dt="0"/>
  <p:txStyles>
    <p:titleStyle>
      <a:lvl1pPr marL="0" marR="0" indent="0" algn="l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all" spc="0" baseline="0">
          <a:solidFill>
            <a:srgbClr val="FFFFFF"/>
          </a:solidFill>
          <a:uFillTx/>
          <a:latin typeface="Arial Black"/>
          <a:ea typeface="Arial Black"/>
          <a:cs typeface="Arial Black"/>
          <a:sym typeface="Arial Black"/>
        </a:defRPr>
      </a:lvl1pPr>
      <a:lvl2pPr marL="0" marR="0" indent="0" algn="l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all" spc="0" baseline="0">
          <a:solidFill>
            <a:srgbClr val="FFFFFF"/>
          </a:solidFill>
          <a:uFillTx/>
          <a:latin typeface="Arial Black"/>
          <a:ea typeface="Arial Black"/>
          <a:cs typeface="Arial Black"/>
          <a:sym typeface="Arial Black"/>
        </a:defRPr>
      </a:lvl2pPr>
      <a:lvl3pPr marL="0" marR="0" indent="0" algn="l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all" spc="0" baseline="0">
          <a:solidFill>
            <a:srgbClr val="FFFFFF"/>
          </a:solidFill>
          <a:uFillTx/>
          <a:latin typeface="Arial Black"/>
          <a:ea typeface="Arial Black"/>
          <a:cs typeface="Arial Black"/>
          <a:sym typeface="Arial Black"/>
        </a:defRPr>
      </a:lvl3pPr>
      <a:lvl4pPr marL="0" marR="0" indent="0" algn="l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all" spc="0" baseline="0">
          <a:solidFill>
            <a:srgbClr val="FFFFFF"/>
          </a:solidFill>
          <a:uFillTx/>
          <a:latin typeface="Arial Black"/>
          <a:ea typeface="Arial Black"/>
          <a:cs typeface="Arial Black"/>
          <a:sym typeface="Arial Black"/>
        </a:defRPr>
      </a:lvl4pPr>
      <a:lvl5pPr marL="0" marR="0" indent="0" algn="l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all" spc="0" baseline="0">
          <a:solidFill>
            <a:srgbClr val="FFFFFF"/>
          </a:solidFill>
          <a:uFillTx/>
          <a:latin typeface="Arial Black"/>
          <a:ea typeface="Arial Black"/>
          <a:cs typeface="Arial Black"/>
          <a:sym typeface="Arial Black"/>
        </a:defRPr>
      </a:lvl5pPr>
      <a:lvl6pPr marL="0" marR="0" indent="0" algn="l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all" spc="0" baseline="0">
          <a:solidFill>
            <a:srgbClr val="FFFFFF"/>
          </a:solidFill>
          <a:uFillTx/>
          <a:latin typeface="Arial Black"/>
          <a:ea typeface="Arial Black"/>
          <a:cs typeface="Arial Black"/>
          <a:sym typeface="Arial Black"/>
        </a:defRPr>
      </a:lvl6pPr>
      <a:lvl7pPr marL="0" marR="0" indent="0" algn="l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all" spc="0" baseline="0">
          <a:solidFill>
            <a:srgbClr val="FFFFFF"/>
          </a:solidFill>
          <a:uFillTx/>
          <a:latin typeface="Arial Black"/>
          <a:ea typeface="Arial Black"/>
          <a:cs typeface="Arial Black"/>
          <a:sym typeface="Arial Black"/>
        </a:defRPr>
      </a:lvl7pPr>
      <a:lvl8pPr marL="0" marR="0" indent="0" algn="l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all" spc="0" baseline="0">
          <a:solidFill>
            <a:srgbClr val="FFFFFF"/>
          </a:solidFill>
          <a:uFillTx/>
          <a:latin typeface="Arial Black"/>
          <a:ea typeface="Arial Black"/>
          <a:cs typeface="Arial Black"/>
          <a:sym typeface="Arial Black"/>
        </a:defRPr>
      </a:lvl8pPr>
      <a:lvl9pPr marL="0" marR="0" indent="0" algn="l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all" spc="0" baseline="0">
          <a:solidFill>
            <a:srgbClr val="FFFFFF"/>
          </a:solidFill>
          <a:uFillTx/>
          <a:latin typeface="Arial Black"/>
          <a:ea typeface="Arial Black"/>
          <a:cs typeface="Arial Black"/>
          <a:sym typeface="Arial Black"/>
        </a:defRPr>
      </a:lvl9pPr>
    </p:titleStyle>
    <p:bodyStyle>
      <a:lvl1pPr marL="171450" marR="0" indent="-17145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657225" marR="0" indent="-200025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1154430" marR="0" indent="-24003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1638300" marR="0" indent="-26670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2095500" marR="0" indent="-26670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2552700" marR="0" indent="-26670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3009900" marR="0" indent="-26670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3467100" marR="0" indent="-26670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3924300" marR="0" indent="-26670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meshresearch.org/no-exam-mathematics/" TargetMode="Externa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mailto:b.masterson@mdx.ac.uk" TargetMode="External"/><Relationship Id="rId7" Type="http://schemas.openxmlformats.org/officeDocument/2006/relationships/hyperlink" Target="mailto:a.megeney@mdx.ac.uk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.lawrence@mdx.ac.uk" TargetMode="External"/><Relationship Id="rId5" Type="http://schemas.openxmlformats.org/officeDocument/2006/relationships/hyperlink" Target="mailto:matthew.m.jones@ucl.ac.uk" TargetMode="External"/><Relationship Id="rId4" Type="http://schemas.openxmlformats.org/officeDocument/2006/relationships/hyperlink" Target="mailto:n.sharples@mdx.ac.u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Cover page title here arial black"/>
          <p:cNvSpPr txBox="1">
            <a:spLocks noGrp="1"/>
          </p:cNvSpPr>
          <p:nvPr>
            <p:ph type="title"/>
          </p:nvPr>
        </p:nvSpPr>
        <p:spPr>
          <a:xfrm>
            <a:off x="682007" y="2044359"/>
            <a:ext cx="10696055" cy="122590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4000" cap="none"/>
              <a:t>Authentic no-exam assessment for student well-being </a:t>
            </a:r>
          </a:p>
        </p:txBody>
      </p:sp>
      <p:pic>
        <p:nvPicPr>
          <p:cNvPr id="427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91" y="387166"/>
            <a:ext cx="2197504" cy="997668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79F9B3E-6C65-4208-9852-2DEB6A150342}"/>
              </a:ext>
            </a:extLst>
          </p:cNvPr>
          <p:cNvCxnSpPr>
            <a:cxnSpLocks/>
          </p:cNvCxnSpPr>
          <p:nvPr/>
        </p:nvCxnSpPr>
        <p:spPr>
          <a:xfrm>
            <a:off x="644575" y="3408456"/>
            <a:ext cx="9779229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Cover page title here arial black">
            <a:extLst>
              <a:ext uri="{FF2B5EF4-FFF2-40B4-BE49-F238E27FC236}">
                <a16:creationId xmlns:a16="http://schemas.microsoft.com/office/drawing/2014/main" id="{AD7AE000-2766-4306-9DDD-BCA44D8337A2}"/>
              </a:ext>
            </a:extLst>
          </p:cNvPr>
          <p:cNvSpPr txBox="1">
            <a:spLocks/>
          </p:cNvSpPr>
          <p:nvPr/>
        </p:nvSpPr>
        <p:spPr>
          <a:xfrm>
            <a:off x="622340" y="4067421"/>
            <a:ext cx="7902681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GB" sz="2800" cap="none">
                <a:solidFill>
                  <a:schemeClr val="bg1"/>
                </a:solidFill>
                <a:latin typeface="Dax-Medium" pitchFamily="2" charset="0"/>
              </a:rPr>
              <a:t>Workshop on Assessment and Wellbeing,</a:t>
            </a:r>
          </a:p>
          <a:p>
            <a:pPr hangingPunct="1">
              <a:lnSpc>
                <a:spcPct val="100000"/>
              </a:lnSpc>
            </a:pPr>
            <a:r>
              <a:rPr lang="en-GB" sz="2800" cap="none">
                <a:solidFill>
                  <a:schemeClr val="bg1"/>
                </a:solidFill>
                <a:latin typeface="Dax-Medium" pitchFamily="2" charset="0"/>
              </a:rPr>
              <a:t>Greenwich 2024</a:t>
            </a:r>
            <a:endParaRPr lang="en-GB" sz="2800" cap="none">
              <a:solidFill>
                <a:schemeClr val="bg1">
                  <a:lumMod val="65000"/>
                </a:schemeClr>
              </a:solidFill>
              <a:latin typeface="Dax-Medium" pitchFamily="2" charset="0"/>
            </a:endParaRPr>
          </a:p>
        </p:txBody>
      </p:sp>
      <p:sp>
        <p:nvSpPr>
          <p:cNvPr id="11" name="Subtitle here in Arial regular, indigo angle in place…">
            <a:extLst>
              <a:ext uri="{FF2B5EF4-FFF2-40B4-BE49-F238E27FC236}">
                <a16:creationId xmlns:a16="http://schemas.microsoft.com/office/drawing/2014/main" id="{10B44BE8-0904-4BF9-8C5F-1DB750893D48}"/>
              </a:ext>
            </a:extLst>
          </p:cNvPr>
          <p:cNvSpPr txBox="1">
            <a:spLocks/>
          </p:cNvSpPr>
          <p:nvPr/>
        </p:nvSpPr>
        <p:spPr>
          <a:xfrm>
            <a:off x="6516704" y="5407032"/>
            <a:ext cx="6278251" cy="1453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914400" rtl="0" latinLnBrk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defTabSz="914400" rtl="0" latinLnBrk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latinLnBrk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latinLnBrk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latinLnBrk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527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099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671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243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lnSpc>
                <a:spcPct val="100000"/>
              </a:lnSpc>
              <a:spcBef>
                <a:spcPts val="0"/>
              </a:spcBef>
              <a:tabLst>
                <a:tab pos="2520000" algn="l"/>
              </a:tabLst>
            </a:pPr>
            <a:r>
              <a:rPr lang="en-GB" sz="1800">
                <a:latin typeface="Arial" panose="020B0604020202020204" pitchFamily="34" charset="0"/>
                <a:ea typeface="Adobe Ming Std L"/>
                <a:cs typeface="Arial" panose="020B0604020202020204" pitchFamily="34" charset="0"/>
              </a:rPr>
              <a:t>MESH Research Group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  <a:tabLst>
                <a:tab pos="2520000" algn="l"/>
              </a:tabLst>
            </a:pPr>
            <a:endParaRPr lang="en-GB" sz="800">
              <a:latin typeface="Arial" panose="020B0604020202020204" pitchFamily="34" charset="0"/>
              <a:ea typeface="Adobe Ming Std L"/>
              <a:cs typeface="Arial" panose="020B0604020202020204" pitchFamily="34" charset="0"/>
            </a:endParaRPr>
          </a:p>
          <a:p>
            <a:pPr marL="285750" indent="-28575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520000" algn="l"/>
              </a:tabLst>
            </a:pPr>
            <a:r>
              <a:rPr lang="en-GB" sz="1800">
                <a:latin typeface="Arial" panose="020B0604020202020204" pitchFamily="34" charset="0"/>
                <a:ea typeface="Adobe Ming Std L"/>
                <a:cs typeface="Arial" panose="020B0604020202020204" pitchFamily="34" charset="0"/>
              </a:rPr>
              <a:t>Dr Brendan Masterson</a:t>
            </a:r>
          </a:p>
          <a:p>
            <a:pPr marL="285750" indent="-28575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520000" algn="l"/>
              </a:tabLst>
            </a:pPr>
            <a:r>
              <a:rPr lang="en-GB" sz="1800">
                <a:latin typeface="Arial" panose="020B0604020202020204" pitchFamily="34" charset="0"/>
                <a:ea typeface="Adobe Ming Std L"/>
                <a:cs typeface="Arial" panose="020B0604020202020204" pitchFamily="34" charset="0"/>
              </a:rPr>
              <a:t>Dr Alison Megeney</a:t>
            </a:r>
            <a:endParaRPr lang="en-GB" sz="1800">
              <a:latin typeface="Arial" panose="020B0604020202020204" pitchFamily="34" charset="0"/>
              <a:ea typeface="Adobe Ming Std L" panose="02020300000000000000" pitchFamily="18" charset="-128"/>
              <a:cs typeface="Arial" panose="020B0604020202020204" pitchFamily="34" charset="0"/>
            </a:endParaRPr>
          </a:p>
          <a:p>
            <a:pPr marL="285750" indent="-28575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520000" algn="l"/>
              </a:tabLst>
            </a:pPr>
            <a:r>
              <a:rPr lang="en-GB" sz="1800">
                <a:latin typeface="Arial" panose="020B0604020202020204" pitchFamily="34" charset="0"/>
                <a:ea typeface="Adobe Ming Std L" panose="02020300000000000000" pitchFamily="18" charset="-128"/>
                <a:cs typeface="Arial" panose="020B0604020202020204" pitchFamily="34" charset="0"/>
              </a:rPr>
              <a:t>Dr Nick Sharples</a:t>
            </a:r>
          </a:p>
          <a:p>
            <a:pPr hangingPunct="1">
              <a:spcAft>
                <a:spcPts val="600"/>
              </a:spcAft>
              <a:tabLst>
                <a:tab pos="2520000" algn="l"/>
              </a:tabLst>
            </a:pPr>
            <a:endParaRPr lang="en-GB" sz="1800"/>
          </a:p>
        </p:txBody>
      </p:sp>
      <p:sp>
        <p:nvSpPr>
          <p:cNvPr id="14" name="Subtitle here in Arial regular, indigo angle in place…">
            <a:extLst>
              <a:ext uri="{FF2B5EF4-FFF2-40B4-BE49-F238E27FC236}">
                <a16:creationId xmlns:a16="http://schemas.microsoft.com/office/drawing/2014/main" id="{DC09B640-E7C2-4D5B-A542-09F81F7B4EC5}"/>
              </a:ext>
            </a:extLst>
          </p:cNvPr>
          <p:cNvSpPr txBox="1">
            <a:spLocks/>
          </p:cNvSpPr>
          <p:nvPr/>
        </p:nvSpPr>
        <p:spPr>
          <a:xfrm>
            <a:off x="9413026" y="5865139"/>
            <a:ext cx="2970449" cy="726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914400" rtl="0" latinLnBrk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defTabSz="914400" rtl="0" latinLnBrk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latinLnBrk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latinLnBrk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latinLnBrk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527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099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671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243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520000" algn="l"/>
              </a:tabLst>
            </a:pPr>
            <a:r>
              <a:rPr lang="en-GB" sz="1800">
                <a:latin typeface="Arial" panose="020B0604020202020204" pitchFamily="34" charset="0"/>
                <a:ea typeface="Adobe Ming Std L"/>
                <a:cs typeface="Arial" panose="020B0604020202020204" pitchFamily="34" charset="0"/>
              </a:rPr>
              <a:t>Dr Matthew Jones</a:t>
            </a:r>
          </a:p>
          <a:p>
            <a:pPr marL="285750" indent="-28575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520000" algn="l"/>
              </a:tabLst>
            </a:pPr>
            <a:r>
              <a:rPr lang="en-GB" sz="1800">
                <a:latin typeface="Arial" panose="020B0604020202020204" pitchFamily="34" charset="0"/>
                <a:ea typeface="Adobe Ming Std L"/>
                <a:cs typeface="Arial" panose="020B0604020202020204" pitchFamily="34" charset="0"/>
              </a:rPr>
              <a:t>Dr Snezana Lawrence</a:t>
            </a:r>
            <a:endParaRPr lang="en-US" sz="1800">
              <a:latin typeface="Arial" panose="020B0604020202020204" pitchFamily="34" charset="0"/>
              <a:ea typeface="Adobe Ming Std L"/>
              <a:cs typeface="Arial" panose="020B0604020202020204" pitchFamily="34" charset="0"/>
            </a:endParaRPr>
          </a:p>
          <a:p>
            <a:pPr marL="285750" indent="-28575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520000" algn="l"/>
              </a:tabLst>
            </a:pPr>
            <a:endParaRPr lang="en-GB" sz="1600">
              <a:latin typeface="Arial" panose="020B0604020202020204" pitchFamily="34" charset="0"/>
              <a:ea typeface="Adobe Ming Std L"/>
              <a:cs typeface="Arial" panose="020B0604020202020204" pitchFamily="34" charset="0"/>
            </a:endParaRPr>
          </a:p>
          <a:p>
            <a:pPr hangingPunct="1">
              <a:spcAft>
                <a:spcPts val="600"/>
              </a:spcAft>
              <a:tabLst>
                <a:tab pos="2520000" algn="l"/>
              </a:tabLst>
            </a:pPr>
            <a:endParaRPr lang="en-GB" sz="180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E694B-6CB6-4316-BC7C-E36C134B6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>
                <a:solidFill>
                  <a:srgbClr val="2E2452"/>
                </a:solidFill>
              </a:rPr>
              <a:t>TEAPOTS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8368C-1D07-4ADC-917C-5DD4427EEA7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B1D620-931B-41EE-A23B-1F0E93273D18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698500" y="1584987"/>
            <a:ext cx="9528175" cy="258532"/>
          </a:xfrm>
        </p:spPr>
        <p:txBody>
          <a:bodyPr/>
          <a:lstStyle/>
          <a:p>
            <a:pPr marL="0" indent="0">
              <a:buNone/>
            </a:pPr>
            <a:r>
              <a:rPr lang="en-GB">
                <a:solidFill>
                  <a:schemeClr val="tx1"/>
                </a:solidFill>
              </a:rPr>
              <a:t>Student choice in assessment: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06CCB2-7740-4907-ABE6-7FEE29CD1F65}"/>
              </a:ext>
            </a:extLst>
          </p:cNvPr>
          <p:cNvSpPr/>
          <p:nvPr/>
        </p:nvSpPr>
        <p:spPr>
          <a:xfrm>
            <a:off x="5663612" y="2158488"/>
            <a:ext cx="5959736" cy="4032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 cap="flat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C5619C-B4FD-4438-8908-BC0061E7B0D3}"/>
              </a:ext>
            </a:extLst>
          </p:cNvPr>
          <p:cNvSpPr txBox="1"/>
          <p:nvPr/>
        </p:nvSpPr>
        <p:spPr>
          <a:xfrm>
            <a:off x="5781946" y="2305236"/>
            <a:ext cx="5723068" cy="3844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44000" tIns="0" rIns="144000" bIns="0" numCol="1" spcCol="38100" rtlCol="0" anchor="t">
            <a:normAutofit/>
          </a:bodyPr>
          <a:lstStyle/>
          <a:p>
            <a:r>
              <a:rPr lang="en-GB" sz="2000"/>
              <a:t>MSO3130 Brief 2 Mathematics Engagement</a:t>
            </a:r>
          </a:p>
          <a:p>
            <a:endParaRPr lang="en-GB" sz="2000"/>
          </a:p>
          <a:p>
            <a:r>
              <a:rPr lang="en-GB" b="1" i="1"/>
              <a:t>The brief</a:t>
            </a:r>
            <a:endParaRPr lang="en-GB"/>
          </a:p>
          <a:p>
            <a:r>
              <a:rPr lang="en-GB"/>
              <a:t>This communication brief requires you to develop an activity or resource that could be used to promote, or engage people with, mathematics.</a:t>
            </a:r>
          </a:p>
          <a:p>
            <a:endParaRPr lang="en-GB"/>
          </a:p>
          <a:p>
            <a:r>
              <a:rPr lang="en-GB"/>
              <a:t>This can be done either by </a:t>
            </a:r>
          </a:p>
          <a:p>
            <a:pPr marL="285750" indent="-285750">
              <a:buFont typeface="Arial"/>
              <a:buChar char="•"/>
            </a:pPr>
            <a:r>
              <a:rPr lang="en-GB"/>
              <a:t>a </a:t>
            </a:r>
            <a:r>
              <a:rPr lang="en-GB">
                <a:solidFill>
                  <a:srgbClr val="C00000"/>
                </a:solidFill>
              </a:rPr>
              <a:t>short mathematics activity </a:t>
            </a:r>
            <a:r>
              <a:rPr lang="en-GB"/>
              <a:t>with feedback sheet,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/>
              <a:t>a</a:t>
            </a:r>
            <a:r>
              <a:rPr lang="en-GB">
                <a:solidFill>
                  <a:srgbClr val="C00000"/>
                </a:solidFill>
              </a:rPr>
              <a:t> blog </a:t>
            </a:r>
            <a:r>
              <a:rPr lang="en-GB"/>
              <a:t>(1000 - 2000 words or multimedia equivalent), 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a </a:t>
            </a:r>
            <a:r>
              <a:rPr lang="en-GB">
                <a:solidFill>
                  <a:srgbClr val="C00000"/>
                </a:solidFill>
              </a:rPr>
              <a:t>short video </a:t>
            </a:r>
            <a:r>
              <a:rPr lang="en-GB"/>
              <a:t> (2.5 – 4 minutes).</a:t>
            </a:r>
          </a:p>
          <a:p>
            <a:pPr lvl="0"/>
            <a:endParaRPr lang="en-GB"/>
          </a:p>
          <a:p>
            <a:pPr lvl="0"/>
            <a:r>
              <a:rPr lang="en-GB"/>
              <a:t>The activity or video must link clearly with a mathematical concept or problem and be suitable to be used to engage people with mathematics.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5327E5A-DD96-4D90-9AF2-B24D4E78C02E}"/>
              </a:ext>
            </a:extLst>
          </p:cNvPr>
          <p:cNvSpPr txBox="1">
            <a:spLocks/>
          </p:cNvSpPr>
          <p:nvPr/>
        </p:nvSpPr>
        <p:spPr>
          <a:xfrm>
            <a:off x="698500" y="2446304"/>
            <a:ext cx="3585824" cy="517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marL="171450" marR="0" indent="-17145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57225" marR="0" indent="-200025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54430" marR="0" indent="-24003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383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955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527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099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671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243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hangingPunct="1">
              <a:buFont typeface="Arial"/>
              <a:buNone/>
            </a:pPr>
            <a:r>
              <a:rPr lang="en-GB" i="1">
                <a:solidFill>
                  <a:schemeClr val="tx1"/>
                </a:solidFill>
              </a:rPr>
              <a:t>Communicating mathematics</a:t>
            </a:r>
          </a:p>
          <a:p>
            <a:pPr marL="0" indent="0" hangingPunct="1">
              <a:buFont typeface="Arial"/>
              <a:buNone/>
            </a:pPr>
            <a:r>
              <a:rPr lang="en-GB">
                <a:solidFill>
                  <a:schemeClr val="tx1"/>
                </a:solidFill>
              </a:rPr>
              <a:t>15 credits, level 6 from 2016: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8524278-CCED-460E-A2F9-9E8DB656F9A3}"/>
              </a:ext>
            </a:extLst>
          </p:cNvPr>
          <p:cNvSpPr txBox="1">
            <a:spLocks/>
          </p:cNvSpPr>
          <p:nvPr/>
        </p:nvSpPr>
        <p:spPr>
          <a:xfrm>
            <a:off x="698499" y="3299734"/>
            <a:ext cx="4438579" cy="258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marL="171450" marR="0" indent="-17145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57225" marR="0" indent="-200025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54430" marR="0" indent="-24003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383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955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527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099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671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243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hangingPunct="1">
              <a:buFont typeface="Arial"/>
              <a:buNone/>
            </a:pPr>
            <a:r>
              <a:rPr lang="en-GB">
                <a:solidFill>
                  <a:schemeClr val="tx1"/>
                </a:solidFill>
              </a:rPr>
              <a:t>Differentiated uptake: digital poverty</a:t>
            </a:r>
          </a:p>
        </p:txBody>
      </p:sp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FD3184DE-D532-475E-A315-CF9C4B8E157E}"/>
              </a:ext>
            </a:extLst>
          </p:cNvPr>
          <p:cNvSpPr/>
          <p:nvPr/>
        </p:nvSpPr>
        <p:spPr>
          <a:xfrm>
            <a:off x="379984" y="4283914"/>
            <a:ext cx="7115175" cy="14611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" name="Success quote">
            <a:extLst>
              <a:ext uri="{FF2B5EF4-FFF2-40B4-BE49-F238E27FC236}">
                <a16:creationId xmlns:a16="http://schemas.microsoft.com/office/drawing/2014/main" id="{84262EBB-59F3-432B-B4A3-1AAB6749EFEB}"/>
              </a:ext>
            </a:extLst>
          </p:cNvPr>
          <p:cNvSpPr/>
          <p:nvPr/>
        </p:nvSpPr>
        <p:spPr>
          <a:xfrm>
            <a:off x="586359" y="4364541"/>
            <a:ext cx="66190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100">
                <a:latin typeface="Arial" panose="020B0604020202020204" pitchFamily="34" charset="0"/>
                <a:cs typeface="Arial" panose="020B0604020202020204" pitchFamily="34" charset="0"/>
              </a:rPr>
              <a:t>I just wanted to let you know that I've gotten my graduate job as a data analyst! Specifically, they were </a:t>
            </a:r>
            <a:r>
              <a:rPr lang="en-GB"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impressed</a:t>
            </a:r>
            <a:r>
              <a:rPr lang="en-GB" sz="2100">
                <a:latin typeface="Arial" panose="020B0604020202020204" pitchFamily="34" charset="0"/>
                <a:cs typeface="Arial" panose="020B0604020202020204" pitchFamily="34" charset="0"/>
              </a:rPr>
              <a:t> with my </a:t>
            </a:r>
            <a:r>
              <a:rPr lang="en-GB" sz="21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communicating mathematics project</a:t>
            </a:r>
            <a:r>
              <a:rPr lang="en-GB" sz="21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25854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endonTopograph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79198" y="1365704"/>
            <a:ext cx="2680804" cy="20106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9" t="34396" b="19034"/>
          <a:stretch/>
        </p:blipFill>
        <p:spPr>
          <a:xfrm>
            <a:off x="1414594" y="2910259"/>
            <a:ext cx="4770030" cy="3193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35" b="32642"/>
          <a:stretch/>
        </p:blipFill>
        <p:spPr>
          <a:xfrm>
            <a:off x="6611278" y="3683484"/>
            <a:ext cx="5299364" cy="23058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5" t="16783" b="62981"/>
          <a:stretch/>
        </p:blipFill>
        <p:spPr>
          <a:xfrm>
            <a:off x="1414594" y="1362170"/>
            <a:ext cx="4808382" cy="13877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3451" y="2755041"/>
            <a:ext cx="2447925" cy="1362075"/>
          </a:xfrm>
          <a:prstGeom prst="rect">
            <a:avLst/>
          </a:prstGeom>
          <a:ln w="25400">
            <a:solidFill>
              <a:srgbClr val="E30A0A"/>
            </a:solidFill>
          </a:ln>
        </p:spPr>
      </p:pic>
      <p:cxnSp>
        <p:nvCxnSpPr>
          <p:cNvPr id="8" name="Straight Arrow Connector 7"/>
          <p:cNvCxnSpPr/>
          <p:nvPr/>
        </p:nvCxnSpPr>
        <p:spPr>
          <a:xfrm flipV="1">
            <a:off x="3019425" y="3518119"/>
            <a:ext cx="1504950" cy="253782"/>
          </a:xfrm>
          <a:prstGeom prst="straightConnector1">
            <a:avLst/>
          </a:prstGeom>
          <a:noFill/>
          <a:ln w="12700" cap="flat">
            <a:solidFill>
              <a:srgbClr val="E30A0A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/>
          <p:cNvCxnSpPr/>
          <p:nvPr/>
        </p:nvCxnSpPr>
        <p:spPr>
          <a:xfrm flipV="1">
            <a:off x="3200400" y="4229100"/>
            <a:ext cx="1971675" cy="1381125"/>
          </a:xfrm>
          <a:prstGeom prst="straightConnector1">
            <a:avLst/>
          </a:prstGeom>
          <a:noFill/>
          <a:ln w="12700" cap="flat">
            <a:solidFill>
              <a:srgbClr val="E30A0A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029325" y="4229100"/>
            <a:ext cx="1333500" cy="1381125"/>
          </a:xfrm>
          <a:prstGeom prst="straightConnector1">
            <a:avLst/>
          </a:prstGeom>
          <a:noFill/>
          <a:ln w="12700" cap="flat">
            <a:solidFill>
              <a:srgbClr val="E30A0A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9058" y="3436078"/>
            <a:ext cx="3562350" cy="781050"/>
          </a:xfrm>
          <a:prstGeom prst="rect">
            <a:avLst/>
          </a:prstGeom>
          <a:ln w="25400">
            <a:solidFill>
              <a:srgbClr val="E30A0A"/>
            </a:solidFill>
          </a:ln>
        </p:spPr>
      </p:pic>
      <p:cxnSp>
        <p:nvCxnSpPr>
          <p:cNvPr id="17" name="Straight Arrow Connector 16"/>
          <p:cNvCxnSpPr/>
          <p:nvPr/>
        </p:nvCxnSpPr>
        <p:spPr>
          <a:xfrm flipV="1">
            <a:off x="9410700" y="4314825"/>
            <a:ext cx="857250" cy="521598"/>
          </a:xfrm>
          <a:prstGeom prst="straightConnector1">
            <a:avLst/>
          </a:prstGeom>
          <a:noFill/>
          <a:ln w="12700" cap="flat">
            <a:solidFill>
              <a:srgbClr val="E30A0A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06B8198-3CCE-4D78-A024-AC6E91DEC303}"/>
              </a:ext>
            </a:extLst>
          </p:cNvPr>
          <p:cNvSpPr txBox="1">
            <a:spLocks/>
          </p:cNvSpPr>
          <p:nvPr/>
        </p:nvSpPr>
        <p:spPr>
          <a:xfrm>
            <a:off x="790968" y="541175"/>
            <a:ext cx="3585824" cy="517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marL="171450" marR="0" indent="-17145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57225" marR="0" indent="-200025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54430" marR="0" indent="-24003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383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955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527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099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671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243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hangingPunct="1">
              <a:buFont typeface="Arial"/>
              <a:buNone/>
            </a:pPr>
            <a:r>
              <a:rPr lang="en-GB" i="1">
                <a:solidFill>
                  <a:schemeClr val="tx1"/>
                </a:solidFill>
              </a:rPr>
              <a:t>Real and Complex Analysis</a:t>
            </a:r>
          </a:p>
          <a:p>
            <a:pPr marL="0" indent="0" hangingPunct="1">
              <a:buFont typeface="Arial"/>
              <a:buNone/>
            </a:pPr>
            <a:r>
              <a:rPr lang="en-GB">
                <a:solidFill>
                  <a:schemeClr val="tx1"/>
                </a:solidFill>
              </a:rPr>
              <a:t>30 credits, level 6 from 2021:</a:t>
            </a:r>
          </a:p>
        </p:txBody>
      </p:sp>
    </p:spTree>
    <p:extLst>
      <p:ext uri="{BB962C8B-B14F-4D97-AF65-F5344CB8AC3E}">
        <p14:creationId xmlns:p14="http://schemas.microsoft.com/office/powerpoint/2010/main" val="5391383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6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755DF83-0710-5748-8894-4116F8AFB2FF}"/>
              </a:ext>
            </a:extLst>
          </p:cNvPr>
          <p:cNvSpPr/>
          <p:nvPr/>
        </p:nvSpPr>
        <p:spPr>
          <a:xfrm rot="16926037">
            <a:off x="1806675" y="4346417"/>
            <a:ext cx="1060836" cy="5022514"/>
          </a:xfrm>
          <a:custGeom>
            <a:avLst/>
            <a:gdLst>
              <a:gd name="connsiteX0" fmla="*/ 0 w 6729984"/>
              <a:gd name="connsiteY0" fmla="*/ 0 h 7923656"/>
              <a:gd name="connsiteX1" fmla="*/ 6729984 w 6729984"/>
              <a:gd name="connsiteY1" fmla="*/ 0 h 7923656"/>
              <a:gd name="connsiteX2" fmla="*/ 6729984 w 6729984"/>
              <a:gd name="connsiteY2" fmla="*/ 7923656 h 7923656"/>
              <a:gd name="connsiteX3" fmla="*/ 0 w 6729984"/>
              <a:gd name="connsiteY3" fmla="*/ 7923656 h 7923656"/>
              <a:gd name="connsiteX4" fmla="*/ 0 w 6729984"/>
              <a:gd name="connsiteY4" fmla="*/ 0 h 7923656"/>
              <a:gd name="connsiteX0" fmla="*/ 0 w 7375066"/>
              <a:gd name="connsiteY0" fmla="*/ 1832272 h 7923656"/>
              <a:gd name="connsiteX1" fmla="*/ 7375066 w 7375066"/>
              <a:gd name="connsiteY1" fmla="*/ 0 h 7923656"/>
              <a:gd name="connsiteX2" fmla="*/ 7375066 w 7375066"/>
              <a:gd name="connsiteY2" fmla="*/ 7923656 h 7923656"/>
              <a:gd name="connsiteX3" fmla="*/ 645082 w 7375066"/>
              <a:gd name="connsiteY3" fmla="*/ 7923656 h 7923656"/>
              <a:gd name="connsiteX4" fmla="*/ 0 w 7375066"/>
              <a:gd name="connsiteY4" fmla="*/ 1832272 h 7923656"/>
              <a:gd name="connsiteX0" fmla="*/ 0 w 7375066"/>
              <a:gd name="connsiteY0" fmla="*/ 1832272 h 8555080"/>
              <a:gd name="connsiteX1" fmla="*/ 7375066 w 7375066"/>
              <a:gd name="connsiteY1" fmla="*/ 0 h 8555080"/>
              <a:gd name="connsiteX2" fmla="*/ 7375066 w 7375066"/>
              <a:gd name="connsiteY2" fmla="*/ 7923656 h 8555080"/>
              <a:gd name="connsiteX3" fmla="*/ 1427443 w 7375066"/>
              <a:gd name="connsiteY3" fmla="*/ 8555080 h 8555080"/>
              <a:gd name="connsiteX4" fmla="*/ 0 w 7375066"/>
              <a:gd name="connsiteY4" fmla="*/ 1832272 h 8555080"/>
              <a:gd name="connsiteX0" fmla="*/ 0 w 7379504"/>
              <a:gd name="connsiteY0" fmla="*/ 1832272 h 8555080"/>
              <a:gd name="connsiteX1" fmla="*/ 7375066 w 7379504"/>
              <a:gd name="connsiteY1" fmla="*/ 0 h 8555080"/>
              <a:gd name="connsiteX2" fmla="*/ 7379504 w 7379504"/>
              <a:gd name="connsiteY2" fmla="*/ 7299493 h 8555080"/>
              <a:gd name="connsiteX3" fmla="*/ 1427443 w 7379504"/>
              <a:gd name="connsiteY3" fmla="*/ 8555080 h 8555080"/>
              <a:gd name="connsiteX4" fmla="*/ 0 w 7379504"/>
              <a:gd name="connsiteY4" fmla="*/ 1832272 h 8555080"/>
              <a:gd name="connsiteX0" fmla="*/ 0 w 7383348"/>
              <a:gd name="connsiteY0" fmla="*/ 1559770 h 8282578"/>
              <a:gd name="connsiteX1" fmla="*/ 7383130 w 7383348"/>
              <a:gd name="connsiteY1" fmla="*/ 0 h 8282578"/>
              <a:gd name="connsiteX2" fmla="*/ 7379504 w 7383348"/>
              <a:gd name="connsiteY2" fmla="*/ 7026991 h 8282578"/>
              <a:gd name="connsiteX3" fmla="*/ 1427443 w 7383348"/>
              <a:gd name="connsiteY3" fmla="*/ 8282578 h 8282578"/>
              <a:gd name="connsiteX4" fmla="*/ 0 w 7383348"/>
              <a:gd name="connsiteY4" fmla="*/ 1559770 h 8282578"/>
              <a:gd name="connsiteX0" fmla="*/ 0 w 7387625"/>
              <a:gd name="connsiteY0" fmla="*/ 1576541 h 8299349"/>
              <a:gd name="connsiteX1" fmla="*/ 7387488 w 7387625"/>
              <a:gd name="connsiteY1" fmla="*/ 0 h 8299349"/>
              <a:gd name="connsiteX2" fmla="*/ 7379504 w 7387625"/>
              <a:gd name="connsiteY2" fmla="*/ 7043762 h 8299349"/>
              <a:gd name="connsiteX3" fmla="*/ 1427443 w 7387625"/>
              <a:gd name="connsiteY3" fmla="*/ 8299349 h 8299349"/>
              <a:gd name="connsiteX4" fmla="*/ 0 w 7387625"/>
              <a:gd name="connsiteY4" fmla="*/ 1576541 h 8299349"/>
              <a:gd name="connsiteX0" fmla="*/ 0 w 7389221"/>
              <a:gd name="connsiteY0" fmla="*/ 1568962 h 8291770"/>
              <a:gd name="connsiteX1" fmla="*/ 7389100 w 7389221"/>
              <a:gd name="connsiteY1" fmla="*/ 0 h 8291770"/>
              <a:gd name="connsiteX2" fmla="*/ 7379504 w 7389221"/>
              <a:gd name="connsiteY2" fmla="*/ 7036183 h 8291770"/>
              <a:gd name="connsiteX3" fmla="*/ 1427443 w 7389221"/>
              <a:gd name="connsiteY3" fmla="*/ 8291770 h 8291770"/>
              <a:gd name="connsiteX4" fmla="*/ 0 w 7389221"/>
              <a:gd name="connsiteY4" fmla="*/ 1568962 h 8291770"/>
              <a:gd name="connsiteX0" fmla="*/ 0 w 7389378"/>
              <a:gd name="connsiteY0" fmla="*/ 1568962 h 8291770"/>
              <a:gd name="connsiteX1" fmla="*/ 7389100 w 7389378"/>
              <a:gd name="connsiteY1" fmla="*/ 0 h 8291770"/>
              <a:gd name="connsiteX2" fmla="*/ 7387084 w 7389378"/>
              <a:gd name="connsiteY2" fmla="*/ 7034572 h 8291770"/>
              <a:gd name="connsiteX3" fmla="*/ 1427443 w 7389378"/>
              <a:gd name="connsiteY3" fmla="*/ 8291770 h 8291770"/>
              <a:gd name="connsiteX4" fmla="*/ 0 w 7389378"/>
              <a:gd name="connsiteY4" fmla="*/ 1568962 h 8291770"/>
              <a:gd name="connsiteX0" fmla="*/ 0 w 7394663"/>
              <a:gd name="connsiteY0" fmla="*/ 1568962 h 8291770"/>
              <a:gd name="connsiteX1" fmla="*/ 7389100 w 7394663"/>
              <a:gd name="connsiteY1" fmla="*/ 0 h 8291770"/>
              <a:gd name="connsiteX2" fmla="*/ 7394663 w 7394663"/>
              <a:gd name="connsiteY2" fmla="*/ 7032961 h 8291770"/>
              <a:gd name="connsiteX3" fmla="*/ 1427443 w 7394663"/>
              <a:gd name="connsiteY3" fmla="*/ 8291770 h 8291770"/>
              <a:gd name="connsiteX4" fmla="*/ 0 w 7394663"/>
              <a:gd name="connsiteY4" fmla="*/ 1568962 h 8291770"/>
              <a:gd name="connsiteX0" fmla="*/ 0 w 7873073"/>
              <a:gd name="connsiteY0" fmla="*/ 1670651 h 8291770"/>
              <a:gd name="connsiteX1" fmla="*/ 7867510 w 7873073"/>
              <a:gd name="connsiteY1" fmla="*/ 0 h 8291770"/>
              <a:gd name="connsiteX2" fmla="*/ 7873073 w 7873073"/>
              <a:gd name="connsiteY2" fmla="*/ 7032961 h 8291770"/>
              <a:gd name="connsiteX3" fmla="*/ 1905853 w 7873073"/>
              <a:gd name="connsiteY3" fmla="*/ 8291770 h 8291770"/>
              <a:gd name="connsiteX4" fmla="*/ 0 w 7873073"/>
              <a:gd name="connsiteY4" fmla="*/ 1670651 h 8291770"/>
              <a:gd name="connsiteX0" fmla="*/ 0 w 7873073"/>
              <a:gd name="connsiteY0" fmla="*/ 1670651 h 8403860"/>
              <a:gd name="connsiteX1" fmla="*/ 7867510 w 7873073"/>
              <a:gd name="connsiteY1" fmla="*/ 0 h 8403860"/>
              <a:gd name="connsiteX2" fmla="*/ 7873073 w 7873073"/>
              <a:gd name="connsiteY2" fmla="*/ 7032961 h 8403860"/>
              <a:gd name="connsiteX3" fmla="*/ 1429654 w 7873073"/>
              <a:gd name="connsiteY3" fmla="*/ 8403860 h 8403860"/>
              <a:gd name="connsiteX4" fmla="*/ 0 w 7873073"/>
              <a:gd name="connsiteY4" fmla="*/ 1670651 h 8403860"/>
              <a:gd name="connsiteX0" fmla="*/ 0 w 7873073"/>
              <a:gd name="connsiteY0" fmla="*/ 1670651 h 7565694"/>
              <a:gd name="connsiteX1" fmla="*/ 7867510 w 7873073"/>
              <a:gd name="connsiteY1" fmla="*/ 0 h 7565694"/>
              <a:gd name="connsiteX2" fmla="*/ 7873073 w 7873073"/>
              <a:gd name="connsiteY2" fmla="*/ 7032961 h 7565694"/>
              <a:gd name="connsiteX3" fmla="*/ 5469714 w 7873073"/>
              <a:gd name="connsiteY3" fmla="*/ 7565695 h 7565694"/>
              <a:gd name="connsiteX4" fmla="*/ 0 w 7873073"/>
              <a:gd name="connsiteY4" fmla="*/ 1670651 h 7565694"/>
              <a:gd name="connsiteX0" fmla="*/ 1 w 3880757"/>
              <a:gd name="connsiteY0" fmla="*/ 801481 h 7565696"/>
              <a:gd name="connsiteX1" fmla="*/ 3875194 w 3880757"/>
              <a:gd name="connsiteY1" fmla="*/ 0 h 7565696"/>
              <a:gd name="connsiteX2" fmla="*/ 3880757 w 3880757"/>
              <a:gd name="connsiteY2" fmla="*/ 7032961 h 7565696"/>
              <a:gd name="connsiteX3" fmla="*/ 1477398 w 3880757"/>
              <a:gd name="connsiteY3" fmla="*/ 7565695 h 7565696"/>
              <a:gd name="connsiteX4" fmla="*/ 1 w 3880757"/>
              <a:gd name="connsiteY4" fmla="*/ 801481 h 7565696"/>
              <a:gd name="connsiteX0" fmla="*/ 0 w 3817509"/>
              <a:gd name="connsiteY0" fmla="*/ 808615 h 7565694"/>
              <a:gd name="connsiteX1" fmla="*/ 3811946 w 3817509"/>
              <a:gd name="connsiteY1" fmla="*/ 0 h 7565694"/>
              <a:gd name="connsiteX2" fmla="*/ 3817509 w 3817509"/>
              <a:gd name="connsiteY2" fmla="*/ 7032961 h 7565694"/>
              <a:gd name="connsiteX3" fmla="*/ 1414150 w 3817509"/>
              <a:gd name="connsiteY3" fmla="*/ 7565695 h 7565694"/>
              <a:gd name="connsiteX4" fmla="*/ 0 w 3817509"/>
              <a:gd name="connsiteY4" fmla="*/ 808615 h 7565694"/>
              <a:gd name="connsiteX0" fmla="*/ 0 w 2494762"/>
              <a:gd name="connsiteY0" fmla="*/ 540562 h 7565695"/>
              <a:gd name="connsiteX1" fmla="*/ 2489199 w 2494762"/>
              <a:gd name="connsiteY1" fmla="*/ 0 h 7565695"/>
              <a:gd name="connsiteX2" fmla="*/ 2494762 w 2494762"/>
              <a:gd name="connsiteY2" fmla="*/ 7032961 h 7565695"/>
              <a:gd name="connsiteX3" fmla="*/ 91403 w 2494762"/>
              <a:gd name="connsiteY3" fmla="*/ 7565695 h 7565695"/>
              <a:gd name="connsiteX4" fmla="*/ 0 w 2494762"/>
              <a:gd name="connsiteY4" fmla="*/ 540562 h 7565695"/>
              <a:gd name="connsiteX0" fmla="*/ 1 w 2513184"/>
              <a:gd name="connsiteY0" fmla="*/ 528650 h 7565695"/>
              <a:gd name="connsiteX1" fmla="*/ 2507621 w 2513184"/>
              <a:gd name="connsiteY1" fmla="*/ 0 h 7565695"/>
              <a:gd name="connsiteX2" fmla="*/ 2513184 w 2513184"/>
              <a:gd name="connsiteY2" fmla="*/ 7032961 h 7565695"/>
              <a:gd name="connsiteX3" fmla="*/ 109825 w 2513184"/>
              <a:gd name="connsiteY3" fmla="*/ 7565695 h 7565695"/>
              <a:gd name="connsiteX4" fmla="*/ 1 w 2513184"/>
              <a:gd name="connsiteY4" fmla="*/ 528650 h 7565695"/>
              <a:gd name="connsiteX0" fmla="*/ 0 w 2513183"/>
              <a:gd name="connsiteY0" fmla="*/ 528650 h 7245634"/>
              <a:gd name="connsiteX1" fmla="*/ 2507620 w 2513183"/>
              <a:gd name="connsiteY1" fmla="*/ 0 h 7245634"/>
              <a:gd name="connsiteX2" fmla="*/ 2513183 w 2513183"/>
              <a:gd name="connsiteY2" fmla="*/ 7032961 h 7245634"/>
              <a:gd name="connsiteX3" fmla="*/ 1453137 w 2513183"/>
              <a:gd name="connsiteY3" fmla="*/ 7245634 h 7245634"/>
              <a:gd name="connsiteX4" fmla="*/ 0 w 2513183"/>
              <a:gd name="connsiteY4" fmla="*/ 528650 h 7245634"/>
              <a:gd name="connsiteX0" fmla="*/ 0 w 2513183"/>
              <a:gd name="connsiteY0" fmla="*/ 528650 h 7215302"/>
              <a:gd name="connsiteX1" fmla="*/ 2507620 w 2513183"/>
              <a:gd name="connsiteY1" fmla="*/ 0 h 7215302"/>
              <a:gd name="connsiteX2" fmla="*/ 2513183 w 2513183"/>
              <a:gd name="connsiteY2" fmla="*/ 7032961 h 7215302"/>
              <a:gd name="connsiteX3" fmla="*/ 1446627 w 2513183"/>
              <a:gd name="connsiteY3" fmla="*/ 7215302 h 7215302"/>
              <a:gd name="connsiteX4" fmla="*/ 0 w 2513183"/>
              <a:gd name="connsiteY4" fmla="*/ 528650 h 7215302"/>
              <a:gd name="connsiteX0" fmla="*/ 0 w 2513183"/>
              <a:gd name="connsiteY0" fmla="*/ 528650 h 7221813"/>
              <a:gd name="connsiteX1" fmla="*/ 2507620 w 2513183"/>
              <a:gd name="connsiteY1" fmla="*/ 0 h 7221813"/>
              <a:gd name="connsiteX2" fmla="*/ 2513183 w 2513183"/>
              <a:gd name="connsiteY2" fmla="*/ 7032961 h 7221813"/>
              <a:gd name="connsiteX3" fmla="*/ 1416294 w 2513183"/>
              <a:gd name="connsiteY3" fmla="*/ 7221813 h 7221813"/>
              <a:gd name="connsiteX4" fmla="*/ 0 w 2513183"/>
              <a:gd name="connsiteY4" fmla="*/ 528650 h 7221813"/>
              <a:gd name="connsiteX0" fmla="*/ 0 w 2513183"/>
              <a:gd name="connsiteY0" fmla="*/ 528650 h 7231133"/>
              <a:gd name="connsiteX1" fmla="*/ 2507620 w 2513183"/>
              <a:gd name="connsiteY1" fmla="*/ 0 h 7231133"/>
              <a:gd name="connsiteX2" fmla="*/ 2513183 w 2513183"/>
              <a:gd name="connsiteY2" fmla="*/ 7032961 h 7231133"/>
              <a:gd name="connsiteX3" fmla="*/ 1418294 w 2513183"/>
              <a:gd name="connsiteY3" fmla="*/ 7231132 h 7231133"/>
              <a:gd name="connsiteX4" fmla="*/ 0 w 2513183"/>
              <a:gd name="connsiteY4" fmla="*/ 528650 h 7231133"/>
              <a:gd name="connsiteX0" fmla="*/ 0 w 2513183"/>
              <a:gd name="connsiteY0" fmla="*/ 528650 h 7236449"/>
              <a:gd name="connsiteX1" fmla="*/ 2507620 w 2513183"/>
              <a:gd name="connsiteY1" fmla="*/ 0 h 7236449"/>
              <a:gd name="connsiteX2" fmla="*/ 2513183 w 2513183"/>
              <a:gd name="connsiteY2" fmla="*/ 7032961 h 7236449"/>
              <a:gd name="connsiteX3" fmla="*/ 1438927 w 2513183"/>
              <a:gd name="connsiteY3" fmla="*/ 7236450 h 7236449"/>
              <a:gd name="connsiteX4" fmla="*/ 0 w 2513183"/>
              <a:gd name="connsiteY4" fmla="*/ 528650 h 7236449"/>
              <a:gd name="connsiteX0" fmla="*/ 0 w 2520499"/>
              <a:gd name="connsiteY0" fmla="*/ 539966 h 7236450"/>
              <a:gd name="connsiteX1" fmla="*/ 2514936 w 2520499"/>
              <a:gd name="connsiteY1" fmla="*/ 0 h 7236450"/>
              <a:gd name="connsiteX2" fmla="*/ 2520499 w 2520499"/>
              <a:gd name="connsiteY2" fmla="*/ 7032961 h 7236450"/>
              <a:gd name="connsiteX3" fmla="*/ 1446243 w 2520499"/>
              <a:gd name="connsiteY3" fmla="*/ 7236450 h 7236450"/>
              <a:gd name="connsiteX4" fmla="*/ 0 w 2520499"/>
              <a:gd name="connsiteY4" fmla="*/ 539966 h 7236450"/>
              <a:gd name="connsiteX0" fmla="*/ 0 w 2494549"/>
              <a:gd name="connsiteY0" fmla="*/ 524650 h 7236450"/>
              <a:gd name="connsiteX1" fmla="*/ 2488986 w 2494549"/>
              <a:gd name="connsiteY1" fmla="*/ 0 h 7236450"/>
              <a:gd name="connsiteX2" fmla="*/ 2494549 w 2494549"/>
              <a:gd name="connsiteY2" fmla="*/ 7032961 h 7236450"/>
              <a:gd name="connsiteX3" fmla="*/ 1420293 w 2494549"/>
              <a:gd name="connsiteY3" fmla="*/ 7236450 h 7236450"/>
              <a:gd name="connsiteX4" fmla="*/ 0 w 2494549"/>
              <a:gd name="connsiteY4" fmla="*/ 524650 h 7236450"/>
              <a:gd name="connsiteX0" fmla="*/ 0 w 2492549"/>
              <a:gd name="connsiteY0" fmla="*/ 533966 h 7236450"/>
              <a:gd name="connsiteX1" fmla="*/ 2486986 w 2492549"/>
              <a:gd name="connsiteY1" fmla="*/ 0 h 7236450"/>
              <a:gd name="connsiteX2" fmla="*/ 2492549 w 2492549"/>
              <a:gd name="connsiteY2" fmla="*/ 7032961 h 7236450"/>
              <a:gd name="connsiteX3" fmla="*/ 1418293 w 2492549"/>
              <a:gd name="connsiteY3" fmla="*/ 7236450 h 7236450"/>
              <a:gd name="connsiteX4" fmla="*/ 0 w 2492549"/>
              <a:gd name="connsiteY4" fmla="*/ 533966 h 7236450"/>
              <a:gd name="connsiteX0" fmla="*/ 0 w 2492549"/>
              <a:gd name="connsiteY0" fmla="*/ 533966 h 7042162"/>
              <a:gd name="connsiteX1" fmla="*/ 2486986 w 2492549"/>
              <a:gd name="connsiteY1" fmla="*/ 0 h 7042162"/>
              <a:gd name="connsiteX2" fmla="*/ 2492549 w 2492549"/>
              <a:gd name="connsiteY2" fmla="*/ 7032961 h 7042162"/>
              <a:gd name="connsiteX3" fmla="*/ 2471296 w 2492549"/>
              <a:gd name="connsiteY3" fmla="*/ 7042162 h 7042162"/>
              <a:gd name="connsiteX4" fmla="*/ 0 w 2492549"/>
              <a:gd name="connsiteY4" fmla="*/ 533966 h 7042162"/>
              <a:gd name="connsiteX0" fmla="*/ 0 w 1415722"/>
              <a:gd name="connsiteY0" fmla="*/ 302835 h 7042162"/>
              <a:gd name="connsiteX1" fmla="*/ 1410159 w 1415722"/>
              <a:gd name="connsiteY1" fmla="*/ 0 h 7042162"/>
              <a:gd name="connsiteX2" fmla="*/ 1415722 w 1415722"/>
              <a:gd name="connsiteY2" fmla="*/ 7032961 h 7042162"/>
              <a:gd name="connsiteX3" fmla="*/ 1394469 w 1415722"/>
              <a:gd name="connsiteY3" fmla="*/ 7042162 h 7042162"/>
              <a:gd name="connsiteX4" fmla="*/ 0 w 1415722"/>
              <a:gd name="connsiteY4" fmla="*/ 302835 h 7042162"/>
              <a:gd name="connsiteX0" fmla="*/ 0 w 1491555"/>
              <a:gd name="connsiteY0" fmla="*/ 319112 h 7042162"/>
              <a:gd name="connsiteX1" fmla="*/ 1485992 w 1491555"/>
              <a:gd name="connsiteY1" fmla="*/ 0 h 7042162"/>
              <a:gd name="connsiteX2" fmla="*/ 1491555 w 1491555"/>
              <a:gd name="connsiteY2" fmla="*/ 7032961 h 7042162"/>
              <a:gd name="connsiteX3" fmla="*/ 1470302 w 1491555"/>
              <a:gd name="connsiteY3" fmla="*/ 7042162 h 7042162"/>
              <a:gd name="connsiteX4" fmla="*/ 0 w 1491555"/>
              <a:gd name="connsiteY4" fmla="*/ 319112 h 7042162"/>
              <a:gd name="connsiteX0" fmla="*/ -1 w 1442799"/>
              <a:gd name="connsiteY0" fmla="*/ 324510 h 7042162"/>
              <a:gd name="connsiteX1" fmla="*/ 1437236 w 1442799"/>
              <a:gd name="connsiteY1" fmla="*/ 0 h 7042162"/>
              <a:gd name="connsiteX2" fmla="*/ 1442799 w 1442799"/>
              <a:gd name="connsiteY2" fmla="*/ 7032961 h 7042162"/>
              <a:gd name="connsiteX3" fmla="*/ 1421546 w 1442799"/>
              <a:gd name="connsiteY3" fmla="*/ 7042162 h 7042162"/>
              <a:gd name="connsiteX4" fmla="*/ -1 w 1442799"/>
              <a:gd name="connsiteY4" fmla="*/ 324510 h 7042162"/>
              <a:gd name="connsiteX0" fmla="*/ 1 w 1442801"/>
              <a:gd name="connsiteY0" fmla="*/ 309037 h 7026689"/>
              <a:gd name="connsiteX1" fmla="*/ 1427236 w 1442801"/>
              <a:gd name="connsiteY1" fmla="*/ 0 h 7026689"/>
              <a:gd name="connsiteX2" fmla="*/ 1442801 w 1442801"/>
              <a:gd name="connsiteY2" fmla="*/ 7017488 h 7026689"/>
              <a:gd name="connsiteX3" fmla="*/ 1421548 w 1442801"/>
              <a:gd name="connsiteY3" fmla="*/ 7026689 h 7026689"/>
              <a:gd name="connsiteX4" fmla="*/ 1 w 1442801"/>
              <a:gd name="connsiteY4" fmla="*/ 309037 h 7026689"/>
              <a:gd name="connsiteX0" fmla="*/ -1 w 1442799"/>
              <a:gd name="connsiteY0" fmla="*/ 309037 h 7017487"/>
              <a:gd name="connsiteX1" fmla="*/ 1427234 w 1442799"/>
              <a:gd name="connsiteY1" fmla="*/ 0 h 7017487"/>
              <a:gd name="connsiteX2" fmla="*/ 1442799 w 1442799"/>
              <a:gd name="connsiteY2" fmla="*/ 7017488 h 7017487"/>
              <a:gd name="connsiteX3" fmla="*/ 1431553 w 1442799"/>
              <a:gd name="connsiteY3" fmla="*/ 7011216 h 7017487"/>
              <a:gd name="connsiteX4" fmla="*/ -1 w 1442799"/>
              <a:gd name="connsiteY4" fmla="*/ 309037 h 7017487"/>
              <a:gd name="connsiteX0" fmla="*/ -1 w 1442799"/>
              <a:gd name="connsiteY0" fmla="*/ 353107 h 7061557"/>
              <a:gd name="connsiteX1" fmla="*/ 1428680 w 1442799"/>
              <a:gd name="connsiteY1" fmla="*/ 1 h 7061557"/>
              <a:gd name="connsiteX2" fmla="*/ 1442799 w 1442799"/>
              <a:gd name="connsiteY2" fmla="*/ 7061558 h 7061557"/>
              <a:gd name="connsiteX3" fmla="*/ 1431553 w 1442799"/>
              <a:gd name="connsiteY3" fmla="*/ 7055286 h 7061557"/>
              <a:gd name="connsiteX4" fmla="*/ -1 w 1442799"/>
              <a:gd name="connsiteY4" fmla="*/ 353107 h 7061557"/>
              <a:gd name="connsiteX0" fmla="*/ 0 w 1464516"/>
              <a:gd name="connsiteY0" fmla="*/ 303089 h 7061557"/>
              <a:gd name="connsiteX1" fmla="*/ 1450397 w 1464516"/>
              <a:gd name="connsiteY1" fmla="*/ 1 h 7061557"/>
              <a:gd name="connsiteX2" fmla="*/ 1464516 w 1464516"/>
              <a:gd name="connsiteY2" fmla="*/ 7061558 h 7061557"/>
              <a:gd name="connsiteX3" fmla="*/ 1453270 w 1464516"/>
              <a:gd name="connsiteY3" fmla="*/ 7055286 h 7061557"/>
              <a:gd name="connsiteX4" fmla="*/ 0 w 1464516"/>
              <a:gd name="connsiteY4" fmla="*/ 303089 h 706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4516" h="7061557">
                <a:moveTo>
                  <a:pt x="0" y="303089"/>
                </a:moveTo>
                <a:lnTo>
                  <a:pt x="1450397" y="1"/>
                </a:lnTo>
                <a:cubicBezTo>
                  <a:pt x="1451876" y="2433165"/>
                  <a:pt x="1463037" y="4628394"/>
                  <a:pt x="1464516" y="7061558"/>
                </a:cubicBezTo>
                <a:lnTo>
                  <a:pt x="1453270" y="7055286"/>
                </a:lnTo>
                <a:lnTo>
                  <a:pt x="0" y="303089"/>
                </a:lnTo>
                <a:close/>
              </a:path>
            </a:pathLst>
          </a:custGeom>
          <a:solidFill>
            <a:srgbClr val="E30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641369-F893-934D-9692-5FA5566B09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299" y="6185420"/>
            <a:ext cx="1154487" cy="5241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72935" y="2048254"/>
            <a:ext cx="10087100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R="0" lvl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35000"/>
              <a:tabLst/>
              <a:defRPr sz="2000">
                <a:solidFill>
                  <a:srgbClr val="000000"/>
                </a:solidFill>
              </a:defRPr>
            </a:pPr>
            <a:r>
              <a:rPr lang="en-GB" sz="2000" noProof="0"/>
              <a:t>Questionnaires and focus groups:</a:t>
            </a:r>
            <a:endParaRPr lang="en-GB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38517" y="2754469"/>
            <a:ext cx="10087100" cy="224676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65760" marR="0" lvl="0" indent="-36576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35000"/>
              <a:buFontTx/>
              <a:buBlip>
                <a:blip r:embed="rId4"/>
              </a:buBlip>
              <a:tabLst/>
              <a:defRPr sz="2000">
                <a:solidFill>
                  <a:srgbClr val="000000"/>
                </a:solidFill>
              </a:defRPr>
            </a:pPr>
            <a:r>
              <a:rPr lang="en-GB" sz="2000" noProof="0"/>
              <a:t>Were students aware of choices?</a:t>
            </a:r>
          </a:p>
          <a:p>
            <a:pPr marL="365760" marR="0" lvl="0" indent="-36576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35000"/>
              <a:buFontTx/>
              <a:buBlip>
                <a:blip r:embed="rId4"/>
              </a:buBlip>
              <a:tabLst/>
              <a:defRPr sz="2000">
                <a:solidFill>
                  <a:srgbClr val="000000"/>
                </a:solidFill>
              </a:defRPr>
            </a:pPr>
            <a:endParaRPr lang="en-GB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65760" marR="0" lvl="0" indent="-36576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35000"/>
              <a:buFontTx/>
              <a:buBlip>
                <a:blip r:embed="rId4"/>
              </a:buBlip>
              <a:tabLst/>
              <a:defRPr sz="2000">
                <a:solidFill>
                  <a:srgbClr val="000000"/>
                </a:solidFill>
              </a:defRPr>
            </a:pP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How did they make choices?</a:t>
            </a:r>
            <a:endParaRPr lang="en-GB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65760" marR="0" lvl="0" indent="-36576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35000"/>
              <a:buFontTx/>
              <a:buBlip>
                <a:blip r:embed="rId4"/>
              </a:buBlip>
              <a:tabLst/>
              <a:defRPr sz="2000">
                <a:solidFill>
                  <a:srgbClr val="000000"/>
                </a:solidFill>
              </a:defRPr>
            </a:pPr>
            <a:endParaRPr lang="en-GB" sz="2000" noProof="0"/>
          </a:p>
          <a:p>
            <a:pPr marL="365760" marR="0" lvl="0" indent="-36576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35000"/>
              <a:buFontTx/>
              <a:buBlip>
                <a:blip r:embed="rId4"/>
              </a:buBlip>
              <a:tabLst/>
              <a:defRPr sz="2000">
                <a:solidFill>
                  <a:srgbClr val="000000"/>
                </a:solidFill>
              </a:defRPr>
            </a:pPr>
            <a:r>
              <a:rPr kumimoji="0" lang="en-GB" sz="20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What were their attitudes</a:t>
            </a:r>
            <a:r>
              <a:rPr kumimoji="0" lang="en-GB" sz="2000" b="0" i="0" u="none" strike="noStrike" kern="0" cap="none" spc="0" normalizeH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towards different assessment modes?</a:t>
            </a:r>
            <a:endParaRPr lang="en-GB" sz="2000" b="0" i="0" u="none" strike="noStrike" kern="0" cap="none" spc="0" normalizeH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65760" marR="0" lvl="0" indent="-36576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35000"/>
              <a:buFontTx/>
              <a:buBlip>
                <a:blip r:embed="rId4"/>
              </a:buBlip>
              <a:tabLst/>
              <a:defRPr sz="2000">
                <a:solidFill>
                  <a:srgbClr val="000000"/>
                </a:solidFill>
              </a:defRPr>
            </a:pPr>
            <a:endParaRPr lang="en-GB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65760" marR="0" lvl="0" indent="-36576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35000"/>
              <a:buFontTx/>
              <a:buBlip>
                <a:blip r:embed="rId4"/>
              </a:buBlip>
              <a:tabLst/>
              <a:defRPr sz="2000">
                <a:solidFill>
                  <a:srgbClr val="000000"/>
                </a:solidFill>
              </a:defRPr>
            </a:pPr>
            <a:r>
              <a:rPr lang="en-GB" sz="2000" baseline="0"/>
              <a:t>Where</a:t>
            </a:r>
            <a:r>
              <a:rPr lang="en-GB" sz="2000"/>
              <a:t> are the obstacles in completing coursework?</a:t>
            </a:r>
            <a:endParaRPr lang="en-GB" sz="2000" baseline="0"/>
          </a:p>
        </p:txBody>
      </p:sp>
      <p:sp>
        <p:nvSpPr>
          <p:cNvPr id="2" name="Rectangle 1"/>
          <p:cNvSpPr/>
          <p:nvPr/>
        </p:nvSpPr>
        <p:spPr>
          <a:xfrm>
            <a:off x="1353786" y="4952323"/>
            <a:ext cx="184731" cy="40011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lvl="0">
              <a:buSzPct val="135000"/>
              <a:defRPr sz="2000">
                <a:solidFill>
                  <a:srgbClr val="000000"/>
                </a:solidFill>
              </a:defRPr>
            </a:pPr>
            <a:endParaRPr lang="en-GB">
              <a:latin typeface="Dax-Regular"/>
            </a:endParaRPr>
          </a:p>
        </p:txBody>
      </p:sp>
      <p:sp>
        <p:nvSpPr>
          <p:cNvPr id="8" name="Slide title – alternative bullet points  on indigo template">
            <a:extLst>
              <a:ext uri="{FF2B5EF4-FFF2-40B4-BE49-F238E27FC236}">
                <a16:creationId xmlns:a16="http://schemas.microsoft.com/office/drawing/2014/main" id="{92D78A2D-538C-C9C1-77FD-3F7796F7DD53}"/>
              </a:ext>
            </a:extLst>
          </p:cNvPr>
          <p:cNvSpPr txBox="1">
            <a:spLocks/>
          </p:cNvSpPr>
          <p:nvPr/>
        </p:nvSpPr>
        <p:spPr>
          <a:xfrm>
            <a:off x="643082" y="550006"/>
            <a:ext cx="10160000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tIns="45720" rIns="45719" bIns="45720" anchor="ctr">
            <a:normAutofit fontScale="97500"/>
          </a:bodyPr>
          <a:lstStyle>
            <a:lvl1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defTabSz="594359">
              <a:defRPr sz="2209"/>
            </a:pPr>
            <a:r>
              <a:rPr lang="en-GB" sz="4300">
                <a:solidFill>
                  <a:srgbClr val="2E2452"/>
                </a:solidFill>
              </a:rPr>
              <a:t>Teapots project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A9029F-6DB7-46CF-A2BD-F0D076D86181}"/>
              </a:ext>
            </a:extLst>
          </p:cNvPr>
          <p:cNvSpPr txBox="1"/>
          <p:nvPr/>
        </p:nvSpPr>
        <p:spPr>
          <a:xfrm>
            <a:off x="9888682" y="5576302"/>
            <a:ext cx="914400" cy="2363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normAutofit lnSpcReduction="10000"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May 2022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CD0369-3262-4928-AD33-C2B31608D0D6}"/>
              </a:ext>
            </a:extLst>
          </p:cNvPr>
          <p:cNvSpPr/>
          <p:nvPr/>
        </p:nvSpPr>
        <p:spPr>
          <a:xfrm>
            <a:off x="1072935" y="1342039"/>
            <a:ext cx="10087100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R="0" lvl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35000"/>
              <a:tabLst/>
              <a:defRPr sz="2000">
                <a:solidFill>
                  <a:srgbClr val="000000"/>
                </a:solidFill>
              </a:defRPr>
            </a:pPr>
            <a:r>
              <a:rPr lang="en-GB" sz="2000" noProof="0"/>
              <a:t>Small internal grant to evaluate the provision of student choice in assessment.</a:t>
            </a:r>
            <a:endParaRPr lang="en-GB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50002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">
            <a:extLst>
              <a:ext uri="{FF2B5EF4-FFF2-40B4-BE49-F238E27FC236}">
                <a16:creationId xmlns:a16="http://schemas.microsoft.com/office/drawing/2014/main" id="{1CE92134-4CD0-4B6C-947C-226AC7697D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" y="41980"/>
            <a:ext cx="12193702" cy="6858957"/>
          </a:xfrm>
        </p:spPr>
      </p:pic>
      <p:sp>
        <p:nvSpPr>
          <p:cNvPr id="20" name="Risk 2">
            <a:extLst>
              <a:ext uri="{FF2B5EF4-FFF2-40B4-BE49-F238E27FC236}">
                <a16:creationId xmlns:a16="http://schemas.microsoft.com/office/drawing/2014/main" id="{0B0FEE75-A27A-4950-8305-7C62E8A5E621}"/>
              </a:ext>
            </a:extLst>
          </p:cNvPr>
          <p:cNvSpPr/>
          <p:nvPr/>
        </p:nvSpPr>
        <p:spPr>
          <a:xfrm>
            <a:off x="4717018" y="5133117"/>
            <a:ext cx="7150956" cy="7150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GB" sz="1800">
                <a:latin typeface="+mn-lt"/>
                <a:ea typeface="+mn-ea"/>
                <a:cs typeface="+mn-cs"/>
                <a:sym typeface="Calibri"/>
              </a:rPr>
              <a:t>There’s a risk in doing interesting things. [Instead] see how to get the good grades… with the ones that you know.</a:t>
            </a:r>
          </a:p>
        </p:txBody>
      </p:sp>
      <p:sp>
        <p:nvSpPr>
          <p:cNvPr id="11" name="Risk 1">
            <a:extLst>
              <a:ext uri="{FF2B5EF4-FFF2-40B4-BE49-F238E27FC236}">
                <a16:creationId xmlns:a16="http://schemas.microsoft.com/office/drawing/2014/main" id="{58047149-FAD4-4EC8-8663-11F82EB26826}"/>
              </a:ext>
            </a:extLst>
          </p:cNvPr>
          <p:cNvSpPr/>
          <p:nvPr/>
        </p:nvSpPr>
        <p:spPr>
          <a:xfrm>
            <a:off x="433776" y="4080386"/>
            <a:ext cx="7150956" cy="7150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800">
                <a:latin typeface="+mn-lt"/>
                <a:ea typeface="+mn-ea"/>
                <a:cs typeface="+mn-cs"/>
                <a:sym typeface="Calibri"/>
              </a:rPr>
              <a:t>We should train students to [manage] something unpredictable [otherwise] they get scared to explore something unfamiliar.</a:t>
            </a:r>
          </a:p>
        </p:txBody>
      </p:sp>
      <p:sp>
        <p:nvSpPr>
          <p:cNvPr id="21" name="Exam 2">
            <a:extLst>
              <a:ext uri="{FF2B5EF4-FFF2-40B4-BE49-F238E27FC236}">
                <a16:creationId xmlns:a16="http://schemas.microsoft.com/office/drawing/2014/main" id="{BE19E8D1-BB9B-48BB-A737-4A2CCC766D17}"/>
              </a:ext>
            </a:extLst>
          </p:cNvPr>
          <p:cNvSpPr/>
          <p:nvPr/>
        </p:nvSpPr>
        <p:spPr>
          <a:xfrm>
            <a:off x="4701399" y="4772913"/>
            <a:ext cx="7150956" cy="13280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GB" sz="1800">
                <a:latin typeface="+mn-lt"/>
                <a:ea typeface="+mn-ea"/>
                <a:cs typeface="+mn-cs"/>
                <a:sym typeface="Calibri"/>
              </a:rPr>
              <a:t>The pressure of a test builds you up for later in life.</a:t>
            </a:r>
          </a:p>
          <a:p>
            <a:endParaRPr lang="en-GB" sz="1800">
              <a:latin typeface="+mn-lt"/>
              <a:ea typeface="+mn-ea"/>
              <a:cs typeface="+mn-cs"/>
              <a:sym typeface="Calibri"/>
            </a:endParaRPr>
          </a:p>
          <a:p>
            <a:r>
              <a:rPr lang="en-GB" sz="1800">
                <a:latin typeface="+mn-lt"/>
                <a:ea typeface="+mn-ea"/>
                <a:cs typeface="+mn-cs"/>
                <a:sym typeface="Calibri"/>
              </a:rPr>
              <a:t>Some of the older traditional methods for assessment shouldn’t be replaced. </a:t>
            </a:r>
          </a:p>
        </p:txBody>
      </p:sp>
      <p:sp>
        <p:nvSpPr>
          <p:cNvPr id="10" name="Exam 1">
            <a:extLst>
              <a:ext uri="{FF2B5EF4-FFF2-40B4-BE49-F238E27FC236}">
                <a16:creationId xmlns:a16="http://schemas.microsoft.com/office/drawing/2014/main" id="{84F4E336-8B1A-4910-A42E-43BACDD0BDDF}"/>
              </a:ext>
            </a:extLst>
          </p:cNvPr>
          <p:cNvSpPr/>
          <p:nvPr/>
        </p:nvSpPr>
        <p:spPr>
          <a:xfrm>
            <a:off x="4701399" y="3795009"/>
            <a:ext cx="7150956" cy="7150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800">
                <a:latin typeface="+mn-lt"/>
                <a:ea typeface="+mn-ea"/>
                <a:cs typeface="+mn-cs"/>
                <a:sym typeface="Calibri"/>
              </a:rPr>
              <a:t>[Tests] are limiting when you get past papers to study… you memorize the pattern like it is a high school… the real world is nothing you can predict.</a:t>
            </a:r>
          </a:p>
        </p:txBody>
      </p:sp>
      <p:sp>
        <p:nvSpPr>
          <p:cNvPr id="19" name="Presentation 2">
            <a:extLst>
              <a:ext uri="{FF2B5EF4-FFF2-40B4-BE49-F238E27FC236}">
                <a16:creationId xmlns:a16="http://schemas.microsoft.com/office/drawing/2014/main" id="{8ED2C900-B5BE-4E48-81DB-FE7DCC90D034}"/>
              </a:ext>
            </a:extLst>
          </p:cNvPr>
          <p:cNvSpPr/>
          <p:nvPr/>
        </p:nvSpPr>
        <p:spPr>
          <a:xfrm>
            <a:off x="4930293" y="1632818"/>
            <a:ext cx="7150956" cy="7150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GB" sz="1800">
                <a:latin typeface="+mn-lt"/>
                <a:ea typeface="+mn-ea"/>
                <a:cs typeface="+mn-cs"/>
                <a:sym typeface="Calibri"/>
              </a:rPr>
              <a:t>If we had oral assignments… it will help us to go through the real world and not [be] scared of communication and [putting our] opinion out there.</a:t>
            </a:r>
          </a:p>
        </p:txBody>
      </p:sp>
      <p:sp>
        <p:nvSpPr>
          <p:cNvPr id="9" name="Presentation 1">
            <a:extLst>
              <a:ext uri="{FF2B5EF4-FFF2-40B4-BE49-F238E27FC236}">
                <a16:creationId xmlns:a16="http://schemas.microsoft.com/office/drawing/2014/main" id="{786D6C7A-FA8D-4025-9015-0094DA6607B2}"/>
              </a:ext>
            </a:extLst>
          </p:cNvPr>
          <p:cNvSpPr/>
          <p:nvPr/>
        </p:nvSpPr>
        <p:spPr>
          <a:xfrm>
            <a:off x="4930293" y="2480375"/>
            <a:ext cx="7150956" cy="7150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800">
                <a:latin typeface="+mn-lt"/>
                <a:ea typeface="+mn-ea"/>
                <a:cs typeface="+mn-cs"/>
                <a:sym typeface="Calibri"/>
              </a:rPr>
              <a:t>Presentations should be a big part of the curriculum [to develop] confidence of public speaking and presenting.</a:t>
            </a:r>
          </a:p>
        </p:txBody>
      </p:sp>
      <p:sp>
        <p:nvSpPr>
          <p:cNvPr id="18" name="Coursework skills 4">
            <a:extLst>
              <a:ext uri="{FF2B5EF4-FFF2-40B4-BE49-F238E27FC236}">
                <a16:creationId xmlns:a16="http://schemas.microsoft.com/office/drawing/2014/main" id="{9805131C-A203-4F81-81D6-663B38AFB9C0}"/>
              </a:ext>
            </a:extLst>
          </p:cNvPr>
          <p:cNvSpPr/>
          <p:nvPr/>
        </p:nvSpPr>
        <p:spPr>
          <a:xfrm>
            <a:off x="4635671" y="6038865"/>
            <a:ext cx="7150956" cy="4086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800">
                <a:latin typeface="+mn-lt"/>
                <a:ea typeface="+mn-ea"/>
                <a:cs typeface="+mn-cs"/>
                <a:sym typeface="Calibri"/>
              </a:rPr>
              <a:t>You have to convince the employer that you’re able to learn new skills.</a:t>
            </a:r>
          </a:p>
        </p:txBody>
      </p:sp>
      <p:sp>
        <p:nvSpPr>
          <p:cNvPr id="16" name="Coursework skills 3">
            <a:extLst>
              <a:ext uri="{FF2B5EF4-FFF2-40B4-BE49-F238E27FC236}">
                <a16:creationId xmlns:a16="http://schemas.microsoft.com/office/drawing/2014/main" id="{C023A1C1-C08E-4449-9E00-D03F97F24350}"/>
              </a:ext>
            </a:extLst>
          </p:cNvPr>
          <p:cNvSpPr/>
          <p:nvPr/>
        </p:nvSpPr>
        <p:spPr>
          <a:xfrm>
            <a:off x="215696" y="4880104"/>
            <a:ext cx="7150956" cy="102155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800">
                <a:latin typeface="+mn-lt"/>
                <a:ea typeface="+mn-ea"/>
                <a:cs typeface="+mn-cs"/>
                <a:sym typeface="Calibri"/>
              </a:rPr>
              <a:t>[Employers want] critical thinking. [Coursework] does that job because you have room to explore… to share knowledge... collaboration… and articulate yourself.</a:t>
            </a:r>
          </a:p>
        </p:txBody>
      </p:sp>
      <p:sp>
        <p:nvSpPr>
          <p:cNvPr id="17" name="Coursework skills 2">
            <a:extLst>
              <a:ext uri="{FF2B5EF4-FFF2-40B4-BE49-F238E27FC236}">
                <a16:creationId xmlns:a16="http://schemas.microsoft.com/office/drawing/2014/main" id="{9C9989E5-6E84-4021-B5C5-80BFBF26F03A}"/>
              </a:ext>
            </a:extLst>
          </p:cNvPr>
          <p:cNvSpPr/>
          <p:nvPr/>
        </p:nvSpPr>
        <p:spPr>
          <a:xfrm>
            <a:off x="4867906" y="4027810"/>
            <a:ext cx="7150956" cy="7150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800">
                <a:latin typeface="+mn-lt"/>
                <a:ea typeface="+mn-ea"/>
                <a:cs typeface="+mn-cs"/>
                <a:sym typeface="Calibri"/>
              </a:rPr>
              <a:t>You get research skills; you have to think and can take time to gain an answer.</a:t>
            </a:r>
          </a:p>
        </p:txBody>
      </p:sp>
      <p:sp>
        <p:nvSpPr>
          <p:cNvPr id="14" name="Coursework skills 1">
            <a:extLst>
              <a:ext uri="{FF2B5EF4-FFF2-40B4-BE49-F238E27FC236}">
                <a16:creationId xmlns:a16="http://schemas.microsoft.com/office/drawing/2014/main" id="{FD782480-E2D8-47A0-AF88-508B2743DE62}"/>
              </a:ext>
            </a:extLst>
          </p:cNvPr>
          <p:cNvSpPr/>
          <p:nvPr/>
        </p:nvSpPr>
        <p:spPr>
          <a:xfrm>
            <a:off x="215696" y="2869049"/>
            <a:ext cx="7150956" cy="102155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800">
                <a:latin typeface="+mn-lt"/>
                <a:ea typeface="+mn-ea"/>
                <a:cs typeface="+mn-cs"/>
                <a:sym typeface="Calibri"/>
              </a:rPr>
              <a:t>Argument structure and way of thinking cannot really [be shown] in a presentation or in an exam. The best way to show it would be through coursework.</a:t>
            </a:r>
          </a:p>
        </p:txBody>
      </p:sp>
      <p:sp>
        <p:nvSpPr>
          <p:cNvPr id="7" name="Coursework 4">
            <a:extLst>
              <a:ext uri="{FF2B5EF4-FFF2-40B4-BE49-F238E27FC236}">
                <a16:creationId xmlns:a16="http://schemas.microsoft.com/office/drawing/2014/main" id="{77B91B90-3B7F-4AD1-9079-2A0D6923F983}"/>
              </a:ext>
            </a:extLst>
          </p:cNvPr>
          <p:cNvSpPr/>
          <p:nvPr/>
        </p:nvSpPr>
        <p:spPr>
          <a:xfrm>
            <a:off x="790897" y="3869667"/>
            <a:ext cx="7150956" cy="4086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800">
                <a:latin typeface="+mn-lt"/>
                <a:ea typeface="+mn-ea"/>
                <a:cs typeface="+mn-cs"/>
                <a:sym typeface="Calibri"/>
              </a:rPr>
              <a:t>I prefer coursework because you can explore [and] go deep into the topics.</a:t>
            </a:r>
          </a:p>
        </p:txBody>
      </p:sp>
      <p:sp>
        <p:nvSpPr>
          <p:cNvPr id="8" name="Coursework 3">
            <a:extLst>
              <a:ext uri="{FF2B5EF4-FFF2-40B4-BE49-F238E27FC236}">
                <a16:creationId xmlns:a16="http://schemas.microsoft.com/office/drawing/2014/main" id="{642C577A-0E24-422D-B169-D09C6601E5B5}"/>
              </a:ext>
            </a:extLst>
          </p:cNvPr>
          <p:cNvSpPr/>
          <p:nvPr/>
        </p:nvSpPr>
        <p:spPr>
          <a:xfrm>
            <a:off x="4780547" y="1896137"/>
            <a:ext cx="7150956" cy="4086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800">
                <a:latin typeface="+mn-lt"/>
                <a:ea typeface="+mn-ea"/>
                <a:cs typeface="+mn-cs"/>
                <a:sym typeface="Calibri"/>
              </a:rPr>
              <a:t>Coursework is one of the best parts… more practical.</a:t>
            </a:r>
          </a:p>
        </p:txBody>
      </p:sp>
      <p:sp>
        <p:nvSpPr>
          <p:cNvPr id="12" name="Coursework 2">
            <a:extLst>
              <a:ext uri="{FF2B5EF4-FFF2-40B4-BE49-F238E27FC236}">
                <a16:creationId xmlns:a16="http://schemas.microsoft.com/office/drawing/2014/main" id="{47B1A218-FDD3-4C30-AB83-421ED867B8FB}"/>
              </a:ext>
            </a:extLst>
          </p:cNvPr>
          <p:cNvSpPr/>
          <p:nvPr/>
        </p:nvSpPr>
        <p:spPr>
          <a:xfrm>
            <a:off x="4780547" y="4567533"/>
            <a:ext cx="7150956" cy="7150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800">
                <a:latin typeface="+mn-lt"/>
                <a:ea typeface="+mn-ea"/>
                <a:cs typeface="+mn-cs"/>
                <a:sym typeface="Calibri"/>
              </a:rPr>
              <a:t>[Real and Complex Analysis Coursework 1] was a good one because they applied the question to the real-world.</a:t>
            </a:r>
          </a:p>
        </p:txBody>
      </p:sp>
      <p:sp>
        <p:nvSpPr>
          <p:cNvPr id="15" name="Coursework 1">
            <a:extLst>
              <a:ext uri="{FF2B5EF4-FFF2-40B4-BE49-F238E27FC236}">
                <a16:creationId xmlns:a16="http://schemas.microsoft.com/office/drawing/2014/main" id="{88CF339A-47DC-4581-A8B2-23F9B3D30AF9}"/>
              </a:ext>
            </a:extLst>
          </p:cNvPr>
          <p:cNvSpPr/>
          <p:nvPr/>
        </p:nvSpPr>
        <p:spPr>
          <a:xfrm>
            <a:off x="0" y="2558867"/>
            <a:ext cx="7150956" cy="102155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800">
                <a:latin typeface="+mn-lt"/>
                <a:ea typeface="+mn-ea"/>
                <a:cs typeface="+mn-cs"/>
                <a:sym typeface="Calibri"/>
              </a:rPr>
              <a:t>because you can pick a book [or YouTube] and see beyond the teachers, and what [is taught] in lessons… I prefer something you can explore. This develops your enjoyment in learning, not just in mathematics.</a:t>
            </a:r>
          </a:p>
        </p:txBody>
      </p:sp>
    </p:spTree>
    <p:extLst>
      <p:ext uri="{BB962C8B-B14F-4D97-AF65-F5344CB8AC3E}">
        <p14:creationId xmlns:p14="http://schemas.microsoft.com/office/powerpoint/2010/main" val="198621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21" grpId="0" animBg="1"/>
      <p:bldP spid="21" grpId="1" animBg="1"/>
      <p:bldP spid="10" grpId="0" animBg="1"/>
      <p:bldP spid="10" grpId="1" animBg="1"/>
      <p:bldP spid="19" grpId="0" animBg="1"/>
      <p:bldP spid="19" grpId="1" animBg="1"/>
      <p:bldP spid="9" grpId="0" animBg="1"/>
      <p:bldP spid="9" grpId="1" animBg="1"/>
      <p:bldP spid="18" grpId="0" animBg="1"/>
      <p:bldP spid="18" grpId="1" animBg="1"/>
      <p:bldP spid="16" grpId="0" animBg="1"/>
      <p:bldP spid="16" grpId="1" animBg="1"/>
      <p:bldP spid="17" grpId="0" animBg="1"/>
      <p:bldP spid="17" grpId="1" animBg="1"/>
      <p:bldP spid="14" grpId="0" animBg="1"/>
      <p:bldP spid="14" grpId="1" animBg="1"/>
      <p:bldP spid="7" grpId="0" animBg="1"/>
      <p:bldP spid="7" grpId="1" animBg="1"/>
      <p:bldP spid="8" grpId="0" animBg="1"/>
      <p:bldP spid="8" grpId="1" animBg="1"/>
      <p:bldP spid="12" grpId="0" animBg="1"/>
      <p:bldP spid="12" grpId="1" animBg="1"/>
      <p:bldP spid="15" grpId="0" animBg="1"/>
      <p:bldP spid="1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">
            <a:extLst>
              <a:ext uri="{FF2B5EF4-FFF2-40B4-BE49-F238E27FC236}">
                <a16:creationId xmlns:a16="http://schemas.microsoft.com/office/drawing/2014/main" id="{55A61F13-9ED9-44F0-9FEF-D29ABD9081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" y="148443"/>
            <a:ext cx="12193702" cy="6858957"/>
          </a:xfrm>
        </p:spPr>
      </p:pic>
      <p:sp>
        <p:nvSpPr>
          <p:cNvPr id="14" name="Fear plagiarism 2">
            <a:extLst>
              <a:ext uri="{FF2B5EF4-FFF2-40B4-BE49-F238E27FC236}">
                <a16:creationId xmlns:a16="http://schemas.microsoft.com/office/drawing/2014/main" id="{8F42CBC9-5FFD-408D-B400-DB10ED6276B6}"/>
              </a:ext>
            </a:extLst>
          </p:cNvPr>
          <p:cNvSpPr/>
          <p:nvPr/>
        </p:nvSpPr>
        <p:spPr>
          <a:xfrm>
            <a:off x="3196202" y="4019925"/>
            <a:ext cx="7150956" cy="4086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GB" sz="1800">
                <a:latin typeface="+mn-lt"/>
                <a:ea typeface="+mn-ea"/>
                <a:cs typeface="+mn-cs"/>
                <a:sym typeface="Calibri"/>
              </a:rPr>
              <a:t>I’m scared that I accidentally plagiarise. It’s scary. </a:t>
            </a:r>
          </a:p>
        </p:txBody>
      </p:sp>
      <p:sp>
        <p:nvSpPr>
          <p:cNvPr id="11" name="Fear plagiarism 1">
            <a:extLst>
              <a:ext uri="{FF2B5EF4-FFF2-40B4-BE49-F238E27FC236}">
                <a16:creationId xmlns:a16="http://schemas.microsoft.com/office/drawing/2014/main" id="{754D1ADC-1F71-448B-B2CF-9277454168B3}"/>
              </a:ext>
            </a:extLst>
          </p:cNvPr>
          <p:cNvSpPr/>
          <p:nvPr/>
        </p:nvSpPr>
        <p:spPr>
          <a:xfrm>
            <a:off x="3196202" y="5842731"/>
            <a:ext cx="7150956" cy="7150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GB" sz="1800">
                <a:latin typeface="+mn-lt"/>
                <a:ea typeface="+mn-ea"/>
                <a:cs typeface="+mn-cs"/>
                <a:sym typeface="Calibri"/>
              </a:rPr>
              <a:t>I’m afraid that I will plagiarise [from] the Internet… when I try to articulate my thoughts.</a:t>
            </a:r>
          </a:p>
        </p:txBody>
      </p:sp>
      <p:sp>
        <p:nvSpPr>
          <p:cNvPr id="10" name="Anxiety">
            <a:extLst>
              <a:ext uri="{FF2B5EF4-FFF2-40B4-BE49-F238E27FC236}">
                <a16:creationId xmlns:a16="http://schemas.microsoft.com/office/drawing/2014/main" id="{F4916A40-CE10-4C83-8895-932AA9458914}"/>
              </a:ext>
            </a:extLst>
          </p:cNvPr>
          <p:cNvSpPr/>
          <p:nvPr/>
        </p:nvSpPr>
        <p:spPr>
          <a:xfrm>
            <a:off x="4855569" y="4624861"/>
            <a:ext cx="7150956" cy="102155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GB" sz="1800">
                <a:latin typeface="+mn-lt"/>
                <a:ea typeface="+mn-ea"/>
                <a:cs typeface="+mn-cs"/>
                <a:sym typeface="Calibri"/>
              </a:rPr>
              <a:t>People have anxieties or are scared to look stupid… we need to get rid of this, we need to prepare everyone to ask questions and [acknowledge that] mistakes are essential… to build on your emotional well-being.</a:t>
            </a:r>
          </a:p>
        </p:txBody>
      </p:sp>
      <p:sp>
        <p:nvSpPr>
          <p:cNvPr id="8" name="No examples">
            <a:extLst>
              <a:ext uri="{FF2B5EF4-FFF2-40B4-BE49-F238E27FC236}">
                <a16:creationId xmlns:a16="http://schemas.microsoft.com/office/drawing/2014/main" id="{2A3E5618-728A-4AC1-AA54-61AAA97B18A0}"/>
              </a:ext>
            </a:extLst>
          </p:cNvPr>
          <p:cNvSpPr/>
          <p:nvPr/>
        </p:nvSpPr>
        <p:spPr>
          <a:xfrm>
            <a:off x="3741634" y="4369948"/>
            <a:ext cx="7150956" cy="7150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800">
                <a:latin typeface="+mn-lt"/>
                <a:ea typeface="+mn-ea"/>
                <a:cs typeface="+mn-cs"/>
                <a:sym typeface="Calibri"/>
              </a:rPr>
              <a:t>We may not have examples of that type of question… so you have to go back and read the source material.</a:t>
            </a:r>
          </a:p>
        </p:txBody>
      </p:sp>
      <p:sp>
        <p:nvSpPr>
          <p:cNvPr id="9" name="Time taken">
            <a:extLst>
              <a:ext uri="{FF2B5EF4-FFF2-40B4-BE49-F238E27FC236}">
                <a16:creationId xmlns:a16="http://schemas.microsoft.com/office/drawing/2014/main" id="{41E1FE08-5270-4CFD-9C66-8E38FB413798}"/>
              </a:ext>
            </a:extLst>
          </p:cNvPr>
          <p:cNvSpPr/>
          <p:nvPr/>
        </p:nvSpPr>
        <p:spPr>
          <a:xfrm>
            <a:off x="3902327" y="4273510"/>
            <a:ext cx="7150956" cy="7150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800">
                <a:latin typeface="+mn-lt"/>
                <a:ea typeface="+mn-ea"/>
                <a:cs typeface="+mn-cs"/>
                <a:sym typeface="Calibri"/>
              </a:rPr>
              <a:t>The most embarrassing thing… the final assessment… I knew how to do it [but] it took me hours just to find the theorems.</a:t>
            </a:r>
          </a:p>
        </p:txBody>
      </p:sp>
      <p:sp>
        <p:nvSpPr>
          <p:cNvPr id="13" name="Deadlines 2">
            <a:extLst>
              <a:ext uri="{FF2B5EF4-FFF2-40B4-BE49-F238E27FC236}">
                <a16:creationId xmlns:a16="http://schemas.microsoft.com/office/drawing/2014/main" id="{245EAAA6-FD86-40DB-B212-85C46837866D}"/>
              </a:ext>
            </a:extLst>
          </p:cNvPr>
          <p:cNvSpPr/>
          <p:nvPr/>
        </p:nvSpPr>
        <p:spPr>
          <a:xfrm>
            <a:off x="7060368" y="3500472"/>
            <a:ext cx="1828131" cy="4086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800">
                <a:latin typeface="+mn-lt"/>
                <a:ea typeface="+mn-ea"/>
                <a:cs typeface="+mn-cs"/>
                <a:sym typeface="Calibri"/>
              </a:rPr>
              <a:t>Deadlines as well.</a:t>
            </a:r>
          </a:p>
        </p:txBody>
      </p:sp>
      <p:sp>
        <p:nvSpPr>
          <p:cNvPr id="12" name="Deadlines 1">
            <a:extLst>
              <a:ext uri="{FF2B5EF4-FFF2-40B4-BE49-F238E27FC236}">
                <a16:creationId xmlns:a16="http://schemas.microsoft.com/office/drawing/2014/main" id="{ED5FE191-741F-4279-907B-3F5283963D1A}"/>
              </a:ext>
            </a:extLst>
          </p:cNvPr>
          <p:cNvSpPr/>
          <p:nvPr/>
        </p:nvSpPr>
        <p:spPr>
          <a:xfrm>
            <a:off x="7060368" y="2997684"/>
            <a:ext cx="2356348" cy="4086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800">
                <a:latin typeface="+mn-lt"/>
                <a:ea typeface="+mn-ea"/>
                <a:cs typeface="+mn-cs"/>
                <a:sym typeface="Calibri"/>
              </a:rPr>
              <a:t>Meeting the deadlines.</a:t>
            </a:r>
          </a:p>
        </p:txBody>
      </p:sp>
    </p:spTree>
    <p:extLst>
      <p:ext uri="{BB962C8B-B14F-4D97-AF65-F5344CB8AC3E}">
        <p14:creationId xmlns:p14="http://schemas.microsoft.com/office/powerpoint/2010/main" val="177104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0" grpId="0" animBg="1"/>
      <p:bldP spid="8" grpId="0" animBg="1"/>
      <p:bldP spid="8" grpId="1" animBg="1"/>
      <p:bldP spid="9" grpId="0" animBg="1"/>
      <p:bldP spid="9" grpId="1" animBg="1"/>
      <p:bldP spid="13" grpId="0" animBg="1"/>
      <p:bldP spid="13" grpId="1" animBg="1"/>
      <p:bldP spid="12" grpId="0" animBg="1"/>
      <p:bldP spid="1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755DF83-0710-5748-8894-4116F8AFB2FF}"/>
              </a:ext>
            </a:extLst>
          </p:cNvPr>
          <p:cNvSpPr/>
          <p:nvPr/>
        </p:nvSpPr>
        <p:spPr>
          <a:xfrm rot="16926037">
            <a:off x="1806675" y="4346417"/>
            <a:ext cx="1060836" cy="5022514"/>
          </a:xfrm>
          <a:custGeom>
            <a:avLst/>
            <a:gdLst>
              <a:gd name="connsiteX0" fmla="*/ 0 w 6729984"/>
              <a:gd name="connsiteY0" fmla="*/ 0 h 7923656"/>
              <a:gd name="connsiteX1" fmla="*/ 6729984 w 6729984"/>
              <a:gd name="connsiteY1" fmla="*/ 0 h 7923656"/>
              <a:gd name="connsiteX2" fmla="*/ 6729984 w 6729984"/>
              <a:gd name="connsiteY2" fmla="*/ 7923656 h 7923656"/>
              <a:gd name="connsiteX3" fmla="*/ 0 w 6729984"/>
              <a:gd name="connsiteY3" fmla="*/ 7923656 h 7923656"/>
              <a:gd name="connsiteX4" fmla="*/ 0 w 6729984"/>
              <a:gd name="connsiteY4" fmla="*/ 0 h 7923656"/>
              <a:gd name="connsiteX0" fmla="*/ 0 w 7375066"/>
              <a:gd name="connsiteY0" fmla="*/ 1832272 h 7923656"/>
              <a:gd name="connsiteX1" fmla="*/ 7375066 w 7375066"/>
              <a:gd name="connsiteY1" fmla="*/ 0 h 7923656"/>
              <a:gd name="connsiteX2" fmla="*/ 7375066 w 7375066"/>
              <a:gd name="connsiteY2" fmla="*/ 7923656 h 7923656"/>
              <a:gd name="connsiteX3" fmla="*/ 645082 w 7375066"/>
              <a:gd name="connsiteY3" fmla="*/ 7923656 h 7923656"/>
              <a:gd name="connsiteX4" fmla="*/ 0 w 7375066"/>
              <a:gd name="connsiteY4" fmla="*/ 1832272 h 7923656"/>
              <a:gd name="connsiteX0" fmla="*/ 0 w 7375066"/>
              <a:gd name="connsiteY0" fmla="*/ 1832272 h 8555080"/>
              <a:gd name="connsiteX1" fmla="*/ 7375066 w 7375066"/>
              <a:gd name="connsiteY1" fmla="*/ 0 h 8555080"/>
              <a:gd name="connsiteX2" fmla="*/ 7375066 w 7375066"/>
              <a:gd name="connsiteY2" fmla="*/ 7923656 h 8555080"/>
              <a:gd name="connsiteX3" fmla="*/ 1427443 w 7375066"/>
              <a:gd name="connsiteY3" fmla="*/ 8555080 h 8555080"/>
              <a:gd name="connsiteX4" fmla="*/ 0 w 7375066"/>
              <a:gd name="connsiteY4" fmla="*/ 1832272 h 8555080"/>
              <a:gd name="connsiteX0" fmla="*/ 0 w 7379504"/>
              <a:gd name="connsiteY0" fmla="*/ 1832272 h 8555080"/>
              <a:gd name="connsiteX1" fmla="*/ 7375066 w 7379504"/>
              <a:gd name="connsiteY1" fmla="*/ 0 h 8555080"/>
              <a:gd name="connsiteX2" fmla="*/ 7379504 w 7379504"/>
              <a:gd name="connsiteY2" fmla="*/ 7299493 h 8555080"/>
              <a:gd name="connsiteX3" fmla="*/ 1427443 w 7379504"/>
              <a:gd name="connsiteY3" fmla="*/ 8555080 h 8555080"/>
              <a:gd name="connsiteX4" fmla="*/ 0 w 7379504"/>
              <a:gd name="connsiteY4" fmla="*/ 1832272 h 8555080"/>
              <a:gd name="connsiteX0" fmla="*/ 0 w 7383348"/>
              <a:gd name="connsiteY0" fmla="*/ 1559770 h 8282578"/>
              <a:gd name="connsiteX1" fmla="*/ 7383130 w 7383348"/>
              <a:gd name="connsiteY1" fmla="*/ 0 h 8282578"/>
              <a:gd name="connsiteX2" fmla="*/ 7379504 w 7383348"/>
              <a:gd name="connsiteY2" fmla="*/ 7026991 h 8282578"/>
              <a:gd name="connsiteX3" fmla="*/ 1427443 w 7383348"/>
              <a:gd name="connsiteY3" fmla="*/ 8282578 h 8282578"/>
              <a:gd name="connsiteX4" fmla="*/ 0 w 7383348"/>
              <a:gd name="connsiteY4" fmla="*/ 1559770 h 8282578"/>
              <a:gd name="connsiteX0" fmla="*/ 0 w 7387625"/>
              <a:gd name="connsiteY0" fmla="*/ 1576541 h 8299349"/>
              <a:gd name="connsiteX1" fmla="*/ 7387488 w 7387625"/>
              <a:gd name="connsiteY1" fmla="*/ 0 h 8299349"/>
              <a:gd name="connsiteX2" fmla="*/ 7379504 w 7387625"/>
              <a:gd name="connsiteY2" fmla="*/ 7043762 h 8299349"/>
              <a:gd name="connsiteX3" fmla="*/ 1427443 w 7387625"/>
              <a:gd name="connsiteY3" fmla="*/ 8299349 h 8299349"/>
              <a:gd name="connsiteX4" fmla="*/ 0 w 7387625"/>
              <a:gd name="connsiteY4" fmla="*/ 1576541 h 8299349"/>
              <a:gd name="connsiteX0" fmla="*/ 0 w 7389221"/>
              <a:gd name="connsiteY0" fmla="*/ 1568962 h 8291770"/>
              <a:gd name="connsiteX1" fmla="*/ 7389100 w 7389221"/>
              <a:gd name="connsiteY1" fmla="*/ 0 h 8291770"/>
              <a:gd name="connsiteX2" fmla="*/ 7379504 w 7389221"/>
              <a:gd name="connsiteY2" fmla="*/ 7036183 h 8291770"/>
              <a:gd name="connsiteX3" fmla="*/ 1427443 w 7389221"/>
              <a:gd name="connsiteY3" fmla="*/ 8291770 h 8291770"/>
              <a:gd name="connsiteX4" fmla="*/ 0 w 7389221"/>
              <a:gd name="connsiteY4" fmla="*/ 1568962 h 8291770"/>
              <a:gd name="connsiteX0" fmla="*/ 0 w 7389378"/>
              <a:gd name="connsiteY0" fmla="*/ 1568962 h 8291770"/>
              <a:gd name="connsiteX1" fmla="*/ 7389100 w 7389378"/>
              <a:gd name="connsiteY1" fmla="*/ 0 h 8291770"/>
              <a:gd name="connsiteX2" fmla="*/ 7387084 w 7389378"/>
              <a:gd name="connsiteY2" fmla="*/ 7034572 h 8291770"/>
              <a:gd name="connsiteX3" fmla="*/ 1427443 w 7389378"/>
              <a:gd name="connsiteY3" fmla="*/ 8291770 h 8291770"/>
              <a:gd name="connsiteX4" fmla="*/ 0 w 7389378"/>
              <a:gd name="connsiteY4" fmla="*/ 1568962 h 8291770"/>
              <a:gd name="connsiteX0" fmla="*/ 0 w 7394663"/>
              <a:gd name="connsiteY0" fmla="*/ 1568962 h 8291770"/>
              <a:gd name="connsiteX1" fmla="*/ 7389100 w 7394663"/>
              <a:gd name="connsiteY1" fmla="*/ 0 h 8291770"/>
              <a:gd name="connsiteX2" fmla="*/ 7394663 w 7394663"/>
              <a:gd name="connsiteY2" fmla="*/ 7032961 h 8291770"/>
              <a:gd name="connsiteX3" fmla="*/ 1427443 w 7394663"/>
              <a:gd name="connsiteY3" fmla="*/ 8291770 h 8291770"/>
              <a:gd name="connsiteX4" fmla="*/ 0 w 7394663"/>
              <a:gd name="connsiteY4" fmla="*/ 1568962 h 8291770"/>
              <a:gd name="connsiteX0" fmla="*/ 0 w 7873073"/>
              <a:gd name="connsiteY0" fmla="*/ 1670651 h 8291770"/>
              <a:gd name="connsiteX1" fmla="*/ 7867510 w 7873073"/>
              <a:gd name="connsiteY1" fmla="*/ 0 h 8291770"/>
              <a:gd name="connsiteX2" fmla="*/ 7873073 w 7873073"/>
              <a:gd name="connsiteY2" fmla="*/ 7032961 h 8291770"/>
              <a:gd name="connsiteX3" fmla="*/ 1905853 w 7873073"/>
              <a:gd name="connsiteY3" fmla="*/ 8291770 h 8291770"/>
              <a:gd name="connsiteX4" fmla="*/ 0 w 7873073"/>
              <a:gd name="connsiteY4" fmla="*/ 1670651 h 8291770"/>
              <a:gd name="connsiteX0" fmla="*/ 0 w 7873073"/>
              <a:gd name="connsiteY0" fmla="*/ 1670651 h 8403860"/>
              <a:gd name="connsiteX1" fmla="*/ 7867510 w 7873073"/>
              <a:gd name="connsiteY1" fmla="*/ 0 h 8403860"/>
              <a:gd name="connsiteX2" fmla="*/ 7873073 w 7873073"/>
              <a:gd name="connsiteY2" fmla="*/ 7032961 h 8403860"/>
              <a:gd name="connsiteX3" fmla="*/ 1429654 w 7873073"/>
              <a:gd name="connsiteY3" fmla="*/ 8403860 h 8403860"/>
              <a:gd name="connsiteX4" fmla="*/ 0 w 7873073"/>
              <a:gd name="connsiteY4" fmla="*/ 1670651 h 8403860"/>
              <a:gd name="connsiteX0" fmla="*/ 0 w 7873073"/>
              <a:gd name="connsiteY0" fmla="*/ 1670651 h 7565694"/>
              <a:gd name="connsiteX1" fmla="*/ 7867510 w 7873073"/>
              <a:gd name="connsiteY1" fmla="*/ 0 h 7565694"/>
              <a:gd name="connsiteX2" fmla="*/ 7873073 w 7873073"/>
              <a:gd name="connsiteY2" fmla="*/ 7032961 h 7565694"/>
              <a:gd name="connsiteX3" fmla="*/ 5469714 w 7873073"/>
              <a:gd name="connsiteY3" fmla="*/ 7565695 h 7565694"/>
              <a:gd name="connsiteX4" fmla="*/ 0 w 7873073"/>
              <a:gd name="connsiteY4" fmla="*/ 1670651 h 7565694"/>
              <a:gd name="connsiteX0" fmla="*/ 1 w 3880757"/>
              <a:gd name="connsiteY0" fmla="*/ 801481 h 7565696"/>
              <a:gd name="connsiteX1" fmla="*/ 3875194 w 3880757"/>
              <a:gd name="connsiteY1" fmla="*/ 0 h 7565696"/>
              <a:gd name="connsiteX2" fmla="*/ 3880757 w 3880757"/>
              <a:gd name="connsiteY2" fmla="*/ 7032961 h 7565696"/>
              <a:gd name="connsiteX3" fmla="*/ 1477398 w 3880757"/>
              <a:gd name="connsiteY3" fmla="*/ 7565695 h 7565696"/>
              <a:gd name="connsiteX4" fmla="*/ 1 w 3880757"/>
              <a:gd name="connsiteY4" fmla="*/ 801481 h 7565696"/>
              <a:gd name="connsiteX0" fmla="*/ 0 w 3817509"/>
              <a:gd name="connsiteY0" fmla="*/ 808615 h 7565694"/>
              <a:gd name="connsiteX1" fmla="*/ 3811946 w 3817509"/>
              <a:gd name="connsiteY1" fmla="*/ 0 h 7565694"/>
              <a:gd name="connsiteX2" fmla="*/ 3817509 w 3817509"/>
              <a:gd name="connsiteY2" fmla="*/ 7032961 h 7565694"/>
              <a:gd name="connsiteX3" fmla="*/ 1414150 w 3817509"/>
              <a:gd name="connsiteY3" fmla="*/ 7565695 h 7565694"/>
              <a:gd name="connsiteX4" fmla="*/ 0 w 3817509"/>
              <a:gd name="connsiteY4" fmla="*/ 808615 h 7565694"/>
              <a:gd name="connsiteX0" fmla="*/ 0 w 2494762"/>
              <a:gd name="connsiteY0" fmla="*/ 540562 h 7565695"/>
              <a:gd name="connsiteX1" fmla="*/ 2489199 w 2494762"/>
              <a:gd name="connsiteY1" fmla="*/ 0 h 7565695"/>
              <a:gd name="connsiteX2" fmla="*/ 2494762 w 2494762"/>
              <a:gd name="connsiteY2" fmla="*/ 7032961 h 7565695"/>
              <a:gd name="connsiteX3" fmla="*/ 91403 w 2494762"/>
              <a:gd name="connsiteY3" fmla="*/ 7565695 h 7565695"/>
              <a:gd name="connsiteX4" fmla="*/ 0 w 2494762"/>
              <a:gd name="connsiteY4" fmla="*/ 540562 h 7565695"/>
              <a:gd name="connsiteX0" fmla="*/ 1 w 2513184"/>
              <a:gd name="connsiteY0" fmla="*/ 528650 h 7565695"/>
              <a:gd name="connsiteX1" fmla="*/ 2507621 w 2513184"/>
              <a:gd name="connsiteY1" fmla="*/ 0 h 7565695"/>
              <a:gd name="connsiteX2" fmla="*/ 2513184 w 2513184"/>
              <a:gd name="connsiteY2" fmla="*/ 7032961 h 7565695"/>
              <a:gd name="connsiteX3" fmla="*/ 109825 w 2513184"/>
              <a:gd name="connsiteY3" fmla="*/ 7565695 h 7565695"/>
              <a:gd name="connsiteX4" fmla="*/ 1 w 2513184"/>
              <a:gd name="connsiteY4" fmla="*/ 528650 h 7565695"/>
              <a:gd name="connsiteX0" fmla="*/ 0 w 2513183"/>
              <a:gd name="connsiteY0" fmla="*/ 528650 h 7245634"/>
              <a:gd name="connsiteX1" fmla="*/ 2507620 w 2513183"/>
              <a:gd name="connsiteY1" fmla="*/ 0 h 7245634"/>
              <a:gd name="connsiteX2" fmla="*/ 2513183 w 2513183"/>
              <a:gd name="connsiteY2" fmla="*/ 7032961 h 7245634"/>
              <a:gd name="connsiteX3" fmla="*/ 1453137 w 2513183"/>
              <a:gd name="connsiteY3" fmla="*/ 7245634 h 7245634"/>
              <a:gd name="connsiteX4" fmla="*/ 0 w 2513183"/>
              <a:gd name="connsiteY4" fmla="*/ 528650 h 7245634"/>
              <a:gd name="connsiteX0" fmla="*/ 0 w 2513183"/>
              <a:gd name="connsiteY0" fmla="*/ 528650 h 7215302"/>
              <a:gd name="connsiteX1" fmla="*/ 2507620 w 2513183"/>
              <a:gd name="connsiteY1" fmla="*/ 0 h 7215302"/>
              <a:gd name="connsiteX2" fmla="*/ 2513183 w 2513183"/>
              <a:gd name="connsiteY2" fmla="*/ 7032961 h 7215302"/>
              <a:gd name="connsiteX3" fmla="*/ 1446627 w 2513183"/>
              <a:gd name="connsiteY3" fmla="*/ 7215302 h 7215302"/>
              <a:gd name="connsiteX4" fmla="*/ 0 w 2513183"/>
              <a:gd name="connsiteY4" fmla="*/ 528650 h 7215302"/>
              <a:gd name="connsiteX0" fmla="*/ 0 w 2513183"/>
              <a:gd name="connsiteY0" fmla="*/ 528650 h 7221813"/>
              <a:gd name="connsiteX1" fmla="*/ 2507620 w 2513183"/>
              <a:gd name="connsiteY1" fmla="*/ 0 h 7221813"/>
              <a:gd name="connsiteX2" fmla="*/ 2513183 w 2513183"/>
              <a:gd name="connsiteY2" fmla="*/ 7032961 h 7221813"/>
              <a:gd name="connsiteX3" fmla="*/ 1416294 w 2513183"/>
              <a:gd name="connsiteY3" fmla="*/ 7221813 h 7221813"/>
              <a:gd name="connsiteX4" fmla="*/ 0 w 2513183"/>
              <a:gd name="connsiteY4" fmla="*/ 528650 h 7221813"/>
              <a:gd name="connsiteX0" fmla="*/ 0 w 2513183"/>
              <a:gd name="connsiteY0" fmla="*/ 528650 h 7231133"/>
              <a:gd name="connsiteX1" fmla="*/ 2507620 w 2513183"/>
              <a:gd name="connsiteY1" fmla="*/ 0 h 7231133"/>
              <a:gd name="connsiteX2" fmla="*/ 2513183 w 2513183"/>
              <a:gd name="connsiteY2" fmla="*/ 7032961 h 7231133"/>
              <a:gd name="connsiteX3" fmla="*/ 1418294 w 2513183"/>
              <a:gd name="connsiteY3" fmla="*/ 7231132 h 7231133"/>
              <a:gd name="connsiteX4" fmla="*/ 0 w 2513183"/>
              <a:gd name="connsiteY4" fmla="*/ 528650 h 7231133"/>
              <a:gd name="connsiteX0" fmla="*/ 0 w 2513183"/>
              <a:gd name="connsiteY0" fmla="*/ 528650 h 7236449"/>
              <a:gd name="connsiteX1" fmla="*/ 2507620 w 2513183"/>
              <a:gd name="connsiteY1" fmla="*/ 0 h 7236449"/>
              <a:gd name="connsiteX2" fmla="*/ 2513183 w 2513183"/>
              <a:gd name="connsiteY2" fmla="*/ 7032961 h 7236449"/>
              <a:gd name="connsiteX3" fmla="*/ 1438927 w 2513183"/>
              <a:gd name="connsiteY3" fmla="*/ 7236450 h 7236449"/>
              <a:gd name="connsiteX4" fmla="*/ 0 w 2513183"/>
              <a:gd name="connsiteY4" fmla="*/ 528650 h 7236449"/>
              <a:gd name="connsiteX0" fmla="*/ 0 w 2520499"/>
              <a:gd name="connsiteY0" fmla="*/ 539966 h 7236450"/>
              <a:gd name="connsiteX1" fmla="*/ 2514936 w 2520499"/>
              <a:gd name="connsiteY1" fmla="*/ 0 h 7236450"/>
              <a:gd name="connsiteX2" fmla="*/ 2520499 w 2520499"/>
              <a:gd name="connsiteY2" fmla="*/ 7032961 h 7236450"/>
              <a:gd name="connsiteX3" fmla="*/ 1446243 w 2520499"/>
              <a:gd name="connsiteY3" fmla="*/ 7236450 h 7236450"/>
              <a:gd name="connsiteX4" fmla="*/ 0 w 2520499"/>
              <a:gd name="connsiteY4" fmla="*/ 539966 h 7236450"/>
              <a:gd name="connsiteX0" fmla="*/ 0 w 2494549"/>
              <a:gd name="connsiteY0" fmla="*/ 524650 h 7236450"/>
              <a:gd name="connsiteX1" fmla="*/ 2488986 w 2494549"/>
              <a:gd name="connsiteY1" fmla="*/ 0 h 7236450"/>
              <a:gd name="connsiteX2" fmla="*/ 2494549 w 2494549"/>
              <a:gd name="connsiteY2" fmla="*/ 7032961 h 7236450"/>
              <a:gd name="connsiteX3" fmla="*/ 1420293 w 2494549"/>
              <a:gd name="connsiteY3" fmla="*/ 7236450 h 7236450"/>
              <a:gd name="connsiteX4" fmla="*/ 0 w 2494549"/>
              <a:gd name="connsiteY4" fmla="*/ 524650 h 7236450"/>
              <a:gd name="connsiteX0" fmla="*/ 0 w 2492549"/>
              <a:gd name="connsiteY0" fmla="*/ 533966 h 7236450"/>
              <a:gd name="connsiteX1" fmla="*/ 2486986 w 2492549"/>
              <a:gd name="connsiteY1" fmla="*/ 0 h 7236450"/>
              <a:gd name="connsiteX2" fmla="*/ 2492549 w 2492549"/>
              <a:gd name="connsiteY2" fmla="*/ 7032961 h 7236450"/>
              <a:gd name="connsiteX3" fmla="*/ 1418293 w 2492549"/>
              <a:gd name="connsiteY3" fmla="*/ 7236450 h 7236450"/>
              <a:gd name="connsiteX4" fmla="*/ 0 w 2492549"/>
              <a:gd name="connsiteY4" fmla="*/ 533966 h 7236450"/>
              <a:gd name="connsiteX0" fmla="*/ 0 w 2492549"/>
              <a:gd name="connsiteY0" fmla="*/ 533966 h 7042162"/>
              <a:gd name="connsiteX1" fmla="*/ 2486986 w 2492549"/>
              <a:gd name="connsiteY1" fmla="*/ 0 h 7042162"/>
              <a:gd name="connsiteX2" fmla="*/ 2492549 w 2492549"/>
              <a:gd name="connsiteY2" fmla="*/ 7032961 h 7042162"/>
              <a:gd name="connsiteX3" fmla="*/ 2471296 w 2492549"/>
              <a:gd name="connsiteY3" fmla="*/ 7042162 h 7042162"/>
              <a:gd name="connsiteX4" fmla="*/ 0 w 2492549"/>
              <a:gd name="connsiteY4" fmla="*/ 533966 h 7042162"/>
              <a:gd name="connsiteX0" fmla="*/ 0 w 1415722"/>
              <a:gd name="connsiteY0" fmla="*/ 302835 h 7042162"/>
              <a:gd name="connsiteX1" fmla="*/ 1410159 w 1415722"/>
              <a:gd name="connsiteY1" fmla="*/ 0 h 7042162"/>
              <a:gd name="connsiteX2" fmla="*/ 1415722 w 1415722"/>
              <a:gd name="connsiteY2" fmla="*/ 7032961 h 7042162"/>
              <a:gd name="connsiteX3" fmla="*/ 1394469 w 1415722"/>
              <a:gd name="connsiteY3" fmla="*/ 7042162 h 7042162"/>
              <a:gd name="connsiteX4" fmla="*/ 0 w 1415722"/>
              <a:gd name="connsiteY4" fmla="*/ 302835 h 7042162"/>
              <a:gd name="connsiteX0" fmla="*/ 0 w 1491555"/>
              <a:gd name="connsiteY0" fmla="*/ 319112 h 7042162"/>
              <a:gd name="connsiteX1" fmla="*/ 1485992 w 1491555"/>
              <a:gd name="connsiteY1" fmla="*/ 0 h 7042162"/>
              <a:gd name="connsiteX2" fmla="*/ 1491555 w 1491555"/>
              <a:gd name="connsiteY2" fmla="*/ 7032961 h 7042162"/>
              <a:gd name="connsiteX3" fmla="*/ 1470302 w 1491555"/>
              <a:gd name="connsiteY3" fmla="*/ 7042162 h 7042162"/>
              <a:gd name="connsiteX4" fmla="*/ 0 w 1491555"/>
              <a:gd name="connsiteY4" fmla="*/ 319112 h 7042162"/>
              <a:gd name="connsiteX0" fmla="*/ -1 w 1442799"/>
              <a:gd name="connsiteY0" fmla="*/ 324510 h 7042162"/>
              <a:gd name="connsiteX1" fmla="*/ 1437236 w 1442799"/>
              <a:gd name="connsiteY1" fmla="*/ 0 h 7042162"/>
              <a:gd name="connsiteX2" fmla="*/ 1442799 w 1442799"/>
              <a:gd name="connsiteY2" fmla="*/ 7032961 h 7042162"/>
              <a:gd name="connsiteX3" fmla="*/ 1421546 w 1442799"/>
              <a:gd name="connsiteY3" fmla="*/ 7042162 h 7042162"/>
              <a:gd name="connsiteX4" fmla="*/ -1 w 1442799"/>
              <a:gd name="connsiteY4" fmla="*/ 324510 h 7042162"/>
              <a:gd name="connsiteX0" fmla="*/ 1 w 1442801"/>
              <a:gd name="connsiteY0" fmla="*/ 309037 h 7026689"/>
              <a:gd name="connsiteX1" fmla="*/ 1427236 w 1442801"/>
              <a:gd name="connsiteY1" fmla="*/ 0 h 7026689"/>
              <a:gd name="connsiteX2" fmla="*/ 1442801 w 1442801"/>
              <a:gd name="connsiteY2" fmla="*/ 7017488 h 7026689"/>
              <a:gd name="connsiteX3" fmla="*/ 1421548 w 1442801"/>
              <a:gd name="connsiteY3" fmla="*/ 7026689 h 7026689"/>
              <a:gd name="connsiteX4" fmla="*/ 1 w 1442801"/>
              <a:gd name="connsiteY4" fmla="*/ 309037 h 7026689"/>
              <a:gd name="connsiteX0" fmla="*/ -1 w 1442799"/>
              <a:gd name="connsiteY0" fmla="*/ 309037 h 7017487"/>
              <a:gd name="connsiteX1" fmla="*/ 1427234 w 1442799"/>
              <a:gd name="connsiteY1" fmla="*/ 0 h 7017487"/>
              <a:gd name="connsiteX2" fmla="*/ 1442799 w 1442799"/>
              <a:gd name="connsiteY2" fmla="*/ 7017488 h 7017487"/>
              <a:gd name="connsiteX3" fmla="*/ 1431553 w 1442799"/>
              <a:gd name="connsiteY3" fmla="*/ 7011216 h 7017487"/>
              <a:gd name="connsiteX4" fmla="*/ -1 w 1442799"/>
              <a:gd name="connsiteY4" fmla="*/ 309037 h 7017487"/>
              <a:gd name="connsiteX0" fmla="*/ -1 w 1442799"/>
              <a:gd name="connsiteY0" fmla="*/ 353107 h 7061557"/>
              <a:gd name="connsiteX1" fmla="*/ 1428680 w 1442799"/>
              <a:gd name="connsiteY1" fmla="*/ 1 h 7061557"/>
              <a:gd name="connsiteX2" fmla="*/ 1442799 w 1442799"/>
              <a:gd name="connsiteY2" fmla="*/ 7061558 h 7061557"/>
              <a:gd name="connsiteX3" fmla="*/ 1431553 w 1442799"/>
              <a:gd name="connsiteY3" fmla="*/ 7055286 h 7061557"/>
              <a:gd name="connsiteX4" fmla="*/ -1 w 1442799"/>
              <a:gd name="connsiteY4" fmla="*/ 353107 h 7061557"/>
              <a:gd name="connsiteX0" fmla="*/ 0 w 1464516"/>
              <a:gd name="connsiteY0" fmla="*/ 303089 h 7061557"/>
              <a:gd name="connsiteX1" fmla="*/ 1450397 w 1464516"/>
              <a:gd name="connsiteY1" fmla="*/ 1 h 7061557"/>
              <a:gd name="connsiteX2" fmla="*/ 1464516 w 1464516"/>
              <a:gd name="connsiteY2" fmla="*/ 7061558 h 7061557"/>
              <a:gd name="connsiteX3" fmla="*/ 1453270 w 1464516"/>
              <a:gd name="connsiteY3" fmla="*/ 7055286 h 7061557"/>
              <a:gd name="connsiteX4" fmla="*/ 0 w 1464516"/>
              <a:gd name="connsiteY4" fmla="*/ 303089 h 706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4516" h="7061557">
                <a:moveTo>
                  <a:pt x="0" y="303089"/>
                </a:moveTo>
                <a:lnTo>
                  <a:pt x="1450397" y="1"/>
                </a:lnTo>
                <a:cubicBezTo>
                  <a:pt x="1451876" y="2433165"/>
                  <a:pt x="1463037" y="4628394"/>
                  <a:pt x="1464516" y="7061558"/>
                </a:cubicBezTo>
                <a:lnTo>
                  <a:pt x="1453270" y="7055286"/>
                </a:lnTo>
                <a:lnTo>
                  <a:pt x="0" y="303089"/>
                </a:lnTo>
                <a:close/>
              </a:path>
            </a:pathLst>
          </a:custGeom>
          <a:solidFill>
            <a:srgbClr val="E30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641369-F893-934D-9692-5FA5566B09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299" y="6185420"/>
            <a:ext cx="1154487" cy="524137"/>
          </a:xfrm>
          <a:prstGeom prst="rect">
            <a:avLst/>
          </a:prstGeom>
        </p:spPr>
      </p:pic>
      <p:sp>
        <p:nvSpPr>
          <p:cNvPr id="16" name="Wellbeing 2">
            <a:extLst>
              <a:ext uri="{FF2B5EF4-FFF2-40B4-BE49-F238E27FC236}">
                <a16:creationId xmlns:a16="http://schemas.microsoft.com/office/drawing/2014/main" id="{73DA6188-749D-424E-954C-17461F6E0725}"/>
              </a:ext>
            </a:extLst>
          </p:cNvPr>
          <p:cNvSpPr/>
          <p:nvPr/>
        </p:nvSpPr>
        <p:spPr>
          <a:xfrm>
            <a:off x="620502" y="2540505"/>
            <a:ext cx="7150956" cy="16344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GB" sz="1800">
                <a:latin typeface="+mn-lt"/>
                <a:ea typeface="+mn-ea"/>
                <a:cs typeface="+mn-cs"/>
                <a:sym typeface="Calibri"/>
              </a:rPr>
              <a:t>First you need good communication and relationship with teachers so you don’t have anxiety and you can ask questions openly.</a:t>
            </a:r>
          </a:p>
          <a:p>
            <a:endParaRPr lang="en-GB" sz="1800">
              <a:latin typeface="+mn-lt"/>
              <a:ea typeface="+mn-ea"/>
              <a:cs typeface="+mn-cs"/>
              <a:sym typeface="Calibri"/>
            </a:endParaRPr>
          </a:p>
          <a:p>
            <a:r>
              <a:rPr lang="en-GB" sz="1800">
                <a:latin typeface="+mn-lt"/>
                <a:ea typeface="+mn-ea"/>
                <a:cs typeface="+mn-cs"/>
                <a:sym typeface="Calibri"/>
              </a:rPr>
              <a:t>The environment of the class is important: you shouldn’t just celebrate the right answer [but also for] demonstrating your thoughts.</a:t>
            </a:r>
          </a:p>
        </p:txBody>
      </p:sp>
      <p:sp>
        <p:nvSpPr>
          <p:cNvPr id="17" name="Wellbeing 1">
            <a:extLst>
              <a:ext uri="{FF2B5EF4-FFF2-40B4-BE49-F238E27FC236}">
                <a16:creationId xmlns:a16="http://schemas.microsoft.com/office/drawing/2014/main" id="{FACEF524-663B-44F7-B5AC-117DD6E1653D}"/>
              </a:ext>
            </a:extLst>
          </p:cNvPr>
          <p:cNvSpPr/>
          <p:nvPr/>
        </p:nvSpPr>
        <p:spPr>
          <a:xfrm>
            <a:off x="4195980" y="4550932"/>
            <a:ext cx="7150956" cy="16344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GB" sz="1800">
                <a:latin typeface="+mn-lt"/>
                <a:ea typeface="+mn-ea"/>
                <a:cs typeface="+mn-cs"/>
                <a:sym typeface="Calibri"/>
              </a:rPr>
              <a:t>Very important for the students feel safe to make mistakes then they can explore [the topic].</a:t>
            </a:r>
          </a:p>
          <a:p>
            <a:endParaRPr lang="en-GB" sz="1800">
              <a:latin typeface="+mn-lt"/>
              <a:ea typeface="+mn-ea"/>
              <a:cs typeface="+mn-cs"/>
              <a:sym typeface="Calibri"/>
            </a:endParaRPr>
          </a:p>
          <a:p>
            <a:r>
              <a:rPr lang="en-GB" sz="1800">
                <a:latin typeface="+mn-lt"/>
                <a:ea typeface="+mn-ea"/>
                <a:cs typeface="+mn-cs"/>
                <a:sym typeface="Calibri"/>
              </a:rPr>
              <a:t>You have to make the student comfortable and be okay to make mistakes. It should be the student and teacher learning together.</a:t>
            </a:r>
          </a:p>
        </p:txBody>
      </p:sp>
      <p:sp>
        <p:nvSpPr>
          <p:cNvPr id="14" name="Why 2">
            <a:extLst>
              <a:ext uri="{FF2B5EF4-FFF2-40B4-BE49-F238E27FC236}">
                <a16:creationId xmlns:a16="http://schemas.microsoft.com/office/drawing/2014/main" id="{F10A4E0C-8988-42BE-AD00-ECFD2DF10BD6}"/>
              </a:ext>
            </a:extLst>
          </p:cNvPr>
          <p:cNvSpPr/>
          <p:nvPr/>
        </p:nvSpPr>
        <p:spPr>
          <a:xfrm>
            <a:off x="4352020" y="2378429"/>
            <a:ext cx="7150956" cy="4086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GB" sz="1800">
                <a:latin typeface="+mn-lt"/>
                <a:ea typeface="+mn-ea"/>
                <a:cs typeface="+mn-cs"/>
                <a:sym typeface="Calibri"/>
              </a:rPr>
              <a:t>Ask questions like an interview… encourages you to think in the moment.</a:t>
            </a:r>
          </a:p>
        </p:txBody>
      </p:sp>
      <p:sp>
        <p:nvSpPr>
          <p:cNvPr id="18" name="Why 1">
            <a:extLst>
              <a:ext uri="{FF2B5EF4-FFF2-40B4-BE49-F238E27FC236}">
                <a16:creationId xmlns:a16="http://schemas.microsoft.com/office/drawing/2014/main" id="{8B4CEFE0-6A1E-4500-BA33-E2131CF63CB6}"/>
              </a:ext>
            </a:extLst>
          </p:cNvPr>
          <p:cNvSpPr/>
          <p:nvPr/>
        </p:nvSpPr>
        <p:spPr>
          <a:xfrm>
            <a:off x="776542" y="4108648"/>
            <a:ext cx="7150956" cy="102155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GB" sz="1800">
                <a:latin typeface="+mn-lt"/>
                <a:ea typeface="+mn-ea"/>
                <a:cs typeface="+mn-cs"/>
                <a:sym typeface="Calibri"/>
              </a:rPr>
              <a:t>[at an interview] you’re offered a job on the basis of whether you [can] work under such pressure. At university it’s a good time to prepare for that.</a:t>
            </a:r>
          </a:p>
        </p:txBody>
      </p:sp>
      <p:sp>
        <p:nvSpPr>
          <p:cNvPr id="9" name="Description 3">
            <a:extLst>
              <a:ext uri="{FF2B5EF4-FFF2-40B4-BE49-F238E27FC236}">
                <a16:creationId xmlns:a16="http://schemas.microsoft.com/office/drawing/2014/main" id="{4A64822F-E30E-40E6-A376-808DDB921352}"/>
              </a:ext>
            </a:extLst>
          </p:cNvPr>
          <p:cNvSpPr/>
          <p:nvPr/>
        </p:nvSpPr>
        <p:spPr>
          <a:xfrm>
            <a:off x="4903744" y="3299201"/>
            <a:ext cx="7150956" cy="102155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GB" sz="1800">
                <a:latin typeface="+mn-lt"/>
                <a:ea typeface="+mn-ea"/>
                <a:cs typeface="+mn-cs"/>
                <a:sym typeface="Calibri"/>
              </a:rPr>
              <a:t>[My ideal assessment is] constant questions in the classroom… and not just letting one person answer all the questions… where you demonstrate your thinking process with the lecturers.</a:t>
            </a:r>
          </a:p>
        </p:txBody>
      </p:sp>
      <p:sp>
        <p:nvSpPr>
          <p:cNvPr id="13" name="Description 2">
            <a:extLst>
              <a:ext uri="{FF2B5EF4-FFF2-40B4-BE49-F238E27FC236}">
                <a16:creationId xmlns:a16="http://schemas.microsoft.com/office/drawing/2014/main" id="{F101CAE2-4CE1-48C1-91D2-4AA418112C34}"/>
              </a:ext>
            </a:extLst>
          </p:cNvPr>
          <p:cNvSpPr/>
          <p:nvPr/>
        </p:nvSpPr>
        <p:spPr>
          <a:xfrm>
            <a:off x="243311" y="4682134"/>
            <a:ext cx="7150956" cy="7150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GB" sz="1800">
                <a:latin typeface="+mn-lt"/>
                <a:ea typeface="+mn-ea"/>
                <a:cs typeface="+mn-cs"/>
                <a:sym typeface="Calibri"/>
              </a:rPr>
              <a:t>Problems to solve… in front of the lecture [and possibly] peers.</a:t>
            </a:r>
            <a:br>
              <a:rPr lang="en-GB" sz="1800">
                <a:latin typeface="+mn-lt"/>
                <a:ea typeface="+mn-ea"/>
                <a:cs typeface="+mn-cs"/>
                <a:sym typeface="Calibri"/>
              </a:rPr>
            </a:br>
            <a:r>
              <a:rPr lang="en-GB" sz="1800">
                <a:latin typeface="+mn-lt"/>
                <a:ea typeface="+mn-ea"/>
                <a:cs typeface="+mn-cs"/>
                <a:sym typeface="Calibri"/>
              </a:rPr>
              <a:t>Solve a problem in front of them and show them what I’m capable of.</a:t>
            </a:r>
          </a:p>
        </p:txBody>
      </p:sp>
      <p:sp>
        <p:nvSpPr>
          <p:cNvPr id="11" name="Description 1">
            <a:extLst>
              <a:ext uri="{FF2B5EF4-FFF2-40B4-BE49-F238E27FC236}">
                <a16:creationId xmlns:a16="http://schemas.microsoft.com/office/drawing/2014/main" id="{88CCF85C-9A6B-450C-974E-475EBCDE795A}"/>
              </a:ext>
            </a:extLst>
          </p:cNvPr>
          <p:cNvSpPr/>
          <p:nvPr/>
        </p:nvSpPr>
        <p:spPr>
          <a:xfrm>
            <a:off x="243311" y="1916268"/>
            <a:ext cx="7150956" cy="102155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GB" sz="1800">
                <a:latin typeface="+mn-lt"/>
                <a:ea typeface="+mn-ea"/>
                <a:cs typeface="+mn-cs"/>
                <a:sym typeface="Calibri"/>
              </a:rPr>
              <a:t>Grade should be [determined by] contribution in class… because of pressure and anxiety [due to] tests and time constraints… Your lecturer knows you well.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AE0F072-7B0B-4F25-A9E1-318680928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311" y="294829"/>
            <a:ext cx="6036120" cy="762001"/>
          </a:xfrm>
        </p:spPr>
        <p:txBody>
          <a:bodyPr>
            <a:noAutofit/>
          </a:bodyPr>
          <a:lstStyle/>
          <a:p>
            <a:r>
              <a:rPr lang="en-GB" sz="2800">
                <a:solidFill>
                  <a:srgbClr val="2E2452"/>
                </a:solidFill>
              </a:rPr>
              <a:t>Emergent Theme:</a:t>
            </a:r>
            <a:br>
              <a:rPr lang="en-GB" sz="2800">
                <a:solidFill>
                  <a:srgbClr val="2E2452"/>
                </a:solidFill>
              </a:rPr>
            </a:br>
            <a:r>
              <a:rPr lang="en-GB" sz="2800">
                <a:solidFill>
                  <a:srgbClr val="2E2452"/>
                </a:solidFill>
              </a:rPr>
              <a:t>In-class oral assessment</a:t>
            </a:r>
          </a:p>
        </p:txBody>
      </p:sp>
      <p:sp>
        <p:nvSpPr>
          <p:cNvPr id="21" name="How">
            <a:extLst>
              <a:ext uri="{FF2B5EF4-FFF2-40B4-BE49-F238E27FC236}">
                <a16:creationId xmlns:a16="http://schemas.microsoft.com/office/drawing/2014/main" id="{19FCEB88-C87D-4D8C-B29B-FF882719DCDD}"/>
              </a:ext>
            </a:extLst>
          </p:cNvPr>
          <p:cNvSpPr txBox="1">
            <a:spLocks/>
          </p:cNvSpPr>
          <p:nvPr/>
        </p:nvSpPr>
        <p:spPr>
          <a:xfrm>
            <a:off x="243309" y="1152097"/>
            <a:ext cx="1521029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hangingPunct="1"/>
            <a:r>
              <a:rPr lang="en-GB" sz="2800">
                <a:solidFill>
                  <a:srgbClr val="2E2452"/>
                </a:solidFill>
              </a:rPr>
              <a:t>How?</a:t>
            </a:r>
          </a:p>
        </p:txBody>
      </p:sp>
      <p:sp>
        <p:nvSpPr>
          <p:cNvPr id="20" name="Why">
            <a:extLst>
              <a:ext uri="{FF2B5EF4-FFF2-40B4-BE49-F238E27FC236}">
                <a16:creationId xmlns:a16="http://schemas.microsoft.com/office/drawing/2014/main" id="{63099215-1572-4BA0-BEC6-BF3111A21E73}"/>
              </a:ext>
            </a:extLst>
          </p:cNvPr>
          <p:cNvSpPr txBox="1">
            <a:spLocks/>
          </p:cNvSpPr>
          <p:nvPr/>
        </p:nvSpPr>
        <p:spPr>
          <a:xfrm>
            <a:off x="243310" y="1166984"/>
            <a:ext cx="1521029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hangingPunct="1"/>
            <a:r>
              <a:rPr lang="en-GB" sz="2800">
                <a:solidFill>
                  <a:srgbClr val="2E2452"/>
                </a:solidFill>
              </a:rPr>
              <a:t>Why?</a:t>
            </a:r>
          </a:p>
        </p:txBody>
      </p:sp>
      <p:sp>
        <p:nvSpPr>
          <p:cNvPr id="19" name="What">
            <a:extLst>
              <a:ext uri="{FF2B5EF4-FFF2-40B4-BE49-F238E27FC236}">
                <a16:creationId xmlns:a16="http://schemas.microsoft.com/office/drawing/2014/main" id="{38579FE1-4AF4-4930-ACD8-6B48C18B38FA}"/>
              </a:ext>
            </a:extLst>
          </p:cNvPr>
          <p:cNvSpPr txBox="1">
            <a:spLocks/>
          </p:cNvSpPr>
          <p:nvPr/>
        </p:nvSpPr>
        <p:spPr>
          <a:xfrm>
            <a:off x="243311" y="1138998"/>
            <a:ext cx="1521029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hangingPunct="1"/>
            <a:r>
              <a:rPr lang="en-GB" sz="2800">
                <a:solidFill>
                  <a:srgbClr val="2E2452"/>
                </a:solidFill>
              </a:rPr>
              <a:t>What?</a:t>
            </a:r>
          </a:p>
        </p:txBody>
      </p:sp>
    </p:spTree>
    <p:extLst>
      <p:ext uri="{BB962C8B-B14F-4D97-AF65-F5344CB8AC3E}">
        <p14:creationId xmlns:p14="http://schemas.microsoft.com/office/powerpoint/2010/main" val="238401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4" grpId="0" animBg="1"/>
      <p:bldP spid="14" grpId="1" animBg="1"/>
      <p:bldP spid="18" grpId="0" animBg="1"/>
      <p:bldP spid="18" grpId="1" animBg="1"/>
      <p:bldP spid="9" grpId="0" animBg="1"/>
      <p:bldP spid="13" grpId="0" animBg="1"/>
      <p:bldP spid="11" grpId="0" animBg="1"/>
      <p:bldP spid="21" grpId="0" animBg="1"/>
      <p:bldP spid="20" grpId="0" animBg="1"/>
      <p:bldP spid="20" grpId="1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ow thinker">
            <a:extLst>
              <a:ext uri="{FF2B5EF4-FFF2-40B4-BE49-F238E27FC236}">
                <a16:creationId xmlns:a16="http://schemas.microsoft.com/office/drawing/2014/main" id="{33B90C7E-F8B0-4C2E-A696-2513403F8BEB}"/>
              </a:ext>
            </a:extLst>
          </p:cNvPr>
          <p:cNvSpPr/>
          <p:nvPr/>
        </p:nvSpPr>
        <p:spPr>
          <a:xfrm>
            <a:off x="1035685" y="4634693"/>
            <a:ext cx="7150956" cy="7150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GB" sz="1800">
                <a:latin typeface="+mn-lt"/>
                <a:ea typeface="+mn-ea"/>
                <a:cs typeface="+mn-cs"/>
                <a:sym typeface="Calibri"/>
              </a:rPr>
              <a:t>The thing is I’m a slow thinker. So… written assignments would be good…</a:t>
            </a:r>
          </a:p>
          <a:p>
            <a:r>
              <a:rPr lang="en-GB" sz="1800">
                <a:latin typeface="+mn-lt"/>
                <a:ea typeface="+mn-ea"/>
                <a:cs typeface="+mn-cs"/>
                <a:sym typeface="Calibri"/>
              </a:rPr>
              <a:t>Some people are quick and some people are slow.</a:t>
            </a:r>
          </a:p>
        </p:txBody>
      </p:sp>
      <p:sp>
        <p:nvSpPr>
          <p:cNvPr id="18" name="Perfectionist">
            <a:extLst>
              <a:ext uri="{FF2B5EF4-FFF2-40B4-BE49-F238E27FC236}">
                <a16:creationId xmlns:a16="http://schemas.microsoft.com/office/drawing/2014/main" id="{CF77DEE6-4CB0-462F-9739-665968646DAB}"/>
              </a:ext>
            </a:extLst>
          </p:cNvPr>
          <p:cNvSpPr/>
          <p:nvPr/>
        </p:nvSpPr>
        <p:spPr>
          <a:xfrm>
            <a:off x="4611163" y="3071456"/>
            <a:ext cx="7150956" cy="7150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GB" sz="1800">
                <a:latin typeface="+mn-lt"/>
                <a:ea typeface="+mn-ea"/>
                <a:cs typeface="+mn-cs"/>
                <a:sym typeface="Calibri"/>
              </a:rPr>
              <a:t>I can be quite a perfectionist and sometimes a written assignment can be a lot of work and energy.</a:t>
            </a:r>
          </a:p>
        </p:txBody>
      </p:sp>
      <p:sp>
        <p:nvSpPr>
          <p:cNvPr id="23" name="Ideal assessment">
            <a:extLst>
              <a:ext uri="{FF2B5EF4-FFF2-40B4-BE49-F238E27FC236}">
                <a16:creationId xmlns:a16="http://schemas.microsoft.com/office/drawing/2014/main" id="{F6FAF31D-1DD7-4E1D-B4FF-AC14CFC03BA5}"/>
              </a:ext>
            </a:extLst>
          </p:cNvPr>
          <p:cNvSpPr/>
          <p:nvPr/>
        </p:nvSpPr>
        <p:spPr>
          <a:xfrm>
            <a:off x="1035685" y="1984903"/>
            <a:ext cx="7150956" cy="4086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GB" sz="1800">
                <a:latin typeface="+mn-lt"/>
                <a:ea typeface="+mn-ea"/>
                <a:cs typeface="+mn-cs"/>
                <a:sym typeface="Calibri"/>
              </a:rPr>
              <a:t>Ideal assessment: Find your own problem and solve it.</a:t>
            </a:r>
          </a:p>
        </p:txBody>
      </p:sp>
      <p:sp>
        <p:nvSpPr>
          <p:cNvPr id="27" name="Other title">
            <a:extLst>
              <a:ext uri="{FF2B5EF4-FFF2-40B4-BE49-F238E27FC236}">
                <a16:creationId xmlns:a16="http://schemas.microsoft.com/office/drawing/2014/main" id="{62578D06-BE03-4182-B5EA-B733CBB36FDC}"/>
              </a:ext>
            </a:extLst>
          </p:cNvPr>
          <p:cNvSpPr txBox="1">
            <a:spLocks/>
          </p:cNvSpPr>
          <p:nvPr/>
        </p:nvSpPr>
        <p:spPr>
          <a:xfrm>
            <a:off x="387690" y="976887"/>
            <a:ext cx="2997592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hangingPunct="1"/>
            <a:r>
              <a:rPr lang="en-GB" sz="2800">
                <a:solidFill>
                  <a:srgbClr val="2E2452"/>
                </a:solidFill>
              </a:rPr>
              <a:t>Other</a:t>
            </a:r>
          </a:p>
        </p:txBody>
      </p:sp>
      <p:sp>
        <p:nvSpPr>
          <p:cNvPr id="11" name="Choice 6">
            <a:extLst>
              <a:ext uri="{FF2B5EF4-FFF2-40B4-BE49-F238E27FC236}">
                <a16:creationId xmlns:a16="http://schemas.microsoft.com/office/drawing/2014/main" id="{81549866-5DB2-400E-B6E7-E771CA7B1746}"/>
              </a:ext>
            </a:extLst>
          </p:cNvPr>
          <p:cNvSpPr/>
          <p:nvPr/>
        </p:nvSpPr>
        <p:spPr>
          <a:xfrm>
            <a:off x="4743323" y="2812438"/>
            <a:ext cx="7150956" cy="715087"/>
          </a:xfrm>
          <a:prstGeom prst="roundRect">
            <a:avLst/>
          </a:prstGeom>
          <a:solidFill>
            <a:srgbClr val="2E2452"/>
          </a:solidFill>
          <a:ln>
            <a:solidFill>
              <a:srgbClr val="2E245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GB" sz="1800">
                <a:latin typeface="+mn-lt"/>
                <a:ea typeface="+mn-ea"/>
                <a:cs typeface="+mn-cs"/>
                <a:sym typeface="Calibri"/>
              </a:rPr>
              <a:t>I think, someone strength might have been the video, so I think the options are good to have, but I think it's just how you approach it</a:t>
            </a:r>
          </a:p>
        </p:txBody>
      </p:sp>
      <p:sp>
        <p:nvSpPr>
          <p:cNvPr id="22" name="Choice 5">
            <a:extLst>
              <a:ext uri="{FF2B5EF4-FFF2-40B4-BE49-F238E27FC236}">
                <a16:creationId xmlns:a16="http://schemas.microsoft.com/office/drawing/2014/main" id="{25382B61-0417-467E-9E59-D0179FF32073}"/>
              </a:ext>
            </a:extLst>
          </p:cNvPr>
          <p:cNvSpPr/>
          <p:nvPr/>
        </p:nvSpPr>
        <p:spPr>
          <a:xfrm>
            <a:off x="4903744" y="4886964"/>
            <a:ext cx="7150956" cy="1021554"/>
          </a:xfrm>
          <a:prstGeom prst="roundRect">
            <a:avLst/>
          </a:prstGeom>
          <a:solidFill>
            <a:srgbClr val="E30A0A"/>
          </a:solidFill>
          <a:ln>
            <a:solidFill>
              <a:srgbClr val="E30A0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GB" sz="1800">
                <a:latin typeface="+mn-lt"/>
                <a:ea typeface="+mn-ea"/>
                <a:cs typeface="+mn-cs"/>
                <a:sym typeface="Calibri"/>
              </a:rPr>
              <a:t>There's a fear you don't want to feel like “Oh, should I have done this”. You don't want to get much regret.</a:t>
            </a:r>
          </a:p>
          <a:p>
            <a:r>
              <a:rPr lang="en-GB" sz="1800">
                <a:latin typeface="+mn-lt"/>
                <a:ea typeface="+mn-ea"/>
                <a:cs typeface="+mn-cs"/>
                <a:sym typeface="Calibri"/>
              </a:rPr>
              <a:t>[It’s particularly difficult] if [marking] was a bit unfair.</a:t>
            </a:r>
          </a:p>
        </p:txBody>
      </p:sp>
      <p:sp>
        <p:nvSpPr>
          <p:cNvPr id="19" name="Choice 4">
            <a:extLst>
              <a:ext uri="{FF2B5EF4-FFF2-40B4-BE49-F238E27FC236}">
                <a16:creationId xmlns:a16="http://schemas.microsoft.com/office/drawing/2014/main" id="{3E578E05-58C2-4F12-8323-E6C54C45C88E}"/>
              </a:ext>
            </a:extLst>
          </p:cNvPr>
          <p:cNvSpPr/>
          <p:nvPr/>
        </p:nvSpPr>
        <p:spPr>
          <a:xfrm>
            <a:off x="62257" y="3833395"/>
            <a:ext cx="7150956" cy="715087"/>
          </a:xfrm>
          <a:prstGeom prst="roundRect">
            <a:avLst/>
          </a:prstGeom>
          <a:solidFill>
            <a:srgbClr val="2E2452"/>
          </a:solidFill>
          <a:ln>
            <a:solidFill>
              <a:srgbClr val="2E245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GB" sz="1800">
                <a:latin typeface="+mn-lt"/>
                <a:ea typeface="+mn-ea"/>
                <a:cs typeface="+mn-cs"/>
                <a:sym typeface="Calibri"/>
              </a:rPr>
              <a:t>It’s good to have options… [to] have that freedom rather than feeling you have to go with one thing.</a:t>
            </a:r>
          </a:p>
        </p:txBody>
      </p:sp>
      <p:sp>
        <p:nvSpPr>
          <p:cNvPr id="20" name="Choice 3">
            <a:extLst>
              <a:ext uri="{FF2B5EF4-FFF2-40B4-BE49-F238E27FC236}">
                <a16:creationId xmlns:a16="http://schemas.microsoft.com/office/drawing/2014/main" id="{D15D714D-E9EC-4B8A-9836-AB22C7E21FDB}"/>
              </a:ext>
            </a:extLst>
          </p:cNvPr>
          <p:cNvSpPr/>
          <p:nvPr/>
        </p:nvSpPr>
        <p:spPr>
          <a:xfrm>
            <a:off x="7657336" y="4131151"/>
            <a:ext cx="4236943" cy="408620"/>
          </a:xfrm>
          <a:prstGeom prst="roundRect">
            <a:avLst/>
          </a:prstGeom>
          <a:solidFill>
            <a:srgbClr val="E30A0A"/>
          </a:solidFill>
          <a:ln>
            <a:solidFill>
              <a:srgbClr val="E30A0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GB" sz="1800">
                <a:latin typeface="+mn-lt"/>
                <a:ea typeface="+mn-ea"/>
                <a:cs typeface="+mn-cs"/>
                <a:sym typeface="Calibri"/>
              </a:rPr>
              <a:t>Some people don’t like that many options.</a:t>
            </a:r>
          </a:p>
        </p:txBody>
      </p:sp>
      <p:sp>
        <p:nvSpPr>
          <p:cNvPr id="9" name="Choice 2">
            <a:extLst>
              <a:ext uri="{FF2B5EF4-FFF2-40B4-BE49-F238E27FC236}">
                <a16:creationId xmlns:a16="http://schemas.microsoft.com/office/drawing/2014/main" id="{6314613E-754F-40EA-B380-E2178B0BAEE8}"/>
              </a:ext>
            </a:extLst>
          </p:cNvPr>
          <p:cNvSpPr/>
          <p:nvPr/>
        </p:nvSpPr>
        <p:spPr>
          <a:xfrm>
            <a:off x="137302" y="6089944"/>
            <a:ext cx="7150956" cy="715087"/>
          </a:xfrm>
          <a:prstGeom prst="roundRect">
            <a:avLst/>
          </a:prstGeom>
          <a:solidFill>
            <a:srgbClr val="E30A0A"/>
          </a:solidFill>
          <a:ln>
            <a:solidFill>
              <a:srgbClr val="E30A0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GB" sz="1800">
                <a:latin typeface="+mn-lt"/>
                <a:ea typeface="+mn-ea"/>
                <a:cs typeface="+mn-cs"/>
                <a:sym typeface="Calibri"/>
              </a:rPr>
              <a:t>[Choice of assessment format] can be overwhelming because we don't have those skills.</a:t>
            </a:r>
          </a:p>
        </p:txBody>
      </p:sp>
      <p:sp>
        <p:nvSpPr>
          <p:cNvPr id="21" name="Choice 1">
            <a:extLst>
              <a:ext uri="{FF2B5EF4-FFF2-40B4-BE49-F238E27FC236}">
                <a16:creationId xmlns:a16="http://schemas.microsoft.com/office/drawing/2014/main" id="{5BA53B3C-B9B8-4E65-A04C-6DDC1DBD717D}"/>
              </a:ext>
            </a:extLst>
          </p:cNvPr>
          <p:cNvSpPr/>
          <p:nvPr/>
        </p:nvSpPr>
        <p:spPr>
          <a:xfrm>
            <a:off x="62257" y="1762009"/>
            <a:ext cx="7150956" cy="715087"/>
          </a:xfrm>
          <a:prstGeom prst="roundRect">
            <a:avLst/>
          </a:prstGeom>
          <a:solidFill>
            <a:srgbClr val="2E2452"/>
          </a:solidFill>
          <a:ln>
            <a:solidFill>
              <a:srgbClr val="2E245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GB" sz="1800">
                <a:latin typeface="+mn-lt"/>
                <a:ea typeface="+mn-ea"/>
                <a:cs typeface="+mn-cs"/>
                <a:sym typeface="Calibri"/>
              </a:rPr>
              <a:t>It gives a choice to work with something that you feel much more confident with [or] you might learn new things.</a:t>
            </a:r>
          </a:p>
        </p:txBody>
      </p:sp>
      <p:sp>
        <p:nvSpPr>
          <p:cNvPr id="26" name="Choice title">
            <a:extLst>
              <a:ext uri="{FF2B5EF4-FFF2-40B4-BE49-F238E27FC236}">
                <a16:creationId xmlns:a16="http://schemas.microsoft.com/office/drawing/2014/main" id="{6C62EE42-58FE-4B51-A96C-FA0B02E533AC}"/>
              </a:ext>
            </a:extLst>
          </p:cNvPr>
          <p:cNvSpPr txBox="1">
            <a:spLocks/>
          </p:cNvSpPr>
          <p:nvPr/>
        </p:nvSpPr>
        <p:spPr>
          <a:xfrm>
            <a:off x="387690" y="984740"/>
            <a:ext cx="1681742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hangingPunct="1"/>
            <a:r>
              <a:rPr lang="en-GB" sz="2800">
                <a:solidFill>
                  <a:srgbClr val="2E2452"/>
                </a:solidFill>
              </a:rPr>
              <a:t>Choice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61B14DC-3701-42F3-A40A-7778DE7FE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311" y="294829"/>
            <a:ext cx="6036120" cy="762001"/>
          </a:xfrm>
        </p:spPr>
        <p:txBody>
          <a:bodyPr>
            <a:noAutofit/>
          </a:bodyPr>
          <a:lstStyle/>
          <a:p>
            <a:r>
              <a:rPr lang="en-GB" sz="2800">
                <a:solidFill>
                  <a:srgbClr val="2E2452"/>
                </a:solidFill>
              </a:rPr>
              <a:t>Further Themes</a:t>
            </a:r>
          </a:p>
        </p:txBody>
      </p:sp>
    </p:spTree>
    <p:extLst>
      <p:ext uri="{BB962C8B-B14F-4D97-AF65-F5344CB8AC3E}">
        <p14:creationId xmlns:p14="http://schemas.microsoft.com/office/powerpoint/2010/main" val="221921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3" grpId="0" animBg="1"/>
      <p:bldP spid="27" grpId="0" animBg="1"/>
      <p:bldP spid="11" grpId="0" animBg="1"/>
      <p:bldP spid="22" grpId="0" animBg="1"/>
      <p:bldP spid="19" grpId="0" animBg="1"/>
      <p:bldP spid="20" grpId="0" animBg="1"/>
      <p:bldP spid="9" grpId="0" animBg="1"/>
      <p:bldP spid="21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57E54-5907-2D21-8558-651113785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Authentic assessment/</a:t>
            </a:r>
            <a:br>
              <a:rPr lang="en-US"/>
            </a:br>
            <a:r>
              <a:rPr lang="en-US"/>
              <a:t>Authentic problems</a:t>
            </a:r>
          </a:p>
        </p:txBody>
      </p:sp>
      <p:pic>
        <p:nvPicPr>
          <p:cNvPr id="4" name="Graphic 3" descr="City">
            <a:extLst>
              <a:ext uri="{FF2B5EF4-FFF2-40B4-BE49-F238E27FC236}">
                <a16:creationId xmlns:a16="http://schemas.microsoft.com/office/drawing/2014/main" id="{9DD9883C-BF99-4E64-981B-A25CEA57E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1516" y="2347066"/>
            <a:ext cx="914400" cy="914400"/>
          </a:xfrm>
          <a:prstGeom prst="rect">
            <a:avLst/>
          </a:prstGeom>
        </p:spPr>
      </p:pic>
      <p:pic>
        <p:nvPicPr>
          <p:cNvPr id="5" name="Graphic 4" descr="Classroom">
            <a:extLst>
              <a:ext uri="{FF2B5EF4-FFF2-40B4-BE49-F238E27FC236}">
                <a16:creationId xmlns:a16="http://schemas.microsoft.com/office/drawing/2014/main" id="{EE2EF186-AB8F-4F7B-B4EC-142160C3E7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68468" y="3912998"/>
            <a:ext cx="914400" cy="914400"/>
          </a:xfrm>
          <a:prstGeom prst="rect">
            <a:avLst/>
          </a:prstGeom>
        </p:spPr>
      </p:pic>
      <p:sp>
        <p:nvSpPr>
          <p:cNvPr id="6" name="Arc 5">
            <a:extLst>
              <a:ext uri="{FF2B5EF4-FFF2-40B4-BE49-F238E27FC236}">
                <a16:creationId xmlns:a16="http://schemas.microsoft.com/office/drawing/2014/main" id="{59B2A745-D645-4DFF-808B-BAD106E61A16}"/>
              </a:ext>
            </a:extLst>
          </p:cNvPr>
          <p:cNvSpPr/>
          <p:nvPr/>
        </p:nvSpPr>
        <p:spPr>
          <a:xfrm>
            <a:off x="4925668" y="2891298"/>
            <a:ext cx="2431696" cy="1954080"/>
          </a:xfrm>
          <a:prstGeom prst="arc">
            <a:avLst>
              <a:gd name="adj1" fmla="val 10763246"/>
              <a:gd name="adj2" fmla="val 16175353"/>
            </a:avLst>
          </a:prstGeom>
          <a:noFill/>
          <a:ln w="38100" cap="flat">
            <a:solidFill>
              <a:srgbClr val="2E2452"/>
            </a:solidFill>
            <a:prstDash val="solid"/>
            <a:miter lim="800000"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1795C254-17F1-4F49-B574-E3CF4AE49D71}"/>
              </a:ext>
            </a:extLst>
          </p:cNvPr>
          <p:cNvSpPr/>
          <p:nvPr/>
        </p:nvSpPr>
        <p:spPr>
          <a:xfrm rot="10800000">
            <a:off x="4167020" y="2351867"/>
            <a:ext cx="2431696" cy="1954080"/>
          </a:xfrm>
          <a:prstGeom prst="arc">
            <a:avLst>
              <a:gd name="adj1" fmla="val 10763246"/>
              <a:gd name="adj2" fmla="val 16175353"/>
            </a:avLst>
          </a:prstGeom>
          <a:noFill/>
          <a:ln w="38100" cap="flat">
            <a:solidFill>
              <a:srgbClr val="2E2452"/>
            </a:solidFill>
            <a:prstDash val="solid"/>
            <a:miter lim="800000"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F533BA-6B8A-4C38-9251-04BEE10DA8CE}"/>
              </a:ext>
            </a:extLst>
          </p:cNvPr>
          <p:cNvSpPr txBox="1"/>
          <p:nvPr/>
        </p:nvSpPr>
        <p:spPr>
          <a:xfrm rot="20957122">
            <a:off x="2708858" y="2407065"/>
            <a:ext cx="3698594" cy="6236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Authentic assessment: </a:t>
            </a:r>
            <a:br>
              <a:rPr kumimoji="0" lang="en-GB" sz="16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GB" sz="16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output appropriate for professional roles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64E6BF-4239-4D34-A01C-044396355AA6}"/>
              </a:ext>
            </a:extLst>
          </p:cNvPr>
          <p:cNvSpPr txBox="1"/>
          <p:nvPr/>
        </p:nvSpPr>
        <p:spPr>
          <a:xfrm rot="20957122">
            <a:off x="6102163" y="3913914"/>
            <a:ext cx="3698594" cy="6236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Authentic problems: </a:t>
            </a:r>
            <a:br>
              <a:rPr kumimoji="0" lang="en-GB" sz="16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GB" sz="16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input appropriate for professional roles</a:t>
            </a:r>
          </a:p>
        </p:txBody>
      </p:sp>
    </p:spTree>
    <p:extLst>
      <p:ext uri="{BB962C8B-B14F-4D97-AF65-F5344CB8AC3E}">
        <p14:creationId xmlns:p14="http://schemas.microsoft.com/office/powerpoint/2010/main" val="364287393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DF176-37D9-4CF1-A5B1-18A50843F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2E2452"/>
                </a:solidFill>
              </a:rPr>
              <a:t>Authentic Assessment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522C72-8892-4F39-ACE4-BA40F35F35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EFC779-0177-4044-8E35-52CBDB902105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698500" y="1584987"/>
            <a:ext cx="9528175" cy="3323987"/>
          </a:xfrm>
        </p:spPr>
        <p:txBody>
          <a:bodyPr lIns="0" tIns="0" rIns="0" bIns="0" anchor="t">
            <a:spAutoFit/>
          </a:bodyPr>
          <a:lstStyle/>
          <a:p>
            <a:pPr marL="342900" indent="-342900">
              <a:lnSpc>
                <a:spcPct val="100000"/>
              </a:lnSpc>
            </a:pPr>
            <a:r>
              <a:rPr lang="en-GB" sz="2400">
                <a:solidFill>
                  <a:schemeClr val="tx1"/>
                </a:solidFill>
              </a:rPr>
              <a:t>Is realistic.</a:t>
            </a:r>
          </a:p>
          <a:p>
            <a:pPr marL="342900" indent="-342900">
              <a:lnSpc>
                <a:spcPct val="100000"/>
              </a:lnSpc>
            </a:pPr>
            <a:r>
              <a:rPr lang="en-GB" sz="2400">
                <a:solidFill>
                  <a:schemeClr val="tx1"/>
                </a:solidFill>
              </a:rPr>
              <a:t>Requires judgement and innovation.</a:t>
            </a:r>
          </a:p>
          <a:p>
            <a:pPr marL="342900" indent="-342900">
              <a:lnSpc>
                <a:spcPct val="100000"/>
              </a:lnSpc>
            </a:pPr>
            <a:r>
              <a:rPr lang="en-GB" sz="2400">
                <a:solidFill>
                  <a:schemeClr val="tx1"/>
                </a:solidFill>
              </a:rPr>
              <a:t>Asks students to 'do' the subject.</a:t>
            </a:r>
          </a:p>
          <a:p>
            <a:pPr marL="342900" indent="-342900">
              <a:lnSpc>
                <a:spcPct val="100000"/>
              </a:lnSpc>
            </a:pPr>
            <a:r>
              <a:rPr lang="en-GB" sz="2400">
                <a:solidFill>
                  <a:schemeClr val="tx1"/>
                </a:solidFill>
              </a:rPr>
              <a:t>Replicates or simulates the contexts in which adults are 'tested' in the workplace.</a:t>
            </a:r>
          </a:p>
          <a:p>
            <a:pPr marL="342900" indent="-342900">
              <a:lnSpc>
                <a:spcPct val="100000"/>
              </a:lnSpc>
            </a:pPr>
            <a:r>
              <a:rPr lang="en-GB" sz="2400">
                <a:solidFill>
                  <a:schemeClr val="tx1"/>
                </a:solidFill>
              </a:rPr>
              <a:t>Assesses the student's ability to efficiently and effectively use a repertoire of knowledge and skills to negotiate a complex task.</a:t>
            </a:r>
          </a:p>
          <a:p>
            <a:pPr marL="342900" indent="-342900">
              <a:lnSpc>
                <a:spcPct val="100000"/>
              </a:lnSpc>
            </a:pPr>
            <a:r>
              <a:rPr lang="en-GB" sz="2400">
                <a:solidFill>
                  <a:schemeClr val="tx1"/>
                </a:solidFill>
              </a:rPr>
              <a:t>Allows opportunities to rehearse, practice, consult resources, and get feedback.</a:t>
            </a:r>
          </a:p>
        </p:txBody>
      </p:sp>
    </p:spTree>
    <p:extLst>
      <p:ext uri="{BB962C8B-B14F-4D97-AF65-F5344CB8AC3E}">
        <p14:creationId xmlns:p14="http://schemas.microsoft.com/office/powerpoint/2010/main" val="305814423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E88E0-8CC5-E5A8-B8C9-AE25CF8E4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2E2452"/>
                </a:solidFill>
              </a:rPr>
              <a:t>Authentic Problems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C2369-4780-4E8C-C2C6-596A1685631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E5404E-992B-23DA-6152-1A74ADD18659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698500" y="1584987"/>
            <a:ext cx="9528175" cy="2606867"/>
          </a:xfrm>
        </p:spPr>
        <p:txBody>
          <a:bodyPr lIns="0" tIns="0" rIns="0" bIns="0" anchor="t">
            <a:spAutoFit/>
          </a:bodyPr>
          <a:lstStyle/>
          <a:p>
            <a:pPr marL="342900" indent="-342900"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</a:rPr>
              <a:t>An authentic problem is similar in specification and context to the kind of problem a student can expect in the workplace.</a:t>
            </a:r>
          </a:p>
          <a:p>
            <a:pPr marL="342900" indent="-342900"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</a:rPr>
              <a:t>Distinct from 'applied' problems.</a:t>
            </a:r>
          </a:p>
          <a:p>
            <a:pPr marL="342900" indent="-3429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Authentic problems:</a:t>
            </a:r>
          </a:p>
          <a:p>
            <a:pPr marL="828675" lvl="1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Are often vaguely defined;</a:t>
            </a:r>
            <a:endParaRPr lang="en-US" dirty="0">
              <a:solidFill>
                <a:schemeClr val="tx1"/>
              </a:solidFill>
            </a:endParaRPr>
          </a:p>
          <a:p>
            <a:pPr marL="828675" lvl="1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Allow students to use every tool at their disposal;</a:t>
            </a:r>
          </a:p>
          <a:p>
            <a:pPr marL="828675" lvl="1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Encourages students to seek guidance from their lecturer.</a:t>
            </a:r>
          </a:p>
        </p:txBody>
      </p:sp>
    </p:spTree>
    <p:extLst>
      <p:ext uri="{BB962C8B-B14F-4D97-AF65-F5344CB8AC3E}">
        <p14:creationId xmlns:p14="http://schemas.microsoft.com/office/powerpoint/2010/main" val="224428313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A91AA-1EA7-4A02-A053-C872272F2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439817"/>
            <a:ext cx="10160000" cy="762001"/>
          </a:xfrm>
        </p:spPr>
        <p:txBody>
          <a:bodyPr/>
          <a:lstStyle/>
          <a:p>
            <a:r>
              <a:rPr lang="en-GB">
                <a:solidFill>
                  <a:srgbClr val="2E2452"/>
                </a:solidFill>
              </a:rPr>
              <a:t>Maths at Middlesex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6DFEC-475E-46AF-B461-F7AAB0AFA1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53D7A75-6635-47C6-A95B-E1EB8007214E}"/>
              </a:ext>
            </a:extLst>
          </p:cNvPr>
          <p:cNvGrpSpPr/>
          <p:nvPr/>
        </p:nvGrpSpPr>
        <p:grpSpPr>
          <a:xfrm>
            <a:off x="8372757" y="4610361"/>
            <a:ext cx="2447573" cy="878797"/>
            <a:chOff x="7746823" y="1234541"/>
            <a:chExt cx="2447573" cy="878797"/>
          </a:xfrm>
        </p:grpSpPr>
        <p:sp>
          <p:nvSpPr>
            <p:cNvPr id="18" name="Scroll: Vertical 17">
              <a:extLst>
                <a:ext uri="{FF2B5EF4-FFF2-40B4-BE49-F238E27FC236}">
                  <a16:creationId xmlns:a16="http://schemas.microsoft.com/office/drawing/2014/main" id="{3C9413F0-91AE-4D0C-86E7-AD509DE30A6F}"/>
                </a:ext>
              </a:extLst>
            </p:cNvPr>
            <p:cNvSpPr/>
            <p:nvPr/>
          </p:nvSpPr>
          <p:spPr>
            <a:xfrm>
              <a:off x="7746823" y="1234541"/>
              <a:ext cx="2447573" cy="878797"/>
            </a:xfrm>
            <a:prstGeom prst="verticalScroll">
              <a:avLst>
                <a:gd name="adj" fmla="val 1250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b">
              <a:noAutofit/>
            </a:bodyPr>
            <a:lstStyle/>
            <a:p>
              <a:pPr marL="0" marR="0" indent="0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BSc Maths</a:t>
              </a:r>
              <a:br>
                <a:rPr kumimoji="0" lang="en-GB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</a:br>
              <a:r>
                <a:rPr kumimoji="0" lang="en-GB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and Data Science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DD5CC34-19C1-46F5-8756-C44ECEADC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5094" y="1453691"/>
              <a:ext cx="378471" cy="43352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7423775-C4DA-4148-BA0C-2398501F7587}"/>
              </a:ext>
            </a:extLst>
          </p:cNvPr>
          <p:cNvGrpSpPr/>
          <p:nvPr/>
        </p:nvGrpSpPr>
        <p:grpSpPr>
          <a:xfrm>
            <a:off x="8410925" y="323021"/>
            <a:ext cx="2447573" cy="878797"/>
            <a:chOff x="7746823" y="1234541"/>
            <a:chExt cx="2447573" cy="878797"/>
          </a:xfrm>
        </p:grpSpPr>
        <p:sp>
          <p:nvSpPr>
            <p:cNvPr id="22" name="Scroll: Vertical 21">
              <a:extLst>
                <a:ext uri="{FF2B5EF4-FFF2-40B4-BE49-F238E27FC236}">
                  <a16:creationId xmlns:a16="http://schemas.microsoft.com/office/drawing/2014/main" id="{B8965564-81C9-4166-8ECF-805216F442A3}"/>
                </a:ext>
              </a:extLst>
            </p:cNvPr>
            <p:cNvSpPr/>
            <p:nvPr/>
          </p:nvSpPr>
          <p:spPr>
            <a:xfrm>
              <a:off x="7746823" y="1234541"/>
              <a:ext cx="2447573" cy="878797"/>
            </a:xfrm>
            <a:prstGeom prst="verticalScroll">
              <a:avLst>
                <a:gd name="adj" fmla="val 1250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b">
              <a:noAutofit/>
            </a:bodyPr>
            <a:lstStyle/>
            <a:p>
              <a:pPr marL="0" marR="0" indent="0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BSc Maths</a:t>
              </a:r>
              <a:br>
                <a:rPr kumimoji="0" lang="en-GB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</a:b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FE7A7FF-83C3-44C2-BAD0-C8BAE7777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5094" y="1453691"/>
              <a:ext cx="378471" cy="43352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DF71707-964D-4E1B-9385-06A4C42D0CF1}"/>
              </a:ext>
            </a:extLst>
          </p:cNvPr>
          <p:cNvGrpSpPr/>
          <p:nvPr/>
        </p:nvGrpSpPr>
        <p:grpSpPr>
          <a:xfrm>
            <a:off x="8372757" y="3536631"/>
            <a:ext cx="2447573" cy="878797"/>
            <a:chOff x="7746823" y="1234541"/>
            <a:chExt cx="2447573" cy="878797"/>
          </a:xfrm>
        </p:grpSpPr>
        <p:sp>
          <p:nvSpPr>
            <p:cNvPr id="25" name="Scroll: Vertical 24">
              <a:extLst>
                <a:ext uri="{FF2B5EF4-FFF2-40B4-BE49-F238E27FC236}">
                  <a16:creationId xmlns:a16="http://schemas.microsoft.com/office/drawing/2014/main" id="{590C3572-E014-4DF0-BBB8-126B2AA51B09}"/>
                </a:ext>
              </a:extLst>
            </p:cNvPr>
            <p:cNvSpPr/>
            <p:nvPr/>
          </p:nvSpPr>
          <p:spPr>
            <a:xfrm>
              <a:off x="7746823" y="1234541"/>
              <a:ext cx="2447573" cy="878797"/>
            </a:xfrm>
            <a:prstGeom prst="verticalScroll">
              <a:avLst>
                <a:gd name="adj" fmla="val 1250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b">
              <a:noAutofit/>
            </a:bodyPr>
            <a:lstStyle/>
            <a:p>
              <a:pPr marL="0" marR="0" indent="0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BSc Maths</a:t>
              </a:r>
              <a:br>
                <a:rPr kumimoji="0" lang="en-GB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</a:br>
              <a:r>
                <a:rPr kumimoji="0" lang="en-GB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with Computing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46A676A-F7EA-48F7-A059-B24109595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5094" y="1453691"/>
              <a:ext cx="378471" cy="433522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7EB28EF-2964-4607-B436-01F4B37030B3}"/>
              </a:ext>
            </a:extLst>
          </p:cNvPr>
          <p:cNvGrpSpPr/>
          <p:nvPr/>
        </p:nvGrpSpPr>
        <p:grpSpPr>
          <a:xfrm>
            <a:off x="8410925" y="1339321"/>
            <a:ext cx="2447573" cy="878797"/>
            <a:chOff x="7746823" y="1234541"/>
            <a:chExt cx="2447573" cy="878797"/>
          </a:xfrm>
        </p:grpSpPr>
        <p:sp>
          <p:nvSpPr>
            <p:cNvPr id="29" name="Scroll: Vertical 28">
              <a:extLst>
                <a:ext uri="{FF2B5EF4-FFF2-40B4-BE49-F238E27FC236}">
                  <a16:creationId xmlns:a16="http://schemas.microsoft.com/office/drawing/2014/main" id="{52E6F246-85C0-452A-843A-C067981E0807}"/>
                </a:ext>
              </a:extLst>
            </p:cNvPr>
            <p:cNvSpPr/>
            <p:nvPr/>
          </p:nvSpPr>
          <p:spPr>
            <a:xfrm>
              <a:off x="7746823" y="1234541"/>
              <a:ext cx="2447573" cy="878797"/>
            </a:xfrm>
            <a:prstGeom prst="verticalScroll">
              <a:avLst>
                <a:gd name="adj" fmla="val 1250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b">
              <a:noAutofit/>
            </a:bodyPr>
            <a:lstStyle/>
            <a:p>
              <a:pPr marL="0" marR="0" indent="0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MSc Financial</a:t>
              </a:r>
              <a:br>
                <a:rPr kumimoji="0" lang="en-GB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</a:br>
              <a:r>
                <a:rPr kumimoji="0" lang="en-GB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Maths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91EA91A-AA7A-4730-A78B-4C93EA085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5094" y="1453691"/>
              <a:ext cx="378471" cy="433522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23B460E-E312-42B4-AD3C-BA5D9D3FCDD6}"/>
              </a:ext>
            </a:extLst>
          </p:cNvPr>
          <p:cNvGrpSpPr/>
          <p:nvPr/>
        </p:nvGrpSpPr>
        <p:grpSpPr>
          <a:xfrm>
            <a:off x="8372758" y="2442573"/>
            <a:ext cx="2447573" cy="878797"/>
            <a:chOff x="7746823" y="1234541"/>
            <a:chExt cx="2447573" cy="878797"/>
          </a:xfrm>
        </p:grpSpPr>
        <p:sp>
          <p:nvSpPr>
            <p:cNvPr id="32" name="Scroll: Vertical 31">
              <a:extLst>
                <a:ext uri="{FF2B5EF4-FFF2-40B4-BE49-F238E27FC236}">
                  <a16:creationId xmlns:a16="http://schemas.microsoft.com/office/drawing/2014/main" id="{5B931E94-6F2A-4C1B-88AC-4C1ED4E38E7B}"/>
                </a:ext>
              </a:extLst>
            </p:cNvPr>
            <p:cNvSpPr/>
            <p:nvPr/>
          </p:nvSpPr>
          <p:spPr>
            <a:xfrm>
              <a:off x="7746823" y="1234541"/>
              <a:ext cx="2447573" cy="878797"/>
            </a:xfrm>
            <a:prstGeom prst="verticalScroll">
              <a:avLst>
                <a:gd name="adj" fmla="val 1250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b">
              <a:noAutofit/>
            </a:bodyPr>
            <a:lstStyle/>
            <a:p>
              <a:pPr marL="0" marR="0" indent="0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MSc Applied</a:t>
              </a:r>
              <a:br>
                <a:rPr kumimoji="0" lang="en-GB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</a:br>
              <a:r>
                <a:rPr kumimoji="0" lang="en-GB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Statistics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9E65077-015A-4067-98A9-6F214961C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5094" y="1453691"/>
              <a:ext cx="378471" cy="433522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6AC8B28-6DE8-4E09-B663-665E0F531708}"/>
              </a:ext>
            </a:extLst>
          </p:cNvPr>
          <p:cNvSpPr txBox="1"/>
          <p:nvPr/>
        </p:nvSpPr>
        <p:spPr>
          <a:xfrm>
            <a:off x="698500" y="1366374"/>
            <a:ext cx="6980698" cy="3909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rm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/>
              <a:t>2014 – BSc Maths and PG provision launched.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/>
              <a:t>2016 – BSc Maths with Computing launched.</a:t>
            </a:r>
          </a:p>
          <a:p>
            <a:r>
              <a:rPr lang="en-GB"/>
              <a:t>	</a:t>
            </a:r>
          </a:p>
          <a:p>
            <a:r>
              <a:rPr lang="en-GB"/>
              <a:t>	Exams, in-class tests and coursework.</a:t>
            </a:r>
          </a:p>
          <a:p>
            <a:r>
              <a:rPr lang="en-GB"/>
              <a:t>	Some non-traditional modules with non-traditional assessment</a:t>
            </a:r>
          </a:p>
          <a:p>
            <a:r>
              <a:rPr lang="en-GB"/>
              <a:t>		“Problem Solving Methods” – 30 credits at level 5</a:t>
            </a:r>
          </a:p>
          <a:p>
            <a:r>
              <a:rPr lang="en-GB"/>
              <a:t>		“Communicating Mathematics – 15 credits at level 6</a:t>
            </a:r>
          </a:p>
          <a:p>
            <a:endParaRPr lang="en-GB"/>
          </a:p>
          <a:p>
            <a:r>
              <a:rPr lang="en-GB"/>
              <a:t>2021 – Maths team remove exams from all maths modules.</a:t>
            </a:r>
          </a:p>
          <a:p>
            <a:r>
              <a:rPr lang="en-GB"/>
              <a:t>	(Planned in early 2019 – pre-</a:t>
            </a:r>
            <a:r>
              <a:rPr lang="en-GB" err="1"/>
              <a:t>covid</a:t>
            </a:r>
            <a:r>
              <a:rPr lang="en-GB"/>
              <a:t>).</a:t>
            </a:r>
          </a:p>
          <a:p>
            <a:r>
              <a:rPr lang="en-GB"/>
              <a:t>	“Authentic” assessment in traditional modules e.g. Analysis</a:t>
            </a:r>
          </a:p>
          <a:p>
            <a:endParaRPr lang="en-GB"/>
          </a:p>
          <a:p>
            <a:r>
              <a:rPr lang="en-GB"/>
              <a:t>2022 – University removes exams from all modules.</a:t>
            </a:r>
          </a:p>
          <a:p>
            <a:endParaRPr lang="en-GB"/>
          </a:p>
          <a:p>
            <a:r>
              <a:rPr lang="en-GB"/>
              <a:t>2022 – BSc Maths and Data Science launched.</a:t>
            </a:r>
          </a:p>
        </p:txBody>
      </p:sp>
    </p:spTree>
    <p:extLst>
      <p:ext uri="{BB962C8B-B14F-4D97-AF65-F5344CB8AC3E}">
        <p14:creationId xmlns:p14="http://schemas.microsoft.com/office/powerpoint/2010/main" val="248862819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57E54-5907-2D21-8558-65111378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439816"/>
            <a:ext cx="8512060" cy="3631851"/>
          </a:xfrm>
        </p:spPr>
        <p:txBody>
          <a:bodyPr anchor="t" anchorCtr="0">
            <a:normAutofit/>
          </a:bodyPr>
          <a:lstStyle/>
          <a:p>
            <a:r>
              <a:rPr lang="en-US"/>
              <a:t>Current Assessment:</a:t>
            </a:r>
            <a:br>
              <a:rPr lang="en-US"/>
            </a:br>
            <a:br>
              <a:rPr lang="en-US"/>
            </a:br>
            <a:r>
              <a:rPr lang="en-US"/>
              <a:t>Authentic</a:t>
            </a:r>
            <a:br>
              <a:rPr lang="en-US"/>
            </a:br>
            <a:br>
              <a:rPr lang="en-US"/>
            </a:br>
            <a:r>
              <a:rPr lang="en-US"/>
              <a:t>AI-aware</a:t>
            </a:r>
          </a:p>
        </p:txBody>
      </p:sp>
    </p:spTree>
    <p:extLst>
      <p:ext uri="{BB962C8B-B14F-4D97-AF65-F5344CB8AC3E}">
        <p14:creationId xmlns:p14="http://schemas.microsoft.com/office/powerpoint/2010/main" val="75295549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68794C-3EC2-4C0E-AD9E-CF552F54A646}"/>
              </a:ext>
            </a:extLst>
          </p:cNvPr>
          <p:cNvSpPr/>
          <p:nvPr/>
        </p:nvSpPr>
        <p:spPr>
          <a:xfrm>
            <a:off x="370216" y="1369806"/>
            <a:ext cx="7201838" cy="441280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91" name="Slide title – alternative bullet points  on indigo templat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594359">
              <a:defRPr sz="2209"/>
            </a:pPr>
            <a:r>
              <a:rPr lang="en-GB" sz="3200">
                <a:solidFill>
                  <a:srgbClr val="2E2452"/>
                </a:solidFill>
              </a:rPr>
              <a:t>PROBLEM SOLVING From 2023-24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2BD8BC8-CED3-44F8-867A-C6BE79A240E2}"/>
              </a:ext>
            </a:extLst>
          </p:cNvPr>
          <p:cNvSpPr txBox="1">
            <a:spLocks/>
          </p:cNvSpPr>
          <p:nvPr/>
        </p:nvSpPr>
        <p:spPr>
          <a:xfrm>
            <a:off x="7881682" y="2799605"/>
            <a:ext cx="4141730" cy="221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>
            <a:lvl1pPr marL="171450" marR="0" indent="-17145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57225" marR="0" indent="-200025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54430" marR="0" indent="-24003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383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955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527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099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671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243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hangingPunct="1"/>
            <a:r>
              <a:rPr lang="en-US" sz="1800">
                <a:solidFill>
                  <a:schemeClr val="tx1"/>
                </a:solidFill>
              </a:rPr>
              <a:t>Students choose one vague prompt.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66FA1D4-3CF0-48A2-A673-BCF437932B8B}"/>
              </a:ext>
            </a:extLst>
          </p:cNvPr>
          <p:cNvSpPr txBox="1">
            <a:spLocks/>
          </p:cNvSpPr>
          <p:nvPr/>
        </p:nvSpPr>
        <p:spPr>
          <a:xfrm>
            <a:off x="7881682" y="3341077"/>
            <a:ext cx="4141730" cy="443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>
            <a:lvl1pPr marL="171450" marR="0" indent="-17145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57225" marR="0" indent="-200025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54430" marR="0" indent="-24003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383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955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527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099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671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243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hangingPunct="1"/>
            <a:r>
              <a:rPr lang="en-US" sz="1800">
                <a:solidFill>
                  <a:schemeClr val="tx1"/>
                </a:solidFill>
              </a:rPr>
              <a:t>Submission is a group report and presentation (worth 15 credits).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BEFE414-847F-4B30-A6CE-442985AD6709}"/>
              </a:ext>
            </a:extLst>
          </p:cNvPr>
          <p:cNvSpPr txBox="1">
            <a:spLocks/>
          </p:cNvSpPr>
          <p:nvPr/>
        </p:nvSpPr>
        <p:spPr>
          <a:xfrm>
            <a:off x="7881682" y="4104148"/>
            <a:ext cx="4141730" cy="664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>
            <a:lvl1pPr marL="171450" marR="0" indent="-17145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57225" marR="0" indent="-200025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54430" marR="0" indent="-24003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383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955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527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099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671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243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hangingPunct="1"/>
            <a:r>
              <a:rPr lang="en-US" sz="1800">
                <a:solidFill>
                  <a:schemeClr val="tx1"/>
                </a:solidFill>
              </a:rPr>
              <a:t>Worked on in timetabled workshops with guidance and support from lecturers.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18DEE4-BA44-4093-BEC0-E76244C8101F}"/>
              </a:ext>
            </a:extLst>
          </p:cNvPr>
          <p:cNvSpPr txBox="1"/>
          <p:nvPr/>
        </p:nvSpPr>
        <p:spPr>
          <a:xfrm>
            <a:off x="513708" y="1510903"/>
            <a:ext cx="7058346" cy="45816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/>
              <a:t>A solar-powered satellite is on an elliptical orbit of the sun.</a:t>
            </a:r>
            <a:br>
              <a:rPr lang="en-GB"/>
            </a:br>
            <a:r>
              <a:rPr lang="en-GB"/>
              <a:t>Explore how much energy the satellite can generate per orbit, and per hour.</a:t>
            </a:r>
            <a:br>
              <a:rPr lang="en-GB"/>
            </a:br>
            <a:r>
              <a:rPr lang="en-GB"/>
              <a:t>What capacity batteries should the satellite carry?</a:t>
            </a:r>
          </a:p>
          <a:p>
            <a:pPr marL="342900" indent="-342900">
              <a:buFont typeface="+mj-lt"/>
              <a:buAutoNum type="arabicPeriod"/>
            </a:pPr>
            <a:endParaRPr lang="en-GB"/>
          </a:p>
          <a:p>
            <a:pPr marL="342900" indent="-342900">
              <a:buFont typeface="+mj-lt"/>
              <a:buAutoNum type="arabicPeriod"/>
            </a:pPr>
            <a:r>
              <a:rPr lang="en-GB"/>
              <a:t>An ion-engine provides a low, constant thrust for a spacecraft.</a:t>
            </a:r>
            <a:br>
              <a:rPr lang="en-GB"/>
            </a:br>
            <a:r>
              <a:rPr lang="en-GB"/>
              <a:t>Suppose a spacecraft in a stable earth orbit activates its ion-engine.</a:t>
            </a:r>
            <a:br>
              <a:rPr lang="en-GB"/>
            </a:br>
            <a:r>
              <a:rPr lang="en-GB"/>
              <a:t>What is the trajectory of this spacecraft? How fast does it go?</a:t>
            </a:r>
          </a:p>
          <a:p>
            <a:pPr marL="342900" indent="-342900">
              <a:buFont typeface="+mj-lt"/>
              <a:buAutoNum type="arabicPeriod"/>
            </a:pPr>
            <a:endParaRPr lang="en-GB"/>
          </a:p>
          <a:p>
            <a:pPr marL="342900" indent="-342900">
              <a:buFont typeface="+mj-lt"/>
              <a:buAutoNum type="arabicPeriod"/>
            </a:pPr>
            <a:r>
              <a:rPr lang="en-GB"/>
              <a:t>A spacecraft in a stable orbit around a planet is about to fire its engines. How does the direction the spacecraft is pointing affect its trajectory?</a:t>
            </a:r>
          </a:p>
          <a:p>
            <a:pPr marL="342900" indent="-342900">
              <a:buFont typeface="+mj-lt"/>
              <a:buAutoNum type="arabicPeriod"/>
            </a:pPr>
            <a:endParaRPr lang="en-GB"/>
          </a:p>
          <a:p>
            <a:pPr marL="342900" indent="-342900">
              <a:buFont typeface="+mj-lt"/>
              <a:buAutoNum type="arabicPeriod"/>
            </a:pPr>
            <a:r>
              <a:rPr lang="en-GB"/>
              <a:t>Suppose an object is moving around randomly in space.</a:t>
            </a:r>
            <a:br>
              <a:rPr lang="en-GB"/>
            </a:br>
            <a:r>
              <a:rPr lang="en-GB"/>
              <a:t>Will it ever reach earth?</a:t>
            </a:r>
          </a:p>
          <a:p>
            <a:pPr marL="342900" indent="-342900">
              <a:buFont typeface="+mj-lt"/>
              <a:buAutoNum type="arabicPeriod"/>
            </a:pPr>
            <a:endParaRPr lang="en-GB"/>
          </a:p>
          <a:p>
            <a:pPr marL="342900" indent="-342900">
              <a:buFont typeface="+mj-lt"/>
              <a:buAutoNum type="arabicPeriod"/>
            </a:pPr>
            <a:r>
              <a:rPr lang="en-GB"/>
              <a:t>Celestial bodies tend to be approximately spherical.</a:t>
            </a:r>
            <a:br>
              <a:rPr lang="en-GB"/>
            </a:br>
            <a:r>
              <a:rPr lang="en-GB"/>
              <a:t>Can we measure how spherical they are to compare them?</a:t>
            </a:r>
          </a:p>
          <a:p>
            <a:endParaRPr kumimoji="0" lang="en-GB" sz="1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6E1F52-5581-4C2B-A3B0-82C9A0498ECF}"/>
              </a:ext>
            </a:extLst>
          </p:cNvPr>
          <p:cNvSpPr txBox="1">
            <a:spLocks/>
          </p:cNvSpPr>
          <p:nvPr/>
        </p:nvSpPr>
        <p:spPr>
          <a:xfrm>
            <a:off x="7881682" y="1510903"/>
            <a:ext cx="4141730" cy="443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>
            <a:lvl1pPr marL="171450" marR="0" indent="-17145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57225" marR="0" indent="-200025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54430" marR="0" indent="-24003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383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955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527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099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671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243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en-US" sz="1800" i="1">
                <a:solidFill>
                  <a:srgbClr val="2E2452"/>
                </a:solidFill>
              </a:rPr>
              <a:t>Problem Solving and Communication</a:t>
            </a:r>
            <a:br>
              <a:rPr lang="en-US" sz="1800">
                <a:solidFill>
                  <a:srgbClr val="2E2452"/>
                </a:solidFill>
              </a:rPr>
            </a:br>
            <a:r>
              <a:rPr lang="en-US" sz="1800">
                <a:solidFill>
                  <a:srgbClr val="2E2452"/>
                </a:solidFill>
              </a:rPr>
              <a:t>30 credits, level 5.</a:t>
            </a:r>
            <a:endParaRPr lang="en-US" sz="1800" i="1">
              <a:solidFill>
                <a:srgbClr val="2E24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13705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405CE-FD14-405B-8811-7CCFE4468B8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hoice title">
            <a:extLst>
              <a:ext uri="{FF2B5EF4-FFF2-40B4-BE49-F238E27FC236}">
                <a16:creationId xmlns:a16="http://schemas.microsoft.com/office/drawing/2014/main" id="{77380E1B-6B12-4DCA-8755-4B500F491182}"/>
              </a:ext>
            </a:extLst>
          </p:cNvPr>
          <p:cNvSpPr txBox="1">
            <a:spLocks/>
          </p:cNvSpPr>
          <p:nvPr/>
        </p:nvSpPr>
        <p:spPr>
          <a:xfrm>
            <a:off x="305496" y="306646"/>
            <a:ext cx="1681742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hangingPunct="1"/>
            <a:r>
              <a:rPr lang="en-GB" sz="2800">
                <a:solidFill>
                  <a:srgbClr val="2E2452"/>
                </a:solidFill>
              </a:rPr>
              <a:t>Rubric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5BBBF42-9277-415A-97E6-BCCDC73692E5}"/>
              </a:ext>
            </a:extLst>
          </p:cNvPr>
          <p:cNvSpPr txBox="1">
            <a:spLocks/>
          </p:cNvSpPr>
          <p:nvPr/>
        </p:nvSpPr>
        <p:spPr>
          <a:xfrm>
            <a:off x="484288" y="1068647"/>
            <a:ext cx="5998705" cy="15511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>
            <a:lvl1pPr marL="171450" marR="0" indent="-17145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57225" marR="0" indent="-200025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54430" marR="0" indent="-24003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383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955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527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099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671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243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en-US" sz="1800">
                <a:solidFill>
                  <a:schemeClr val="tx1"/>
                </a:solidFill>
              </a:rPr>
              <a:t>Report (60 marks, group)</a:t>
            </a:r>
          </a:p>
          <a:p>
            <a:pPr hangingPunct="1"/>
            <a:r>
              <a:rPr lang="en-US" sz="1800">
                <a:solidFill>
                  <a:schemeClr val="tx1"/>
                </a:solidFill>
              </a:rPr>
              <a:t>Introduction Formulation and Strategy (10 marks)</a:t>
            </a:r>
          </a:p>
          <a:p>
            <a:pPr hangingPunct="1"/>
            <a:r>
              <a:rPr lang="en-US" sz="1800">
                <a:solidFill>
                  <a:schemeClr val="tx1"/>
                </a:solidFill>
                <a:highlight>
                  <a:srgbClr val="FFFF00"/>
                </a:highlight>
              </a:rPr>
              <a:t>Problem Solving (30 marks)</a:t>
            </a:r>
          </a:p>
          <a:p>
            <a:pPr hangingPunct="1"/>
            <a:r>
              <a:rPr lang="en-US" sz="1800">
                <a:solidFill>
                  <a:schemeClr val="tx1"/>
                </a:solidFill>
              </a:rPr>
              <a:t>Solution (10 marks)</a:t>
            </a:r>
          </a:p>
          <a:p>
            <a:pPr hangingPunct="1"/>
            <a:r>
              <a:rPr lang="en-US" sz="1800">
                <a:solidFill>
                  <a:schemeClr val="tx1"/>
                </a:solidFill>
              </a:rPr>
              <a:t>Conclusion, Reflection and Further Work (5 marks)</a:t>
            </a:r>
          </a:p>
          <a:p>
            <a:pPr hangingPunct="1"/>
            <a:r>
              <a:rPr lang="en-US" sz="1800">
                <a:solidFill>
                  <a:schemeClr val="tx1"/>
                </a:solidFill>
              </a:rPr>
              <a:t>Presentation (5 marks)</a:t>
            </a:r>
          </a:p>
          <a:p>
            <a:pPr marL="0" indent="0" hangingPunct="1">
              <a:buNone/>
            </a:pPr>
            <a:endParaRPr lang="en-US" sz="1800">
              <a:solidFill>
                <a:srgbClr val="2E2452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C3D72CF-11F9-40F3-8A3F-770F7E24F393}"/>
              </a:ext>
            </a:extLst>
          </p:cNvPr>
          <p:cNvSpPr txBox="1">
            <a:spLocks/>
          </p:cNvSpPr>
          <p:nvPr/>
        </p:nvSpPr>
        <p:spPr>
          <a:xfrm>
            <a:off x="484287" y="4031692"/>
            <a:ext cx="5998705" cy="664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>
            <a:lvl1pPr marL="171450" marR="0" indent="-17145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57225" marR="0" indent="-200025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54430" marR="0" indent="-24003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383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955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527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099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671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243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en-US" sz="1800">
                <a:solidFill>
                  <a:schemeClr val="tx1"/>
                </a:solidFill>
              </a:rPr>
              <a:t>Presentation (40 marks)</a:t>
            </a:r>
          </a:p>
          <a:p>
            <a:pPr hangingPunct="1"/>
            <a:r>
              <a:rPr lang="en-US" sz="1800">
                <a:solidFill>
                  <a:schemeClr val="tx1"/>
                </a:solidFill>
              </a:rPr>
              <a:t>Oral presentation (20 marks, individual)</a:t>
            </a:r>
          </a:p>
          <a:p>
            <a:pPr hangingPunct="1"/>
            <a:r>
              <a:rPr lang="en-US" sz="1800">
                <a:solidFill>
                  <a:schemeClr val="tx1"/>
                </a:solidFill>
              </a:rPr>
              <a:t>Supporting resources (20 marks, group)</a:t>
            </a:r>
          </a:p>
        </p:txBody>
      </p:sp>
      <p:sp>
        <p:nvSpPr>
          <p:cNvPr id="10" name="Rounded Rectangle 1">
            <a:extLst>
              <a:ext uri="{FF2B5EF4-FFF2-40B4-BE49-F238E27FC236}">
                <a16:creationId xmlns:a16="http://schemas.microsoft.com/office/drawing/2014/main" id="{90446FCF-E99B-4BFC-9B74-DB72F2F2277C}"/>
              </a:ext>
            </a:extLst>
          </p:cNvPr>
          <p:cNvSpPr/>
          <p:nvPr/>
        </p:nvSpPr>
        <p:spPr>
          <a:xfrm>
            <a:off x="4760379" y="5193446"/>
            <a:ext cx="7173949" cy="11918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GB"/>
              <a:t>“The module is stimulating and the lecturers make the subjects engaging.</a:t>
            </a:r>
          </a:p>
          <a:p>
            <a:r>
              <a:rPr lang="en-GB"/>
              <a:t>It is fantastic that our classes were run at times outside the classroom, allowing us to visit places of interest together, explore and</a:t>
            </a:r>
          </a:p>
          <a:p>
            <a:r>
              <a:rPr lang="en-GB"/>
              <a:t>share ideas. I honestly enjoyed every single class.”</a:t>
            </a: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E11282-108A-4198-A8C4-063BEA448027}"/>
              </a:ext>
            </a:extLst>
          </p:cNvPr>
          <p:cNvSpPr/>
          <p:nvPr/>
        </p:nvSpPr>
        <p:spPr>
          <a:xfrm>
            <a:off x="5611712" y="246425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/>
              <a:t>You give a thorough description of how you’ve approached the problem.</a:t>
            </a:r>
          </a:p>
          <a:p>
            <a:r>
              <a:rPr lang="en-GB"/>
              <a:t>You explain what you have tried (that did and didn’t work), and identify which activities helped you progress.</a:t>
            </a:r>
          </a:p>
          <a:p>
            <a:r>
              <a:rPr lang="en-GB"/>
              <a:t>You should describe how your group has interacted to work on the problem and what roles and responsibilities you agreed 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2FABE6-7EF3-4C43-A6D8-C167A925D112}"/>
              </a:ext>
            </a:extLst>
          </p:cNvPr>
          <p:cNvSpPr/>
          <p:nvPr/>
        </p:nvSpPr>
        <p:spPr>
          <a:xfrm>
            <a:off x="3434992" y="33051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/>
              <a:t>“You are primarily being assessed on the approach you take to solving problems, rather than the actual solution”</a:t>
            </a:r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4462C513-6DCC-4231-B33E-7B4F39232B15}"/>
              </a:ext>
            </a:extLst>
          </p:cNvPr>
          <p:cNvCxnSpPr>
            <a:endCxn id="2" idx="0"/>
          </p:cNvCxnSpPr>
          <p:nvPr/>
        </p:nvCxnSpPr>
        <p:spPr>
          <a:xfrm>
            <a:off x="3561907" y="1584251"/>
            <a:ext cx="5097805" cy="880006"/>
          </a:xfrm>
          <a:prstGeom prst="curvedConnector2">
            <a:avLst/>
          </a:prstGeom>
          <a:noFill/>
          <a:ln w="38100" cap="flat">
            <a:solidFill>
              <a:srgbClr val="E30A0A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843264279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F6889-FCDC-4A4C-9037-F7155838CE0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F1830E6-4C7A-4F98-A23B-EE76C427A6B7}"/>
              </a:ext>
            </a:extLst>
          </p:cNvPr>
          <p:cNvSpPr/>
          <p:nvPr/>
        </p:nvSpPr>
        <p:spPr>
          <a:xfrm>
            <a:off x="308344" y="244549"/>
            <a:ext cx="5071730" cy="5337544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2E245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 anchorCtr="0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800">
                <a:latin typeface="+mn-lt"/>
                <a:ea typeface="+mn-ea"/>
                <a:cs typeface="+mn-cs"/>
                <a:sym typeface="Calibri"/>
              </a:rPr>
              <a:t>Submission 1: Engine effects on trajectories 85% 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800">
                <a:latin typeface="+mn-lt"/>
                <a:ea typeface="+mn-ea"/>
                <a:cs typeface="+mn-cs"/>
                <a:sym typeface="Calibri"/>
              </a:rPr>
              <a:t>Simplifying assumptions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800">
                <a:latin typeface="+mn-lt"/>
                <a:ea typeface="+mn-ea"/>
                <a:cs typeface="+mn-cs"/>
                <a:sym typeface="Calibri"/>
              </a:rPr>
              <a:t>Geometric approach: identified 4 cases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Found appropriate theory on ellipses.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800">
                <a:latin typeface="+mn-lt"/>
                <a:ea typeface="+mn-ea"/>
                <a:cs typeface="+mn-cs"/>
                <a:sym typeface="Calibri"/>
              </a:rPr>
              <a:t>Solved IVP to obtain trajectories for 2 cases.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>
                <a:latin typeface="+mn-lt"/>
                <a:ea typeface="+mn-ea"/>
                <a:cs typeface="+mn-cs"/>
                <a:sym typeface="Calibri"/>
              </a:rPr>
              <a:t>Implemented numerical methods in R for more general case.</a:t>
            </a:r>
            <a:br>
              <a:rPr lang="en-GB" sz="1800">
                <a:latin typeface="+mn-lt"/>
                <a:ea typeface="+mn-ea"/>
                <a:cs typeface="+mn-cs"/>
                <a:sym typeface="Calibri"/>
              </a:rPr>
            </a:br>
            <a:r>
              <a:rPr lang="en-GB" sz="1800">
                <a:latin typeface="+mn-lt"/>
                <a:ea typeface="+mn-ea"/>
                <a:cs typeface="+mn-cs"/>
                <a:sym typeface="Calibri"/>
              </a:rPr>
              <a:t>“we could not avoid several mistakes resulting in interesting, but not realistic trajectories or simply crushing our spacecraft within seconds… in the end we were able to produce functional code.”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800">
                <a:latin typeface="+mn-lt"/>
                <a:ea typeface="+mn-ea"/>
                <a:cs typeface="+mn-cs"/>
                <a:sym typeface="Calibri"/>
              </a:rPr>
              <a:t>Compared code with </a:t>
            </a:r>
            <a:r>
              <a:rPr lang="en-GB" sz="1800" err="1">
                <a:latin typeface="+mn-lt"/>
                <a:ea typeface="+mn-ea"/>
                <a:cs typeface="+mn-cs"/>
                <a:sym typeface="Calibri"/>
              </a:rPr>
              <a:t>ChatGPT</a:t>
            </a:r>
            <a:r>
              <a:rPr lang="en-GB" sz="1800">
                <a:latin typeface="+mn-lt"/>
                <a:ea typeface="+mn-ea"/>
                <a:cs typeface="+mn-cs"/>
                <a:sym typeface="Calibri"/>
              </a:rPr>
              <a:t> output.</a:t>
            </a:r>
            <a:br>
              <a:rPr lang="en-GB" sz="1800">
                <a:latin typeface="+mn-lt"/>
                <a:ea typeface="+mn-ea"/>
                <a:cs typeface="+mn-cs"/>
                <a:sym typeface="Calibri"/>
              </a:rPr>
            </a:br>
            <a:r>
              <a:rPr lang="en-GB" sz="1800">
                <a:latin typeface="+mn-lt"/>
                <a:ea typeface="+mn-ea"/>
                <a:cs typeface="+mn-cs"/>
                <a:sym typeface="Calibri"/>
              </a:rPr>
              <a:t>“It created formulas and calculations as if our object were on Earth’s surface.”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>
                <a:latin typeface="+mn-lt"/>
                <a:ea typeface="+mn-ea"/>
                <a:cs typeface="+mn-cs"/>
                <a:sym typeface="Calibri"/>
              </a:rPr>
              <a:t>Reflection.</a:t>
            </a: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A646189-03EE-468A-A19E-2C59527F780F}"/>
              </a:ext>
            </a:extLst>
          </p:cNvPr>
          <p:cNvSpPr/>
          <p:nvPr/>
        </p:nvSpPr>
        <p:spPr>
          <a:xfrm>
            <a:off x="5893981" y="244549"/>
            <a:ext cx="5071730" cy="4965404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2E245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 anchorCtr="0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800">
                <a:latin typeface="+mn-lt"/>
                <a:ea typeface="+mn-ea"/>
                <a:cs typeface="+mn-cs"/>
                <a:sym typeface="Calibri"/>
              </a:rPr>
              <a:t>Submission 2: Satellite solar generation 42%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800">
                <a:latin typeface="+mn-lt"/>
                <a:ea typeface="+mn-ea"/>
                <a:cs typeface="+mn-cs"/>
                <a:sym typeface="Calibri"/>
              </a:rPr>
              <a:t>Large historic context.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800">
                <a:latin typeface="+mn-lt"/>
                <a:ea typeface="+mn-ea"/>
                <a:cs typeface="+mn-cs"/>
                <a:sym typeface="Calibri"/>
              </a:rPr>
              <a:t>Results reported and referenced rather than explored.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800">
                <a:latin typeface="+mn-lt"/>
                <a:ea typeface="+mn-ea"/>
                <a:cs typeface="+mn-cs"/>
                <a:sym typeface="Calibri"/>
              </a:rPr>
              <a:t>Assumptions weren’t explicitly addressed.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800">
                <a:latin typeface="+mn-lt"/>
                <a:ea typeface="+mn-ea"/>
                <a:cs typeface="+mn-cs"/>
                <a:sym typeface="Calibri"/>
              </a:rPr>
              <a:t>Skilful, but standard, evaluation of some interesting integrals.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sz="1800"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4649546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DE860-2218-7367-57B5-9E7A6F8B6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solidFill>
                  <a:srgbClr val="2E2452"/>
                </a:solidFill>
              </a:rPr>
              <a:t>Statistics</a:t>
            </a:r>
            <a:endParaRPr lang="en-US" sz="32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13606-669D-C03E-D807-6A226ACBC30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F4B55D7-78C7-4654-BC97-88755322A237}"/>
              </a:ext>
            </a:extLst>
          </p:cNvPr>
          <p:cNvGrpSpPr/>
          <p:nvPr/>
        </p:nvGrpSpPr>
        <p:grpSpPr>
          <a:xfrm>
            <a:off x="0" y="1201818"/>
            <a:ext cx="6095999" cy="5679322"/>
            <a:chOff x="755964" y="1163592"/>
            <a:chExt cx="5096269" cy="474792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EA07400-465A-9644-4C57-9393A49159C8}"/>
                </a:ext>
              </a:extLst>
            </p:cNvPr>
            <p:cNvSpPr/>
            <p:nvPr/>
          </p:nvSpPr>
          <p:spPr>
            <a:xfrm>
              <a:off x="817830" y="1198830"/>
              <a:ext cx="5033725" cy="45703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707B660-F272-3DA8-4643-AE12F01AC9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091" t="7872" r="9366" b="33404"/>
            <a:stretch/>
          </p:blipFill>
          <p:spPr>
            <a:xfrm>
              <a:off x="755964" y="1163592"/>
              <a:ext cx="5096269" cy="4747926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576372D-7A1F-4556-9C3E-0A1E424B064E}"/>
              </a:ext>
            </a:extLst>
          </p:cNvPr>
          <p:cNvSpPr txBox="1"/>
          <p:nvPr/>
        </p:nvSpPr>
        <p:spPr>
          <a:xfrm>
            <a:off x="6096000" y="1366408"/>
            <a:ext cx="3328416" cy="2692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norm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/>
              <a:t>Problem of interest to the student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A78F11-BA20-42BE-9F05-810D2D5BB4A5}"/>
              </a:ext>
            </a:extLst>
          </p:cNvPr>
          <p:cNvSpPr txBox="1"/>
          <p:nvPr/>
        </p:nvSpPr>
        <p:spPr>
          <a:xfrm>
            <a:off x="6096000" y="1860405"/>
            <a:ext cx="3328416" cy="2692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norm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/>
              <a:t>Explicit human judgement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B0B81B-F351-4691-9618-B26EFE75DFD9}"/>
              </a:ext>
            </a:extLst>
          </p:cNvPr>
          <p:cNvSpPr txBox="1"/>
          <p:nvPr/>
        </p:nvSpPr>
        <p:spPr>
          <a:xfrm>
            <a:off x="6096000" y="2354402"/>
            <a:ext cx="5276088" cy="10857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norm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/>
              <a:t>Open-ended brief, but</a:t>
            </a:r>
          </a:p>
          <a:p>
            <a:pPr marL="630238" lvl="3" indent="-285750">
              <a:buFont typeface="Courier New" panose="02070309020205020404" pitchFamily="49" charset="0"/>
              <a:buChar char="o"/>
            </a:pPr>
            <a:r>
              <a:rPr lang="en-GB"/>
              <a:t>Guidance on expected content</a:t>
            </a:r>
          </a:p>
          <a:p>
            <a:pPr marL="630238" lvl="3" indent="-285750">
              <a:buFont typeface="Courier New" panose="02070309020205020404" pitchFamily="49" charset="0"/>
              <a:buChar char="o"/>
            </a:pPr>
            <a:r>
              <a:rPr lang="en-GB"/>
              <a:t>Guidance on epistemic links</a:t>
            </a:r>
          </a:p>
          <a:p>
            <a:pPr marL="630238" lvl="3" indent="-285750">
              <a:buFont typeface="Courier New" panose="02070309020205020404" pitchFamily="49" charset="0"/>
              <a:buChar char="o"/>
            </a:pPr>
            <a:r>
              <a:rPr lang="en-GB"/>
              <a:t>Refer to </a:t>
            </a:r>
            <a:r>
              <a:rPr lang="en-GB">
                <a:solidFill>
                  <a:srgbClr val="C00000"/>
                </a:solidFill>
              </a:rPr>
              <a:t>our</a:t>
            </a:r>
            <a:r>
              <a:rPr lang="en-GB"/>
              <a:t> shared body of theory (not </a:t>
            </a:r>
            <a:r>
              <a:rPr lang="en-GB" err="1"/>
              <a:t>ChatGPT’s</a:t>
            </a:r>
            <a:r>
              <a:rPr lang="en-GB"/>
              <a:t>!)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795E79-F5CD-4027-8475-124D3113CD4C}"/>
              </a:ext>
            </a:extLst>
          </p:cNvPr>
          <p:cNvSpPr txBox="1"/>
          <p:nvPr/>
        </p:nvSpPr>
        <p:spPr>
          <a:xfrm>
            <a:off x="6096000" y="4158914"/>
            <a:ext cx="5490865" cy="8439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norm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/>
              <a:t>Bespoke follow-up question:</a:t>
            </a:r>
          </a:p>
          <a:p>
            <a:pPr marL="631825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en-GB"/>
              <a:t>Authentic! Graduates will work with clients.</a:t>
            </a:r>
          </a:p>
          <a:p>
            <a:pPr marL="631825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en-GB"/>
              <a:t>Avoid “solved” questions on e.g. Kaggle datasets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596BC1-9F29-4631-B31B-692B683490C3}"/>
              </a:ext>
            </a:extLst>
          </p:cNvPr>
          <p:cNvSpPr txBox="1"/>
          <p:nvPr/>
        </p:nvSpPr>
        <p:spPr>
          <a:xfrm>
            <a:off x="6096000" y="3664917"/>
            <a:ext cx="3328416" cy="2692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norm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/>
              <a:t>Multiple contact points while completing assignment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78E491-205F-42E8-86DF-D3524D7BF3D6}"/>
              </a:ext>
            </a:extLst>
          </p:cNvPr>
          <p:cNvSpPr txBox="1"/>
          <p:nvPr/>
        </p:nvSpPr>
        <p:spPr>
          <a:xfrm>
            <a:off x="6095999" y="5227649"/>
            <a:ext cx="5490865" cy="8439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rm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/>
              <a:t>Compare with </a:t>
            </a:r>
            <a:r>
              <a:rPr lang="en-GB" err="1"/>
              <a:t>ChatGPT</a:t>
            </a:r>
            <a:r>
              <a:rPr lang="en-GB"/>
              <a:t> output.</a:t>
            </a:r>
          </a:p>
          <a:p>
            <a:pPr marL="631825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en-GB"/>
              <a:t>Authentic! Interviewees will need to demonstrate what they can offer over Ai.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D7F8F51-E0F8-4EE6-B9C0-74A5B30AB4F4}"/>
              </a:ext>
            </a:extLst>
          </p:cNvPr>
          <p:cNvSpPr txBox="1">
            <a:spLocks/>
          </p:cNvSpPr>
          <p:nvPr/>
        </p:nvSpPr>
        <p:spPr>
          <a:xfrm>
            <a:off x="7933053" y="484695"/>
            <a:ext cx="4141730" cy="443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>
            <a:lvl1pPr marL="171450" marR="0" indent="-17145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57225" marR="0" indent="-200025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54430" marR="0" indent="-24003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383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955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527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099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671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243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en-US" sz="1800" i="1">
                <a:solidFill>
                  <a:srgbClr val="2E2452"/>
                </a:solidFill>
              </a:rPr>
              <a:t>Mathematical Statistics</a:t>
            </a:r>
            <a:br>
              <a:rPr lang="en-US" sz="1800">
                <a:solidFill>
                  <a:srgbClr val="2E2452"/>
                </a:solidFill>
              </a:rPr>
            </a:br>
            <a:r>
              <a:rPr lang="en-US" sz="1800">
                <a:solidFill>
                  <a:srgbClr val="2E2452"/>
                </a:solidFill>
              </a:rPr>
              <a:t>30 credits, level 5.</a:t>
            </a:r>
            <a:endParaRPr lang="en-US" sz="1800" i="1">
              <a:solidFill>
                <a:srgbClr val="2E2452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A63229E-0EFC-DC97-67BA-6C339414CCB3}"/>
              </a:ext>
            </a:extLst>
          </p:cNvPr>
          <p:cNvSpPr/>
          <p:nvPr/>
        </p:nvSpPr>
        <p:spPr>
          <a:xfrm>
            <a:off x="1647825" y="1540908"/>
            <a:ext cx="2238375" cy="204309"/>
          </a:xfrm>
          <a:prstGeom prst="roundRect">
            <a:avLst/>
          </a:prstGeom>
          <a:solidFill>
            <a:srgbClr val="FFFF00">
              <a:alpha val="20000"/>
            </a:srgb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CF7FFEF-F332-195B-1458-0A7CCC2F0763}"/>
              </a:ext>
            </a:extLst>
          </p:cNvPr>
          <p:cNvSpPr/>
          <p:nvPr/>
        </p:nvSpPr>
        <p:spPr>
          <a:xfrm>
            <a:off x="171450" y="3969783"/>
            <a:ext cx="5743575" cy="375759"/>
          </a:xfrm>
          <a:prstGeom prst="roundRect">
            <a:avLst/>
          </a:prstGeom>
          <a:solidFill>
            <a:srgbClr val="FFFF00">
              <a:alpha val="20000"/>
            </a:srgb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DD4B34D-E3B0-5970-2C46-7D7CA43EBA77}"/>
              </a:ext>
            </a:extLst>
          </p:cNvPr>
          <p:cNvSpPr/>
          <p:nvPr/>
        </p:nvSpPr>
        <p:spPr>
          <a:xfrm>
            <a:off x="171450" y="5274708"/>
            <a:ext cx="5743575" cy="375759"/>
          </a:xfrm>
          <a:prstGeom prst="roundRect">
            <a:avLst/>
          </a:prstGeom>
          <a:solidFill>
            <a:srgbClr val="FFFF00">
              <a:alpha val="20000"/>
            </a:srgbClr>
          </a:solidFill>
          <a:ln w="12700" cap="flat">
            <a:noFill/>
            <a:prstDash val="solid"/>
            <a:miter lim="800000"/>
          </a:ln>
          <a:effectLst>
            <a:outerShdw blurRad="63500" dist="38100" dir="2700000">
              <a:srgbClr val="000000">
                <a:alpha val="40000"/>
              </a:srgbClr>
            </a:outerShdw>
            <a:reflection stA="40000" endPos="54000" dist="50800" dir="5400000" sy="-100000" algn="bl" rotWithShape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5D6A356-2955-6E27-CD25-B708EE3A9F9D}"/>
              </a:ext>
            </a:extLst>
          </p:cNvPr>
          <p:cNvSpPr/>
          <p:nvPr/>
        </p:nvSpPr>
        <p:spPr>
          <a:xfrm>
            <a:off x="171450" y="4903233"/>
            <a:ext cx="5743575" cy="375759"/>
          </a:xfrm>
          <a:prstGeom prst="roundRect">
            <a:avLst/>
          </a:prstGeom>
          <a:solidFill>
            <a:srgbClr val="FFFF00">
              <a:alpha val="20000"/>
            </a:srgbClr>
          </a:solidFill>
          <a:ln w="12700" cap="flat">
            <a:noFill/>
            <a:prstDash val="solid"/>
            <a:miter lim="800000"/>
          </a:ln>
          <a:effectLst>
            <a:outerShdw blurRad="63500" dist="38100" dir="2700000">
              <a:srgbClr val="000000">
                <a:alpha val="40000"/>
              </a:srgbClr>
            </a:outerShdw>
            <a:reflection stA="40000" endPos="54000" dist="50800" dir="5400000" sy="-100000" algn="bl" rotWithShape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7176243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F6889-FCDC-4A4C-9037-F7155838CE0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F1830E6-4C7A-4F98-A23B-EE76C427A6B7}"/>
              </a:ext>
            </a:extLst>
          </p:cNvPr>
          <p:cNvSpPr/>
          <p:nvPr/>
        </p:nvSpPr>
        <p:spPr>
          <a:xfrm>
            <a:off x="308344" y="244549"/>
            <a:ext cx="5071730" cy="5337544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2E245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 anchorCtr="0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80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Report 1: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80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Chosen dataset: “Sleep efficiency in Moroccan students”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Thorough analysis of various factors that affect sleep.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80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Bespoke question: “what about local temperature?” – required the student to join the data with historical weather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On </a:t>
            </a:r>
            <a:r>
              <a:rPr kumimoji="0" lang="en-GB" sz="1800" b="0" i="0" u="none" strike="noStrike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ChatGPT</a:t>
            </a:r>
            <a:r>
              <a:rPr lang="en-GB" sz="180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: “It doesn’t determine what interesting variable could be for us, and just does every variable.”</a:t>
            </a: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A646189-03EE-468A-A19E-2C59527F780F}"/>
              </a:ext>
            </a:extLst>
          </p:cNvPr>
          <p:cNvSpPr/>
          <p:nvPr/>
        </p:nvSpPr>
        <p:spPr>
          <a:xfrm>
            <a:off x="5893981" y="244549"/>
            <a:ext cx="5071730" cy="4965404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2E245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 anchorCtr="0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80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Report 2: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80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Chosen dataset: “London Metropolitan police stop and search data”.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80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August 2023: City of London had 1 case of a stop and search, a firearm was discovered, but no further action was taken.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80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The student wrote paragraphs about this (out of genuine interest!)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80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Lots of high-quality analysis, with reference to the mathematical theory.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80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Bespoke question: “compare results with other months” – required the student to load large datasets.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“</a:t>
            </a:r>
            <a:r>
              <a:rPr lang="en-GB" sz="1800" err="1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OpenAI</a:t>
            </a:r>
            <a:r>
              <a:rPr lang="en-GB" sz="180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 was not able to produce short data analysis with sensible code”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6532478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DE860-2218-7367-57B5-9E7A6F8B6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solidFill>
                  <a:srgbClr val="2E2452"/>
                </a:solidFill>
              </a:rPr>
              <a:t>Calculus</a:t>
            </a:r>
            <a:endParaRPr lang="en-US" sz="32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13606-669D-C03E-D807-6A226ACBC30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F0023C-B953-4534-8832-D5F5A9919487}"/>
              </a:ext>
            </a:extLst>
          </p:cNvPr>
          <p:cNvGrpSpPr/>
          <p:nvPr/>
        </p:nvGrpSpPr>
        <p:grpSpPr>
          <a:xfrm>
            <a:off x="119470" y="1349101"/>
            <a:ext cx="7470362" cy="5422054"/>
            <a:chOff x="461913" y="1484621"/>
            <a:chExt cx="4890119" cy="354929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CDA03FD-0B88-4FEC-BD1E-3F4B985B9803}"/>
                </a:ext>
              </a:extLst>
            </p:cNvPr>
            <p:cNvSpPr/>
            <p:nvPr/>
          </p:nvSpPr>
          <p:spPr>
            <a:xfrm>
              <a:off x="461913" y="1484621"/>
              <a:ext cx="4890119" cy="35492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147C426-D586-4847-A242-0F46B4F759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45" t="7353" b="40893"/>
            <a:stretch/>
          </p:blipFill>
          <p:spPr>
            <a:xfrm>
              <a:off x="537327" y="1484621"/>
              <a:ext cx="4814705" cy="3549291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2CF6F1F-5082-415C-9F44-CB605D065FA2}"/>
              </a:ext>
            </a:extLst>
          </p:cNvPr>
          <p:cNvSpPr txBox="1"/>
          <p:nvPr/>
        </p:nvSpPr>
        <p:spPr>
          <a:xfrm>
            <a:off x="8138175" y="1863214"/>
            <a:ext cx="3328416" cy="2692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norm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/>
              <a:t>Problem of interest to the student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41BD79-5539-439B-8E95-D36D7AA209E5}"/>
              </a:ext>
            </a:extLst>
          </p:cNvPr>
          <p:cNvSpPr txBox="1"/>
          <p:nvPr/>
        </p:nvSpPr>
        <p:spPr>
          <a:xfrm>
            <a:off x="8138175" y="2357211"/>
            <a:ext cx="3328416" cy="2692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norm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/>
              <a:t>Explicit human judgement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F32644-0781-4AD6-8883-5C5B0D773745}"/>
              </a:ext>
            </a:extLst>
          </p:cNvPr>
          <p:cNvSpPr txBox="1"/>
          <p:nvPr/>
        </p:nvSpPr>
        <p:spPr>
          <a:xfrm>
            <a:off x="8138175" y="2851209"/>
            <a:ext cx="5276088" cy="5345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norm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/>
              <a:t>Open-ended brief, but</a:t>
            </a:r>
          </a:p>
          <a:p>
            <a:pPr marL="630238" lvl="3" indent="-285750">
              <a:buFont typeface="Courier New" panose="02070309020205020404" pitchFamily="49" charset="0"/>
              <a:buChar char="o"/>
            </a:pPr>
            <a:r>
              <a:rPr lang="en-GB"/>
              <a:t>Guidance on expected content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9AB457-F3F9-4A79-8CAF-84F6520B9A42}"/>
              </a:ext>
            </a:extLst>
          </p:cNvPr>
          <p:cNvSpPr txBox="1"/>
          <p:nvPr/>
        </p:nvSpPr>
        <p:spPr>
          <a:xfrm>
            <a:off x="8138175" y="3610502"/>
            <a:ext cx="3328416" cy="2692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no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/>
              <a:t>Multiple contact points while</a:t>
            </a:r>
            <a:br>
              <a:rPr lang="en-GB"/>
            </a:br>
            <a:r>
              <a:rPr lang="en-GB"/>
              <a:t>completing assignment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016989E-983F-44B9-974E-D9E0E8F474B4}"/>
              </a:ext>
            </a:extLst>
          </p:cNvPr>
          <p:cNvSpPr txBox="1">
            <a:spLocks/>
          </p:cNvSpPr>
          <p:nvPr/>
        </p:nvSpPr>
        <p:spPr>
          <a:xfrm>
            <a:off x="7933053" y="484695"/>
            <a:ext cx="4141730" cy="443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>
            <a:lvl1pPr marL="171450" marR="0" indent="-17145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57225" marR="0" indent="-200025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54430" marR="0" indent="-24003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383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955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527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099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671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243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en-US" sz="1800" i="1">
                <a:solidFill>
                  <a:srgbClr val="2E2452"/>
                </a:solidFill>
              </a:rPr>
              <a:t>Multivariable Calculus</a:t>
            </a:r>
          </a:p>
          <a:p>
            <a:pPr marL="0" indent="0" hangingPunct="1">
              <a:buNone/>
            </a:pPr>
            <a:r>
              <a:rPr lang="en-US" sz="1800">
                <a:solidFill>
                  <a:srgbClr val="2E2452"/>
                </a:solidFill>
              </a:rPr>
              <a:t>15 credits, level 5.</a:t>
            </a:r>
            <a:endParaRPr lang="en-US" sz="1800" i="1">
              <a:solidFill>
                <a:srgbClr val="2E2452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DC7F5FB-B3AB-3925-B505-2F0AF92A3842}"/>
              </a:ext>
            </a:extLst>
          </p:cNvPr>
          <p:cNvSpPr/>
          <p:nvPr/>
        </p:nvSpPr>
        <p:spPr>
          <a:xfrm>
            <a:off x="609600" y="2131458"/>
            <a:ext cx="3476625" cy="232884"/>
          </a:xfrm>
          <a:prstGeom prst="roundRect">
            <a:avLst/>
          </a:prstGeom>
          <a:solidFill>
            <a:srgbClr val="FFFF00">
              <a:alpha val="20000"/>
            </a:srgb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E905ED4-E4DA-5565-4032-27CCF494137A}"/>
              </a:ext>
            </a:extLst>
          </p:cNvPr>
          <p:cNvSpPr/>
          <p:nvPr/>
        </p:nvSpPr>
        <p:spPr>
          <a:xfrm>
            <a:off x="609599" y="4598433"/>
            <a:ext cx="6229350" cy="413859"/>
          </a:xfrm>
          <a:prstGeom prst="roundRect">
            <a:avLst/>
          </a:prstGeom>
          <a:solidFill>
            <a:srgbClr val="FFFF00">
              <a:alpha val="20000"/>
            </a:srgb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E27DEE3-F73C-CA7F-AEC3-396A6E6A1828}"/>
              </a:ext>
            </a:extLst>
          </p:cNvPr>
          <p:cNvSpPr/>
          <p:nvPr/>
        </p:nvSpPr>
        <p:spPr>
          <a:xfrm>
            <a:off x="609599" y="5008008"/>
            <a:ext cx="5648325" cy="223359"/>
          </a:xfrm>
          <a:prstGeom prst="roundRect">
            <a:avLst/>
          </a:prstGeom>
          <a:solidFill>
            <a:srgbClr val="FFFF00">
              <a:alpha val="20000"/>
            </a:srgb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674569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E3C1A73-6893-4F4D-9AE8-C43140C9F9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376" t="23648" r="28755" b="16427"/>
          <a:stretch/>
        </p:blipFill>
        <p:spPr>
          <a:xfrm>
            <a:off x="9854718" y="2115883"/>
            <a:ext cx="2337282" cy="41096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DDE860-2218-7367-57B5-9E7A6F8B6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solidFill>
                  <a:srgbClr val="2E2452"/>
                </a:solidFill>
              </a:rPr>
              <a:t>Calculus</a:t>
            </a:r>
            <a:endParaRPr lang="en-US" sz="32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13606-669D-C03E-D807-6A226ACBC30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35C4D45-6E88-4801-BF7D-981B97B13443}"/>
              </a:ext>
            </a:extLst>
          </p:cNvPr>
          <p:cNvGrpSpPr/>
          <p:nvPr/>
        </p:nvGrpSpPr>
        <p:grpSpPr>
          <a:xfrm>
            <a:off x="329937" y="1352645"/>
            <a:ext cx="6374841" cy="4626915"/>
            <a:chOff x="461913" y="1484621"/>
            <a:chExt cx="4890119" cy="354929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007347B-27ED-4DAB-A1EE-B02EE37D9ADF}"/>
                </a:ext>
              </a:extLst>
            </p:cNvPr>
            <p:cNvSpPr/>
            <p:nvPr/>
          </p:nvSpPr>
          <p:spPr>
            <a:xfrm>
              <a:off x="461913" y="1484621"/>
              <a:ext cx="4890119" cy="35492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DBE2A06-80BC-462C-AC01-CC8015C1B8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45" t="7353" b="40893"/>
            <a:stretch/>
          </p:blipFill>
          <p:spPr>
            <a:xfrm>
              <a:off x="537327" y="1484621"/>
              <a:ext cx="4814705" cy="3549291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5D4B7B5-3CDC-4350-A862-703A7495A930}"/>
              </a:ext>
            </a:extLst>
          </p:cNvPr>
          <p:cNvGrpSpPr/>
          <p:nvPr/>
        </p:nvGrpSpPr>
        <p:grpSpPr>
          <a:xfrm>
            <a:off x="119470" y="1349101"/>
            <a:ext cx="7470362" cy="5422054"/>
            <a:chOff x="461913" y="1484621"/>
            <a:chExt cx="4890119" cy="354929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FCBADCD-61F3-419C-962D-245F9D67ADE5}"/>
                </a:ext>
              </a:extLst>
            </p:cNvPr>
            <p:cNvSpPr/>
            <p:nvPr/>
          </p:nvSpPr>
          <p:spPr>
            <a:xfrm>
              <a:off x="461913" y="1484621"/>
              <a:ext cx="4890119" cy="35492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B48B54F-75DB-47D1-BFBD-50F65AAADF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45" t="7353" b="40893"/>
            <a:stretch/>
          </p:blipFill>
          <p:spPr>
            <a:xfrm>
              <a:off x="537327" y="1484621"/>
              <a:ext cx="4814705" cy="3549291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2CF6F1F-5082-415C-9F44-CB605D065FA2}"/>
              </a:ext>
            </a:extLst>
          </p:cNvPr>
          <p:cNvSpPr txBox="1"/>
          <p:nvPr/>
        </p:nvSpPr>
        <p:spPr>
          <a:xfrm>
            <a:off x="7815985" y="974492"/>
            <a:ext cx="4631705" cy="1333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normAutofit lnSpcReduction="10000"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/>
              <a:t>Let’s try a banana: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/>
              <a:t>Bananas are curved.</a:t>
            </a:r>
            <a:br>
              <a:rPr lang="en-GB"/>
            </a:br>
            <a:r>
              <a:rPr lang="en-GB"/>
              <a:t>Let’s say the curve is a cubic.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/>
              <a:t>Bananas can be sliced into circles.</a:t>
            </a:r>
          </a:p>
          <a:p>
            <a:pPr marL="631825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en-GB"/>
              <a:t>Find the tangent plane to the curve.</a:t>
            </a:r>
          </a:p>
          <a:p>
            <a:pPr marL="631825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en-GB"/>
              <a:t>Vary the radius of the circles.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2194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DE860-2218-7367-57B5-9E7A6F8B6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solidFill>
                  <a:srgbClr val="2E2452"/>
                </a:solidFill>
              </a:rPr>
              <a:t>Calculus</a:t>
            </a:r>
            <a:endParaRPr lang="en-US" sz="32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13606-669D-C03E-D807-6A226ACBC30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5C793B-214C-4955-809B-83AFD6DB60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984"/>
          <a:stretch/>
        </p:blipFill>
        <p:spPr>
          <a:xfrm>
            <a:off x="167191" y="1201818"/>
            <a:ext cx="7512007" cy="29500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EB6771-561F-4F43-84B4-36250DAF5B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174"/>
          <a:stretch/>
        </p:blipFill>
        <p:spPr>
          <a:xfrm>
            <a:off x="167190" y="4151847"/>
            <a:ext cx="7512007" cy="8796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0C4533-C43F-4549-B2B9-52F58C258E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90" t="43466" r="37905" b="22400"/>
          <a:stretch/>
        </p:blipFill>
        <p:spPr>
          <a:xfrm>
            <a:off x="8476488" y="3429000"/>
            <a:ext cx="2971800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015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DE860-2218-7367-57B5-9E7A6F8B6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solidFill>
                  <a:srgbClr val="2E2452"/>
                </a:solidFill>
              </a:rPr>
              <a:t>Calculus</a:t>
            </a:r>
            <a:endParaRPr lang="en-US" sz="32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13606-669D-C03E-D807-6A226ACBC30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5BFFABB-97C4-4A10-A9CB-BE9646ACE3A9}"/>
              </a:ext>
            </a:extLst>
          </p:cNvPr>
          <p:cNvGrpSpPr/>
          <p:nvPr/>
        </p:nvGrpSpPr>
        <p:grpSpPr>
          <a:xfrm>
            <a:off x="122249" y="1280262"/>
            <a:ext cx="6303826" cy="4059937"/>
            <a:chOff x="548640" y="1362456"/>
            <a:chExt cx="4841451" cy="3118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DF09CF-AD11-4432-A389-D0D004DAC0FF}"/>
                </a:ext>
              </a:extLst>
            </p:cNvPr>
            <p:cNvSpPr/>
            <p:nvPr/>
          </p:nvSpPr>
          <p:spPr>
            <a:xfrm>
              <a:off x="548640" y="1362456"/>
              <a:ext cx="4841451" cy="31181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5DF134F-B763-4A44-8240-E12FC0400DF6}"/>
                </a:ext>
              </a:extLst>
            </p:cNvPr>
            <p:cNvGrpSpPr/>
            <p:nvPr/>
          </p:nvGrpSpPr>
          <p:grpSpPr>
            <a:xfrm>
              <a:off x="698499" y="1435607"/>
              <a:ext cx="4691592" cy="2943607"/>
              <a:chOff x="698499" y="1435607"/>
              <a:chExt cx="4691592" cy="2943607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B147C426-D586-4847-A242-0F46B4F759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469" t="59162" b="10438"/>
              <a:stretch/>
            </p:blipFill>
            <p:spPr>
              <a:xfrm>
                <a:off x="698500" y="1435607"/>
                <a:ext cx="4691591" cy="2084833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816BB1AD-1935-4F32-B89F-23D9295CC3F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468" t="7372" b="80106"/>
              <a:stretch/>
            </p:blipFill>
            <p:spPr>
              <a:xfrm>
                <a:off x="698499" y="3520440"/>
                <a:ext cx="4691592" cy="858774"/>
              </a:xfrm>
              <a:prstGeom prst="rect">
                <a:avLst/>
              </a:prstGeom>
            </p:spPr>
          </p:pic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5AA8EC0-4D79-4448-A454-7C58617F061F}"/>
              </a:ext>
            </a:extLst>
          </p:cNvPr>
          <p:cNvSpPr txBox="1"/>
          <p:nvPr/>
        </p:nvSpPr>
        <p:spPr>
          <a:xfrm>
            <a:off x="6578886" y="1435607"/>
            <a:ext cx="5490865" cy="2692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norm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/>
              <a:t>Further questions relate to the student’s object of interest.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A16A38-73B5-4CA6-B208-D9D2CB894DEA}"/>
              </a:ext>
            </a:extLst>
          </p:cNvPr>
          <p:cNvSpPr txBox="1"/>
          <p:nvPr/>
        </p:nvSpPr>
        <p:spPr>
          <a:xfrm>
            <a:off x="6578883" y="3071026"/>
            <a:ext cx="5490865" cy="8439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rm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/>
              <a:t>Compare with </a:t>
            </a:r>
            <a:r>
              <a:rPr lang="en-GB" err="1"/>
              <a:t>ChatGPT</a:t>
            </a:r>
            <a:r>
              <a:rPr lang="en-GB"/>
              <a:t> output.</a:t>
            </a:r>
          </a:p>
          <a:p>
            <a:pPr marL="631825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en-GB"/>
              <a:t>Authentic! Interviewees will need to demonstrate what they can offer over Ai.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629038-A563-4556-BF9D-E05D6DEA3550}"/>
              </a:ext>
            </a:extLst>
          </p:cNvPr>
          <p:cNvSpPr txBox="1"/>
          <p:nvPr/>
        </p:nvSpPr>
        <p:spPr>
          <a:xfrm>
            <a:off x="6578884" y="1930851"/>
            <a:ext cx="5490865" cy="2692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norm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/>
              <a:t>Guide students to trusted tools (</a:t>
            </a:r>
            <a:r>
              <a:rPr lang="en-GB" err="1"/>
              <a:t>WolframAlpha</a:t>
            </a:r>
            <a:r>
              <a:rPr lang="en-GB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06478C-7627-4510-B499-C60692FE793A}"/>
              </a:ext>
            </a:extLst>
          </p:cNvPr>
          <p:cNvSpPr txBox="1"/>
          <p:nvPr/>
        </p:nvSpPr>
        <p:spPr>
          <a:xfrm>
            <a:off x="6578884" y="2343942"/>
            <a:ext cx="5490865" cy="5851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norm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/>
              <a:t>Bespoke follow-up question:</a:t>
            </a:r>
          </a:p>
          <a:p>
            <a:pPr marL="631825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en-GB"/>
              <a:t>Authentic! Graduates will work with clients.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E534E48-E013-0CE7-31DF-18084A4FAD51}"/>
              </a:ext>
            </a:extLst>
          </p:cNvPr>
          <p:cNvSpPr/>
          <p:nvPr/>
        </p:nvSpPr>
        <p:spPr>
          <a:xfrm>
            <a:off x="200025" y="1569483"/>
            <a:ext cx="6115050" cy="775809"/>
          </a:xfrm>
          <a:prstGeom prst="roundRect">
            <a:avLst/>
          </a:prstGeom>
          <a:solidFill>
            <a:srgbClr val="FFFF00">
              <a:alpha val="20000"/>
            </a:srgb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5DCA8BE-8EDD-052D-F77F-A118534A0215}"/>
              </a:ext>
            </a:extLst>
          </p:cNvPr>
          <p:cNvSpPr/>
          <p:nvPr/>
        </p:nvSpPr>
        <p:spPr>
          <a:xfrm>
            <a:off x="200024" y="4084083"/>
            <a:ext cx="6229350" cy="413859"/>
          </a:xfrm>
          <a:prstGeom prst="roundRect">
            <a:avLst/>
          </a:prstGeom>
          <a:solidFill>
            <a:srgbClr val="FFFF00">
              <a:alpha val="20000"/>
            </a:srgb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7AC6594-22D4-70A7-D388-AA21B2ADBB66}"/>
              </a:ext>
            </a:extLst>
          </p:cNvPr>
          <p:cNvSpPr/>
          <p:nvPr/>
        </p:nvSpPr>
        <p:spPr>
          <a:xfrm>
            <a:off x="200025" y="4493658"/>
            <a:ext cx="6219825" cy="785334"/>
          </a:xfrm>
          <a:prstGeom prst="roundRect">
            <a:avLst/>
          </a:prstGeom>
          <a:solidFill>
            <a:srgbClr val="FFFF00">
              <a:alpha val="20000"/>
            </a:srgb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416368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553F9-B3CD-1288-704D-DFCB941F1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2E2452"/>
                </a:solidFill>
              </a:rPr>
              <a:t>Our students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E5285-20FF-A6A8-BA2D-D05105A244F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F0ED2C-F82F-A385-72C4-9071D3DFDBFE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698500" y="1584987"/>
            <a:ext cx="10613347" cy="2539157"/>
          </a:xfrm>
        </p:spPr>
        <p:txBody>
          <a:bodyPr wrap="square" lIns="0" tIns="0" rIns="0" bIns="0" anchor="t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>
                <a:solidFill>
                  <a:srgbClr val="000000"/>
                </a:solidFill>
              </a:rPr>
              <a:t>The demographics of the MDX students have particular challenges:</a:t>
            </a:r>
            <a:endParaRPr lang="en-US"/>
          </a:p>
          <a:p>
            <a:pPr marL="0" indent="0">
              <a:lnSpc>
                <a:spcPct val="100000"/>
              </a:lnSpc>
              <a:buNone/>
            </a:pPr>
            <a:endParaRPr lang="en-GB" sz="2400">
              <a:solidFill>
                <a:srgbClr val="000000"/>
              </a:solidFill>
            </a:endParaRPr>
          </a:p>
          <a:p>
            <a:pPr marL="1348740" lvl="2" indent="-365760">
              <a:lnSpc>
                <a:spcPct val="100000"/>
              </a:lnSpc>
            </a:pPr>
            <a:r>
              <a:rPr lang="en-GB" sz="2400">
                <a:solidFill>
                  <a:srgbClr val="000000"/>
                </a:solidFill>
              </a:rPr>
              <a:t>60.6% of Full-Time Undergraduates are from IMD quintile 1 or 2*</a:t>
            </a:r>
          </a:p>
          <a:p>
            <a:pPr marL="1348740" lvl="2" indent="-365760">
              <a:lnSpc>
                <a:spcPct val="100000"/>
              </a:lnSpc>
            </a:pPr>
            <a:r>
              <a:rPr lang="en-GB" sz="2400">
                <a:solidFill>
                  <a:srgbClr val="000000"/>
                </a:solidFill>
              </a:rPr>
              <a:t>41.2% were eligible for free school meals*</a:t>
            </a:r>
          </a:p>
          <a:p>
            <a:pPr marL="1348740" lvl="2" indent="-365760">
              <a:lnSpc>
                <a:spcPct val="100000"/>
              </a:lnSpc>
            </a:pPr>
            <a:r>
              <a:rPr lang="en-GB" sz="2400">
                <a:solidFill>
                  <a:srgbClr val="000000"/>
                </a:solidFill>
              </a:rPr>
              <a:t>Digital poverty presents a significant obstacle to success for our students.</a:t>
            </a:r>
          </a:p>
          <a:p>
            <a:pPr marL="1348740" lvl="2" indent="-365760">
              <a:lnSpc>
                <a:spcPct val="100000"/>
              </a:lnSpc>
            </a:pPr>
            <a:endParaRPr lang="en-GB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3B0A7EE-2E47-4622-91A7-B9BEA78CD07F}"/>
              </a:ext>
            </a:extLst>
          </p:cNvPr>
          <p:cNvSpPr txBox="1">
            <a:spLocks/>
          </p:cNvSpPr>
          <p:nvPr/>
        </p:nvSpPr>
        <p:spPr>
          <a:xfrm>
            <a:off x="4705417" y="5921499"/>
            <a:ext cx="691793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>
            <a:lvl1pPr marL="171450" marR="0" indent="-17145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57225" marR="0" indent="-200025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54430" marR="0" indent="-24003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383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955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527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099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671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243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hangingPunct="1">
              <a:lnSpc>
                <a:spcPct val="100000"/>
              </a:lnSpc>
              <a:buFont typeface="Arial"/>
              <a:buNone/>
            </a:pPr>
            <a:r>
              <a:rPr lang="en-GB" sz="2400">
                <a:solidFill>
                  <a:srgbClr val="000000"/>
                </a:solidFill>
              </a:rPr>
              <a:t>*latest OFS 2021-22 access and participation data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6381C0-FFF5-4250-B261-A06696948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073153" y="3898705"/>
            <a:ext cx="448774" cy="4508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7747C1-E53F-4B70-A4D8-B76DB86D5ECB}"/>
              </a:ext>
            </a:extLst>
          </p:cNvPr>
          <p:cNvSpPr txBox="1"/>
          <p:nvPr/>
        </p:nvSpPr>
        <p:spPr>
          <a:xfrm>
            <a:off x="3654593" y="4006018"/>
            <a:ext cx="3678148" cy="225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normAutofit lnSpcReduction="10000"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Covid-19 forced us to address this.</a:t>
            </a:r>
          </a:p>
        </p:txBody>
      </p:sp>
    </p:spTree>
    <p:extLst>
      <p:ext uri="{BB962C8B-B14F-4D97-AF65-F5344CB8AC3E}">
        <p14:creationId xmlns:p14="http://schemas.microsoft.com/office/powerpoint/2010/main" val="897918884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DE860-2218-7367-57B5-9E7A6F8B6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solidFill>
                  <a:srgbClr val="2E2452"/>
                </a:solidFill>
              </a:rPr>
              <a:t>Other Modules</a:t>
            </a:r>
            <a:endParaRPr lang="en-US" sz="32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13606-669D-C03E-D807-6A226ACBC30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FE8AC5-4D6F-47C8-AD22-3EB544189333}"/>
              </a:ext>
            </a:extLst>
          </p:cNvPr>
          <p:cNvSpPr/>
          <p:nvPr/>
        </p:nvSpPr>
        <p:spPr>
          <a:xfrm>
            <a:off x="7199240" y="5860722"/>
            <a:ext cx="39853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meshresearch.org/no-exam-mathematics/</a:t>
            </a:r>
            <a:endParaRPr lang="en-GB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B2F8813-3761-4909-BAEC-546FAF50A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405" y="4357666"/>
            <a:ext cx="1503056" cy="150305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9222529-FB11-41A4-8E43-FDDDB6887E5F}"/>
              </a:ext>
            </a:extLst>
          </p:cNvPr>
          <p:cNvSpPr/>
          <p:nvPr/>
        </p:nvSpPr>
        <p:spPr>
          <a:xfrm>
            <a:off x="7052072" y="4019112"/>
            <a:ext cx="40959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CETL-MSOR 2023: No-Exam Mathematics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63129D-8DEB-45EA-9D95-0356EAF4ABCA}"/>
              </a:ext>
            </a:extLst>
          </p:cNvPr>
          <p:cNvSpPr txBox="1"/>
          <p:nvPr/>
        </p:nvSpPr>
        <p:spPr>
          <a:xfrm>
            <a:off x="698500" y="1559282"/>
            <a:ext cx="6353572" cy="13434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normAutofit lnSpcReduction="10000"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400"/>
              <a:t>Coursework</a:t>
            </a:r>
          </a:p>
          <a:p>
            <a:pPr marL="808038" indent="-285750">
              <a:buFont typeface="Arial" panose="020B0604020202020204" pitchFamily="34" charset="0"/>
              <a:buChar char="•"/>
            </a:pPr>
            <a:r>
              <a:rPr lang="en-GB" sz="2400"/>
              <a:t>some randomly generated questions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400"/>
              <a:t>Presentations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400"/>
              <a:t>Mini-projects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/>
          </a:p>
        </p:txBody>
      </p: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2259A04C-3162-43B3-8C9D-8D4EC6DDB274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539023" y="2030819"/>
            <a:ext cx="2561046" cy="1988293"/>
          </a:xfrm>
          <a:prstGeom prst="curvedConnector2">
            <a:avLst/>
          </a:prstGeom>
          <a:noFill/>
          <a:ln w="38100" cap="flat">
            <a:solidFill>
              <a:srgbClr val="E30A0A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602632725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divider page title 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4000"/>
              <a:t>Summary</a:t>
            </a:r>
            <a:endParaRPr sz="40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75F727-B829-DC84-0202-A86F69DC45A4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734798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lide title – alternative bullet points  on indigo templat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594359">
              <a:defRPr sz="2209"/>
            </a:pPr>
            <a:r>
              <a:rPr lang="en-GB" sz="3600">
                <a:solidFill>
                  <a:srgbClr val="2E2452"/>
                </a:solidFill>
              </a:rPr>
              <a:t>No-Exam Assessment for Wellbeing</a:t>
            </a:r>
            <a:endParaRPr sz="3600">
              <a:solidFill>
                <a:srgbClr val="2E2452"/>
              </a:solidFill>
            </a:endParaRPr>
          </a:p>
        </p:txBody>
      </p:sp>
      <p:sp>
        <p:nvSpPr>
          <p:cNvPr id="397" name="TextBox 6"/>
          <p:cNvSpPr txBox="1">
            <a:spLocks noGrp="1"/>
          </p:cNvSpPr>
          <p:nvPr>
            <p:ph type="body" idx="22"/>
          </p:nvPr>
        </p:nvSpPr>
        <p:spPr>
          <a:xfrm>
            <a:off x="698500" y="1351508"/>
            <a:ext cx="10736879" cy="477053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  <a:buSzPct val="135000"/>
              <a:defRPr sz="2000">
                <a:solidFill>
                  <a:srgbClr val="000000"/>
                </a:solidFill>
              </a:defRPr>
            </a:pPr>
            <a:r>
              <a:rPr lang="en-GB" sz="2000" dirty="0"/>
              <a:t>Exams are inequitable and can harm student wellbeing.</a:t>
            </a:r>
          </a:p>
          <a:p>
            <a:pPr>
              <a:lnSpc>
                <a:spcPct val="100000"/>
              </a:lnSpc>
              <a:spcAft>
                <a:spcPts val="1200"/>
              </a:spcAft>
              <a:buSzPct val="135000"/>
              <a:defRPr sz="2000">
                <a:solidFill>
                  <a:srgbClr val="000000"/>
                </a:solidFill>
              </a:defRPr>
            </a:pPr>
            <a:r>
              <a:rPr lang="en-GB" sz="2000" dirty="0"/>
              <a:t>Coursework and continuous in-class oral assessment “interviews” preferred by (our) students.</a:t>
            </a:r>
          </a:p>
          <a:p>
            <a:pPr>
              <a:lnSpc>
                <a:spcPct val="100000"/>
              </a:lnSpc>
              <a:buSzPct val="135000"/>
              <a:defRPr sz="2000">
                <a:solidFill>
                  <a:srgbClr val="000000"/>
                </a:solidFill>
              </a:defRPr>
            </a:pPr>
            <a:r>
              <a:rPr lang="en-GB" sz="2000" dirty="0"/>
              <a:t>Authentic problems: “real world”</a:t>
            </a:r>
          </a:p>
          <a:p>
            <a:pPr marL="851535" lvl="1" indent="-365760">
              <a:lnSpc>
                <a:spcPct val="100000"/>
              </a:lnSpc>
              <a:buFont typeface="Courier New" panose="02070309020205020404" pitchFamily="49" charset="0"/>
              <a:buChar char="o"/>
              <a:defRPr sz="2000">
                <a:solidFill>
                  <a:srgbClr val="000000"/>
                </a:solidFill>
              </a:defRPr>
            </a:pPr>
            <a:r>
              <a:rPr lang="en-GB" sz="2000" dirty="0"/>
              <a:t>Can be Messy, Vague, Open-ended</a:t>
            </a:r>
          </a:p>
          <a:p>
            <a:pPr marL="851535" lvl="1" indent="-365760">
              <a:lnSpc>
                <a:spcPct val="100000"/>
              </a:lnSpc>
              <a:buFont typeface="Courier New" panose="02070309020205020404" pitchFamily="49" charset="0"/>
              <a:buChar char="o"/>
              <a:defRPr sz="2000">
                <a:solidFill>
                  <a:srgbClr val="000000"/>
                </a:solidFill>
              </a:defRPr>
            </a:pPr>
            <a:r>
              <a:rPr lang="en-GB" sz="2000" dirty="0"/>
              <a:t>Not just “applied”</a:t>
            </a:r>
          </a:p>
          <a:p>
            <a:pPr marL="851535" lvl="1" indent="-365760">
              <a:lnSpc>
                <a:spcPct val="100000"/>
              </a:lnSpc>
              <a:buFont typeface="Courier New" panose="02070309020205020404" pitchFamily="49" charset="0"/>
              <a:buChar char="o"/>
              <a:defRPr sz="2000">
                <a:solidFill>
                  <a:srgbClr val="000000"/>
                </a:solidFill>
              </a:defRPr>
            </a:pPr>
            <a:r>
              <a:rPr lang="en-GB" sz="2000" dirty="0"/>
              <a:t>Develop employable skills.</a:t>
            </a:r>
          </a:p>
          <a:p>
            <a:pPr marL="851535" lvl="1" indent="-365760">
              <a:lnSpc>
                <a:spcPct val="100000"/>
              </a:lnSpc>
              <a:buFont typeface="Courier New" panose="02070309020205020404" pitchFamily="49" charset="0"/>
              <a:buChar char="o"/>
              <a:defRPr sz="2000">
                <a:solidFill>
                  <a:srgbClr val="000000"/>
                </a:solidFill>
              </a:defRPr>
            </a:pPr>
            <a:r>
              <a:rPr lang="en-GB" sz="2000" dirty="0"/>
              <a:t>Supported by others (collaborative / multiple lecturer contact points)</a:t>
            </a:r>
          </a:p>
          <a:p>
            <a:pPr marL="851535" lvl="1" indent="-365760">
              <a:lnSpc>
                <a:spcPct val="100000"/>
              </a:lnSpc>
              <a:buFont typeface="Courier New" panose="02070309020205020404" pitchFamily="49" charset="0"/>
              <a:buChar char="o"/>
              <a:defRPr sz="2000">
                <a:solidFill>
                  <a:srgbClr val="000000"/>
                </a:solidFill>
              </a:defRPr>
            </a:pPr>
            <a:r>
              <a:rPr lang="en-GB" sz="2000" dirty="0"/>
              <a:t>Dynamic (use bespoke follow-up questions)</a:t>
            </a:r>
          </a:p>
          <a:p>
            <a:pPr marL="851535" lvl="1" indent="-365760">
              <a:lnSpc>
                <a:spcPct val="100000"/>
              </a:lnSpc>
              <a:buFont typeface="Courier New" panose="02070309020205020404" pitchFamily="49" charset="0"/>
              <a:buChar char="o"/>
              <a:defRPr sz="2000">
                <a:solidFill>
                  <a:srgbClr val="000000"/>
                </a:solidFill>
              </a:defRPr>
            </a:pPr>
            <a:r>
              <a:rPr lang="en-GB" sz="2000" dirty="0"/>
              <a:t>Can be tailored to student interest!</a:t>
            </a:r>
          </a:p>
          <a:p>
            <a:pPr marL="851535" lvl="1" indent="-365760">
              <a:lnSpc>
                <a:spcPct val="100000"/>
              </a:lnSpc>
              <a:spcAft>
                <a:spcPts val="1200"/>
              </a:spcAft>
              <a:buFont typeface="Courier New" panose="02070309020205020404" pitchFamily="49" charset="0"/>
              <a:buChar char="o"/>
              <a:defRPr sz="2000">
                <a:solidFill>
                  <a:srgbClr val="000000"/>
                </a:solidFill>
              </a:defRPr>
            </a:pPr>
            <a:r>
              <a:rPr lang="en-GB" sz="2000" dirty="0"/>
              <a:t>Can be reflective – including about wellbeing!</a:t>
            </a:r>
          </a:p>
          <a:p>
            <a:pPr marL="174625" lvl="1" indent="-174625">
              <a:lnSpc>
                <a:spcPct val="100000"/>
              </a:lnSpc>
              <a:spcAft>
                <a:spcPts val="1200"/>
              </a:spcAft>
              <a:buSzPct val="135000"/>
              <a:defRPr sz="2000">
                <a:solidFill>
                  <a:srgbClr val="000000"/>
                </a:solidFill>
              </a:defRPr>
            </a:pPr>
            <a:r>
              <a:rPr lang="en-GB" sz="2000" dirty="0"/>
              <a:t>Multiple contact points (in-class assessment) give opportunities for</a:t>
            </a:r>
          </a:p>
          <a:p>
            <a:pPr marL="840105" lvl="2" indent="-342900">
              <a:lnSpc>
                <a:spcPct val="100000"/>
              </a:lnSpc>
              <a:spcAft>
                <a:spcPts val="1200"/>
              </a:spcAft>
              <a:buSzPct val="135000"/>
              <a:buFont typeface="Courier New"/>
              <a:buChar char="o"/>
              <a:defRPr sz="2000">
                <a:solidFill>
                  <a:srgbClr val="000000"/>
                </a:solidFill>
              </a:defRPr>
            </a:pPr>
            <a:r>
              <a:rPr lang="en-GB" sz="2000" dirty="0"/>
              <a:t>checking in on students' progress and attitude and wellbeing for the assessment.</a:t>
            </a:r>
            <a:endParaRPr lang="en-GB" dirty="0"/>
          </a:p>
          <a:p>
            <a:pPr marL="851535" lvl="1" indent="-365760">
              <a:lnSpc>
                <a:spcPct val="100000"/>
              </a:lnSpc>
              <a:spcAft>
                <a:spcPts val="1200"/>
              </a:spcAft>
              <a:buFont typeface="Courier New" panose="02070309020205020404" pitchFamily="49" charset="0"/>
              <a:buChar char="o"/>
              <a:defRPr sz="2000">
                <a:solidFill>
                  <a:srgbClr val="000000"/>
                </a:solidFill>
              </a:defRPr>
            </a:pPr>
            <a:endParaRPr lang="en-GB" sz="2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E06F26-2AE2-4709-A014-004BC9C73D2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034774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divider page title  goes here"/>
          <p:cNvSpPr txBox="1">
            <a:spLocks noGrp="1"/>
          </p:cNvSpPr>
          <p:nvPr>
            <p:ph type="title"/>
          </p:nvPr>
        </p:nvSpPr>
        <p:spPr>
          <a:xfrm>
            <a:off x="698500" y="439817"/>
            <a:ext cx="4038032" cy="13255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4000"/>
              <a:t>Questions?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5893" y="2405663"/>
            <a:ext cx="11493500" cy="2888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000">
                <a:solidFill>
                  <a:schemeClr val="bg1"/>
                </a:solidFill>
              </a:rPr>
              <a:t>Dr Brendan Masterson		</a:t>
            </a:r>
            <a:r>
              <a:rPr lang="en-GB" sz="200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b.masterson@mdx.ac.uk</a:t>
            </a:r>
            <a:r>
              <a:rPr lang="en-GB" sz="2000">
                <a:solidFill>
                  <a:schemeClr val="bg1"/>
                </a:solidFill>
              </a:rPr>
              <a:t>		@BrendanMasters4</a:t>
            </a:r>
          </a:p>
          <a:p>
            <a:pPr>
              <a:lnSpc>
                <a:spcPct val="150000"/>
              </a:lnSpc>
            </a:pPr>
            <a:r>
              <a:rPr lang="en-GB" sz="2000">
                <a:solidFill>
                  <a:schemeClr val="bg1"/>
                </a:solidFill>
              </a:rPr>
              <a:t>Dr Nick Sharples 		</a:t>
            </a:r>
            <a:r>
              <a:rPr lang="en-GB" sz="200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n.sharples@mdx.ac.uk</a:t>
            </a:r>
            <a:r>
              <a:rPr lang="en-GB" sz="2000">
                <a:solidFill>
                  <a:schemeClr val="bg1"/>
                </a:solidFill>
              </a:rPr>
              <a:t> 			@</a:t>
            </a:r>
            <a:r>
              <a:rPr lang="en-GB" sz="2000" err="1">
                <a:solidFill>
                  <a:schemeClr val="bg1"/>
                </a:solidFill>
              </a:rPr>
              <a:t>nick_sharples</a:t>
            </a:r>
            <a:endParaRPr lang="en-GB" sz="200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000">
                <a:solidFill>
                  <a:schemeClr val="bg1"/>
                </a:solidFill>
              </a:rPr>
              <a:t>Dr Matthew Jones 		</a:t>
            </a:r>
            <a:r>
              <a:rPr lang="en-GB" sz="200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matthew.m.jones@ucl.ac.uk</a:t>
            </a:r>
            <a:r>
              <a:rPr lang="en-GB" sz="2000">
                <a:solidFill>
                  <a:schemeClr val="bg1"/>
                </a:solidFill>
              </a:rPr>
              <a:t> 		@doc_jones1</a:t>
            </a:r>
          </a:p>
          <a:p>
            <a:pPr>
              <a:lnSpc>
                <a:spcPct val="150000"/>
              </a:lnSpc>
            </a:pPr>
            <a:r>
              <a:rPr lang="en-GB" sz="2000">
                <a:solidFill>
                  <a:schemeClr val="bg1"/>
                </a:solidFill>
              </a:rPr>
              <a:t>Dr Snezana Lawrence 		</a:t>
            </a:r>
            <a:r>
              <a:rPr lang="en-GB" sz="2000">
                <a:solidFill>
                  <a:schemeClr val="bg1"/>
                </a:solidFill>
                <a:latin typeface="Segoe UI"/>
                <a:cs typeface="Segoe U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s.lawrence@mdx.ac.uk</a:t>
            </a:r>
            <a:r>
              <a:rPr lang="en-GB" sz="2000">
                <a:solidFill>
                  <a:schemeClr val="bg1"/>
                </a:solidFill>
              </a:rPr>
              <a:t> 			@</a:t>
            </a:r>
            <a:r>
              <a:rPr lang="en-GB" sz="2000" err="1">
                <a:solidFill>
                  <a:schemeClr val="bg1"/>
                </a:solidFill>
              </a:rPr>
              <a:t>snezanalawrence</a:t>
            </a:r>
            <a:endParaRPr lang="en-GB" sz="200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000">
                <a:solidFill>
                  <a:schemeClr val="bg1"/>
                </a:solidFill>
              </a:rPr>
              <a:t>Dr Alison Megeney 		</a:t>
            </a:r>
            <a:r>
              <a:rPr lang="en-GB" sz="200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a.megeney@mdx.ac.uk</a:t>
            </a:r>
            <a:r>
              <a:rPr lang="en-GB" sz="2000">
                <a:solidFill>
                  <a:schemeClr val="bg1"/>
                </a:solidFill>
              </a:rPr>
              <a:t> 			@</a:t>
            </a:r>
            <a:r>
              <a:rPr lang="en-GB" sz="2000" err="1">
                <a:solidFill>
                  <a:schemeClr val="bg1"/>
                </a:solidFill>
              </a:rPr>
              <a:t>DrAliMegs</a:t>
            </a:r>
            <a:endParaRPr lang="en-US" sz="200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GB" sz="2000">
              <a:solidFill>
                <a:schemeClr val="bg1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9C368B5-FFA5-D6D2-8C50-BBB73F07AB9B}"/>
              </a:ext>
            </a:extLst>
          </p:cNvPr>
          <p:cNvSpPr txBox="1">
            <a:spLocks/>
          </p:cNvSpPr>
          <p:nvPr/>
        </p:nvSpPr>
        <p:spPr>
          <a:xfrm>
            <a:off x="515893" y="1864733"/>
            <a:ext cx="3754147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171450" marR="0" indent="-17145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57225" marR="0" indent="-200025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54430" marR="0" indent="-24003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383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955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527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099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671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243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hangingPunct="1">
              <a:lnSpc>
                <a:spcPct val="100000"/>
              </a:lnSpc>
              <a:buNone/>
            </a:pPr>
            <a:r>
              <a:rPr lang="en-GB" sz="2400">
                <a:solidFill>
                  <a:schemeClr val="bg1"/>
                </a:solidFill>
              </a:rPr>
              <a:t>MESH Research Group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DDC8D8-5FEA-4965-9400-E02572025A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4973" y="319940"/>
            <a:ext cx="1205687" cy="1205687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61D1A15-37A5-4B57-8370-E91DB200B632}"/>
              </a:ext>
            </a:extLst>
          </p:cNvPr>
          <p:cNvSpPr txBox="1">
            <a:spLocks/>
          </p:cNvSpPr>
          <p:nvPr/>
        </p:nvSpPr>
        <p:spPr>
          <a:xfrm>
            <a:off x="8715326" y="1580715"/>
            <a:ext cx="2564979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171450" marR="0" indent="-17145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57225" marR="0" indent="-200025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54430" marR="0" indent="-24003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383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955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527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099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671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243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hangingPunct="1">
              <a:lnSpc>
                <a:spcPct val="100000"/>
              </a:lnSpc>
              <a:buNone/>
            </a:pPr>
            <a:r>
              <a:rPr lang="en-GB" sz="2400">
                <a:solidFill>
                  <a:schemeClr val="bg1"/>
                </a:solidFill>
              </a:rPr>
              <a:t>meshresearch.org</a:t>
            </a:r>
          </a:p>
        </p:txBody>
      </p:sp>
    </p:spTree>
    <p:extLst>
      <p:ext uri="{BB962C8B-B14F-4D97-AF65-F5344CB8AC3E}">
        <p14:creationId xmlns:p14="http://schemas.microsoft.com/office/powerpoint/2010/main" val="83923013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9C65D-9928-4915-BADC-DF6E7B67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2E2452"/>
                </a:solidFill>
              </a:rPr>
              <a:t>New approach to assessment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EEE02-AC92-4FE5-A72D-1F65ECFB8E2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595632-E6AD-4FDE-9E54-35CAB754676E}"/>
              </a:ext>
            </a:extLst>
          </p:cNvPr>
          <p:cNvSpPr/>
          <p:nvPr/>
        </p:nvSpPr>
        <p:spPr>
          <a:xfrm>
            <a:off x="698500" y="1575299"/>
            <a:ext cx="109248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>
                <a:solidFill>
                  <a:schemeClr val="tx1"/>
                </a:solidFill>
              </a:rPr>
              <a:t>Focus more on continuous “authentic” assessment and learning.</a:t>
            </a:r>
          </a:p>
          <a:p>
            <a:endParaRPr lang="en-GB" sz="2400">
              <a:solidFill>
                <a:schemeClr val="tx1"/>
              </a:solidFill>
            </a:endParaRPr>
          </a:p>
          <a:p>
            <a:r>
              <a:rPr lang="en-GB" sz="2400">
                <a:solidFill>
                  <a:schemeClr val="tx1"/>
                </a:solidFill>
              </a:rPr>
              <a:t>Employability skills: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tx1"/>
                </a:solidFill>
              </a:rPr>
              <a:t>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tx1"/>
                </a:solidFill>
              </a:rPr>
              <a:t>Creativity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tx1"/>
                </a:solidFill>
              </a:rPr>
              <a:t>Problem-solving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tx1"/>
                </a:solidFill>
              </a:rPr>
              <a:t>Collaboration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tx1"/>
                </a:solidFill>
              </a:rPr>
              <a:t>Reflection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tx1"/>
                </a:solidFill>
              </a:rPr>
              <a:t>Industry tools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59D88BA-001C-4D58-80D2-6C677E50F7B3}"/>
              </a:ext>
            </a:extLst>
          </p:cNvPr>
          <p:cNvGrpSpPr/>
          <p:nvPr/>
        </p:nvGrpSpPr>
        <p:grpSpPr>
          <a:xfrm>
            <a:off x="5769789" y="2747758"/>
            <a:ext cx="3190344" cy="2498312"/>
            <a:chOff x="4945076" y="2884768"/>
            <a:chExt cx="3190344" cy="2498312"/>
          </a:xfrm>
        </p:grpSpPr>
        <p:pic>
          <p:nvPicPr>
            <p:cNvPr id="6" name="Graphic 5" descr="City">
              <a:extLst>
                <a:ext uri="{FF2B5EF4-FFF2-40B4-BE49-F238E27FC236}">
                  <a16:creationId xmlns:a16="http://schemas.microsoft.com/office/drawing/2014/main" id="{3C278DE6-2ED7-4E03-9686-A2C8D4096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919572" y="2884768"/>
              <a:ext cx="914400" cy="914400"/>
            </a:xfrm>
            <a:prstGeom prst="rect">
              <a:avLst/>
            </a:prstGeom>
          </p:spPr>
        </p:pic>
        <p:pic>
          <p:nvPicPr>
            <p:cNvPr id="9" name="Graphic 8" descr="Classroom">
              <a:extLst>
                <a:ext uri="{FF2B5EF4-FFF2-40B4-BE49-F238E27FC236}">
                  <a16:creationId xmlns:a16="http://schemas.microsoft.com/office/drawing/2014/main" id="{CD1DDF18-2725-4E91-A757-06C60209D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46524" y="4450700"/>
              <a:ext cx="914400" cy="914400"/>
            </a:xfrm>
            <a:prstGeom prst="rect">
              <a:avLst/>
            </a:prstGeom>
          </p:spPr>
        </p:pic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4F66F9F8-51D7-4AC2-8A10-C538D01A3B63}"/>
                </a:ext>
              </a:extLst>
            </p:cNvPr>
            <p:cNvSpPr/>
            <p:nvPr/>
          </p:nvSpPr>
          <p:spPr>
            <a:xfrm>
              <a:off x="5703724" y="3429000"/>
              <a:ext cx="2431696" cy="1954080"/>
            </a:xfrm>
            <a:prstGeom prst="arc">
              <a:avLst>
                <a:gd name="adj1" fmla="val 10763246"/>
                <a:gd name="adj2" fmla="val 16175353"/>
              </a:avLst>
            </a:prstGeom>
            <a:noFill/>
            <a:ln w="38100" cap="flat">
              <a:solidFill>
                <a:srgbClr val="2E2452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7C6A54EE-032E-42D2-9E58-54CB895BCCCB}"/>
                </a:ext>
              </a:extLst>
            </p:cNvPr>
            <p:cNvSpPr/>
            <p:nvPr/>
          </p:nvSpPr>
          <p:spPr>
            <a:xfrm rot="10800000">
              <a:off x="4945076" y="2889569"/>
              <a:ext cx="2431696" cy="1954080"/>
            </a:xfrm>
            <a:prstGeom prst="arc">
              <a:avLst>
                <a:gd name="adj1" fmla="val 10763246"/>
                <a:gd name="adj2" fmla="val 16175353"/>
              </a:avLst>
            </a:prstGeom>
            <a:noFill/>
            <a:ln w="38100" cap="flat">
              <a:solidFill>
                <a:srgbClr val="2E2452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AB34117-7D14-43A0-BBB9-6D12FA9948EB}"/>
              </a:ext>
            </a:extLst>
          </p:cNvPr>
          <p:cNvSpPr txBox="1"/>
          <p:nvPr/>
        </p:nvSpPr>
        <p:spPr>
          <a:xfrm rot="20957122">
            <a:off x="4311627" y="2807757"/>
            <a:ext cx="3698594" cy="6236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Authentic assessment: </a:t>
            </a:r>
            <a:br>
              <a:rPr kumimoji="0" lang="en-GB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GB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output appropriate for professional roles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88C88A-FBED-4E69-975B-C507C7A07031}"/>
              </a:ext>
            </a:extLst>
          </p:cNvPr>
          <p:cNvSpPr txBox="1"/>
          <p:nvPr/>
        </p:nvSpPr>
        <p:spPr>
          <a:xfrm rot="20957122">
            <a:off x="7704932" y="4314606"/>
            <a:ext cx="3698594" cy="6236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Authentic problems: </a:t>
            </a:r>
            <a:br>
              <a:rPr kumimoji="0" lang="en-GB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GB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input appropriate for professional roles</a:t>
            </a:r>
          </a:p>
        </p:txBody>
      </p:sp>
    </p:spTree>
    <p:extLst>
      <p:ext uri="{BB962C8B-B14F-4D97-AF65-F5344CB8AC3E}">
        <p14:creationId xmlns:p14="http://schemas.microsoft.com/office/powerpoint/2010/main" val="251658418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E16D3-FF14-41D6-A213-AAFC8CB64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2E2452"/>
                </a:solidFill>
              </a:rPr>
              <a:t>Exam Systematic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A6DF3-6A94-4038-A76E-B74B240B81A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5C1360-9085-4E67-B3CC-3F537BFB496A}"/>
              </a:ext>
            </a:extLst>
          </p:cNvPr>
          <p:cNvSpPr/>
          <p:nvPr/>
        </p:nvSpPr>
        <p:spPr>
          <a:xfrm>
            <a:off x="698500" y="1201818"/>
            <a:ext cx="10924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>
                <a:solidFill>
                  <a:schemeClr val="tx1"/>
                </a:solidFill>
              </a:rPr>
              <a:t>French, S., Dickerson, A., &amp; Mulder, R. A. (2023). A review of the benefits and drawbacks of high-stakes final examinations in higher education. </a:t>
            </a:r>
            <a:r>
              <a:rPr lang="en-GB" sz="1800" i="1">
                <a:solidFill>
                  <a:schemeClr val="tx1"/>
                </a:solidFill>
              </a:rPr>
              <a:t>Higher Education</a:t>
            </a:r>
            <a:r>
              <a:rPr lang="en-GB" sz="1800">
                <a:solidFill>
                  <a:schemeClr val="tx1"/>
                </a:solidFill>
              </a:rPr>
              <a:t>, 1-26.</a:t>
            </a:r>
            <a:endParaRPr lang="en-GB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FADBAE-3A4F-4750-8B03-0B1BEF76F218}"/>
              </a:ext>
            </a:extLst>
          </p:cNvPr>
          <p:cNvSpPr/>
          <p:nvPr/>
        </p:nvSpPr>
        <p:spPr>
          <a:xfrm>
            <a:off x="698499" y="2036417"/>
            <a:ext cx="10924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Systematic review of 122 pedagogy papers.</a:t>
            </a:r>
            <a:endParaRPr lang="en-GB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BAA81D-A008-4210-9C50-EDB9162D767F}"/>
              </a:ext>
            </a:extLst>
          </p:cNvPr>
          <p:cNvSpPr txBox="1"/>
          <p:nvPr/>
        </p:nvSpPr>
        <p:spPr>
          <a:xfrm>
            <a:off x="913646" y="3183038"/>
            <a:ext cx="10494553" cy="14592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r>
              <a:rPr lang="en-GB" sz="1800" dirty="0"/>
              <a:t>“We find that relatively </a:t>
            </a:r>
            <a:r>
              <a:rPr lang="en-GB" sz="1800" dirty="0">
                <a:solidFill>
                  <a:srgbClr val="E30A0A"/>
                </a:solidFill>
              </a:rPr>
              <a:t>few of the perceived academic benefits</a:t>
            </a:r>
            <a:r>
              <a:rPr lang="en-GB" sz="1800" dirty="0"/>
              <a:t> of high-stakes examinations </a:t>
            </a:r>
            <a:r>
              <a:rPr lang="en-GB" sz="1800" dirty="0">
                <a:solidFill>
                  <a:srgbClr val="E30A0A"/>
                </a:solidFill>
              </a:rPr>
              <a:t>have a </a:t>
            </a:r>
            <a:r>
              <a:rPr lang="en-GB" sz="1800">
                <a:solidFill>
                  <a:srgbClr val="E30A0A"/>
                </a:solidFill>
              </a:rPr>
              <a:t>strong evidence base</a:t>
            </a:r>
            <a:r>
              <a:rPr lang="en-GB" sz="1800"/>
              <a:t>...</a:t>
            </a:r>
            <a:endParaRPr lang="en-US"/>
          </a:p>
          <a:p>
            <a:endParaRPr lang="en-GB" sz="1800" dirty="0"/>
          </a:p>
          <a:p>
            <a:r>
              <a:rPr lang="en-GB" sz="1800" dirty="0"/>
              <a:t>By contrast, there is </a:t>
            </a:r>
            <a:r>
              <a:rPr lang="en-GB" sz="1800" dirty="0">
                <a:solidFill>
                  <a:srgbClr val="E30A0A"/>
                </a:solidFill>
              </a:rPr>
              <a:t>substantial evidence for pedagogical drawbacks </a:t>
            </a:r>
            <a:r>
              <a:rPr lang="en-GB" sz="1800" dirty="0"/>
              <a:t>of high-stakes summative examinations.”</a:t>
            </a: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06666D-330D-4B0A-A0D4-9EC3E5F6EDCB}"/>
              </a:ext>
            </a:extLst>
          </p:cNvPr>
          <p:cNvSpPr txBox="1"/>
          <p:nvPr/>
        </p:nvSpPr>
        <p:spPr>
          <a:xfrm>
            <a:off x="5712431" y="2994917"/>
            <a:ext cx="914400" cy="9144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87055E-0C34-09FD-9548-C8BECF070F44}"/>
              </a:ext>
            </a:extLst>
          </p:cNvPr>
          <p:cNvSpPr txBox="1"/>
          <p:nvPr/>
        </p:nvSpPr>
        <p:spPr>
          <a:xfrm rot="900000">
            <a:off x="10353160" y="433516"/>
            <a:ext cx="2743200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2E2452"/>
                </a:solidFill>
              </a:rPr>
              <a:t>French et al. 2023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2E2452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54895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E16D3-FF14-41D6-A213-AAFC8CB64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2E2452"/>
                </a:solidFill>
              </a:rPr>
              <a:t>Exam Benefits?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A6DF3-6A94-4038-A76E-B74B240B81A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06666D-330D-4B0A-A0D4-9EC3E5F6EDCB}"/>
              </a:ext>
            </a:extLst>
          </p:cNvPr>
          <p:cNvSpPr txBox="1"/>
          <p:nvPr/>
        </p:nvSpPr>
        <p:spPr>
          <a:xfrm>
            <a:off x="5712431" y="1201818"/>
            <a:ext cx="914400" cy="9144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026BC6-D177-4F47-A17B-3C9AEAF329EF}"/>
              </a:ext>
            </a:extLst>
          </p:cNvPr>
          <p:cNvSpPr/>
          <p:nvPr/>
        </p:nvSpPr>
        <p:spPr>
          <a:xfrm>
            <a:off x="1277348" y="2086825"/>
            <a:ext cx="9581152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/>
              <a:t>“while there is evidence that testing may assist with knowledge retention, </a:t>
            </a:r>
            <a:r>
              <a:rPr lang="en-GB" dirty="0">
                <a:solidFill>
                  <a:srgbClr val="E30A0A"/>
                </a:solidFill>
              </a:rPr>
              <a:t>high-stakes summative examinations are ultimately ill-suited</a:t>
            </a:r>
            <a:r>
              <a:rPr lang="en-GB" dirty="0"/>
              <a:t> to deliver benefits of test enhanced learning”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65CEB3-E453-4854-BC95-16D7390F79AE}"/>
              </a:ext>
            </a:extLst>
          </p:cNvPr>
          <p:cNvSpPr/>
          <p:nvPr/>
        </p:nvSpPr>
        <p:spPr>
          <a:xfrm>
            <a:off x="698500" y="1712898"/>
            <a:ext cx="95811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Memory recall and knowledge retention: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0DF1C6-6EBF-4CF3-A3FA-E6AE763FB4F6}"/>
              </a:ext>
            </a:extLst>
          </p:cNvPr>
          <p:cNvSpPr/>
          <p:nvPr/>
        </p:nvSpPr>
        <p:spPr>
          <a:xfrm>
            <a:off x="698500" y="3099586"/>
            <a:ext cx="95811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Validity and reliability: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67F12C-50CF-47F0-B059-C211D0A7E22C}"/>
              </a:ext>
            </a:extLst>
          </p:cNvPr>
          <p:cNvSpPr/>
          <p:nvPr/>
        </p:nvSpPr>
        <p:spPr>
          <a:xfrm>
            <a:off x="1277348" y="3438140"/>
            <a:ext cx="9002304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/>
              <a:t>“the same examinee may perform differently on an examination because of their psychological or physical health, the conditions of the examination space, or </a:t>
            </a:r>
            <a:r>
              <a:rPr lang="en-GB" dirty="0">
                <a:solidFill>
                  <a:srgbClr val="E30A0A"/>
                </a:solidFill>
              </a:rPr>
              <a:t>their familiarity with the test items selected for the exam</a:t>
            </a:r>
            <a:r>
              <a:rPr lang="en-GB" dirty="0"/>
              <a:t>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5AC1BF-4405-42BD-B421-291A49D1785E}"/>
              </a:ext>
            </a:extLst>
          </p:cNvPr>
          <p:cNvSpPr/>
          <p:nvPr/>
        </p:nvSpPr>
        <p:spPr>
          <a:xfrm>
            <a:off x="698500" y="4725597"/>
            <a:ext cx="95811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Academic integrity and contract cheating: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FF6301-FDB6-451C-A00F-76A295D677B3}"/>
              </a:ext>
            </a:extLst>
          </p:cNvPr>
          <p:cNvSpPr/>
          <p:nvPr/>
        </p:nvSpPr>
        <p:spPr>
          <a:xfrm>
            <a:off x="1464802" y="5146787"/>
            <a:ext cx="8814849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/>
              <a:t>“in McCabe’s (2005) study of 64,000 North American university students, </a:t>
            </a:r>
            <a:r>
              <a:rPr lang="en-GB" dirty="0">
                <a:solidFill>
                  <a:srgbClr val="E30A0A"/>
                </a:solidFill>
              </a:rPr>
              <a:t>over one-third admitted to some form of exam cheating.</a:t>
            </a:r>
            <a:r>
              <a:rPr lang="en-GB" dirty="0"/>
              <a:t>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00F7AD-1EBB-69EA-89FA-FD146142E2C9}"/>
              </a:ext>
            </a:extLst>
          </p:cNvPr>
          <p:cNvSpPr txBox="1"/>
          <p:nvPr/>
        </p:nvSpPr>
        <p:spPr>
          <a:xfrm rot="900000">
            <a:off x="10353160" y="433516"/>
            <a:ext cx="2743200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2E2452"/>
                </a:solidFill>
              </a:rPr>
              <a:t>French et al. 2023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2E2452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56046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EE02C-DEA7-4930-96FB-8AA042B09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2E2452"/>
                </a:solidFill>
              </a:rPr>
              <a:t>EXAMS and Well-Being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BD080-52AA-454C-9FD7-FD9D4ED40E8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E43FE7-288C-4861-8967-8EE837268186}"/>
              </a:ext>
            </a:extLst>
          </p:cNvPr>
          <p:cNvSpPr txBox="1"/>
          <p:nvPr/>
        </p:nvSpPr>
        <p:spPr>
          <a:xfrm>
            <a:off x="698500" y="1351447"/>
            <a:ext cx="9665878" cy="48314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r>
              <a:rPr lang="en-GB" dirty="0"/>
              <a:t>Physiological stress is higher during exam periods.</a:t>
            </a:r>
          </a:p>
          <a:p>
            <a:r>
              <a:rPr lang="en-GB" dirty="0"/>
              <a:t>Students self-report higher levels of anxiety during examination periods.</a:t>
            </a:r>
          </a:p>
          <a:p>
            <a:r>
              <a:rPr lang="en-GB" dirty="0"/>
              <a:t>Negative mental health impacts (when exams are overtly competitive): shame, low self-esteem, and suicidal ideation, especially in female students.</a:t>
            </a:r>
          </a:p>
          <a:p>
            <a:endParaRPr lang="en-GB"/>
          </a:p>
          <a:p>
            <a:r>
              <a:rPr lang="en-GB" dirty="0"/>
              <a:t>But students with exam anxiety are more likely to have lower self-esteem and less sleep, which affects exam performance.</a:t>
            </a:r>
          </a:p>
          <a:p>
            <a:endParaRPr lang="en-GB"/>
          </a:p>
          <a:p>
            <a:r>
              <a:rPr lang="en-GB" dirty="0"/>
              <a:t>There are cultural and genetic factors that exacerbate exam stress – students are affected unequally.</a:t>
            </a:r>
          </a:p>
          <a:p>
            <a:endParaRPr lang="en-GB"/>
          </a:p>
          <a:p>
            <a:r>
              <a:rPr lang="en-GB" dirty="0"/>
              <a:t>Exam stress may drive students to adopt surface rather than deep approaches to learning.</a:t>
            </a:r>
          </a:p>
          <a:p>
            <a:pPr marL="285750" indent="-285750">
              <a:buFont typeface="Arial,Sans-Serif"/>
              <a:buChar char="•"/>
            </a:pPr>
            <a:r>
              <a:rPr lang="en-GB" dirty="0"/>
              <a:t>Extrinsic motivation is increased.</a:t>
            </a:r>
            <a:endParaRPr lang="en-US" dirty="0"/>
          </a:p>
          <a:p>
            <a:pPr marL="285750" indent="-285750">
              <a:buFont typeface="Arial,Sans-Serif"/>
              <a:buChar char="•"/>
            </a:pPr>
            <a:r>
              <a:rPr lang="en-GB" dirty="0"/>
              <a:t>Intrinsic motivation is decreased.</a:t>
            </a:r>
            <a:endParaRPr lang="en-US" dirty="0"/>
          </a:p>
          <a:p>
            <a:r>
              <a:rPr lang="en-GB" dirty="0"/>
              <a:t>“high-stake examinations undoubtedly motivate students to invest time and prepare for the assessment, the nature of this </a:t>
            </a:r>
            <a:r>
              <a:rPr lang="en-GB" dirty="0">
                <a:solidFill>
                  <a:srgbClr val="E30A0A"/>
                </a:solidFill>
              </a:rPr>
              <a:t>investment is often geared towards maximising grades rather than learning</a:t>
            </a:r>
            <a:r>
              <a:rPr lang="en-GB" dirty="0"/>
              <a:t>, and at odds with demonstration of high-order thinking and skills.”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403AA5-853F-567D-8616-359049C11B3D}"/>
              </a:ext>
            </a:extLst>
          </p:cNvPr>
          <p:cNvSpPr txBox="1"/>
          <p:nvPr/>
        </p:nvSpPr>
        <p:spPr>
          <a:xfrm rot="900000">
            <a:off x="10353160" y="433516"/>
            <a:ext cx="2743200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2E2452"/>
                </a:solidFill>
              </a:rPr>
              <a:t>French et al. 2023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2E2452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812935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EE02C-DEA7-4930-96FB-8AA042B09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2E2452"/>
                </a:solidFill>
              </a:rPr>
              <a:t>EXAM Equity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BD080-52AA-454C-9FD7-FD9D4ED40E8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E43FE7-288C-4861-8967-8EE837268186}"/>
              </a:ext>
            </a:extLst>
          </p:cNvPr>
          <p:cNvSpPr txBox="1"/>
          <p:nvPr/>
        </p:nvSpPr>
        <p:spPr>
          <a:xfrm>
            <a:off x="698500" y="1351447"/>
            <a:ext cx="9637303" cy="3669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r>
              <a:rPr lang="en-GB" dirty="0"/>
              <a:t>There are known differentials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gender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socio-economic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race and ethnicity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disability</a:t>
            </a:r>
          </a:p>
          <a:p>
            <a:endParaRPr lang="en-GB"/>
          </a:p>
          <a:p>
            <a:r>
              <a:rPr lang="en-GB" dirty="0"/>
              <a:t>“compelling evidence that examinations can </a:t>
            </a:r>
            <a:r>
              <a:rPr lang="en-GB" dirty="0">
                <a:solidFill>
                  <a:srgbClr val="E30A0A"/>
                </a:solidFill>
              </a:rPr>
              <a:t>disadvantage marginalized groups</a:t>
            </a:r>
            <a:r>
              <a:rPr lang="en-GB" dirty="0"/>
              <a:t> and contribute to academic inequity”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8741DF-C5C0-D5E4-93A3-E4A9E61E88D4}"/>
              </a:ext>
            </a:extLst>
          </p:cNvPr>
          <p:cNvSpPr txBox="1"/>
          <p:nvPr/>
        </p:nvSpPr>
        <p:spPr>
          <a:xfrm rot="900000">
            <a:off x="10353160" y="433516"/>
            <a:ext cx="2743200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2E2452"/>
                </a:solidFill>
              </a:rPr>
              <a:t>French et al. 2023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2E2452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365666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Cover page title here arial black"/>
          <p:cNvSpPr txBox="1">
            <a:spLocks noGrp="1"/>
          </p:cNvSpPr>
          <p:nvPr>
            <p:ph type="title"/>
          </p:nvPr>
        </p:nvSpPr>
        <p:spPr>
          <a:xfrm>
            <a:off x="582886" y="2092176"/>
            <a:ext cx="8512060" cy="1325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000" cap="none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lang="en-GB" sz="4000" cap="none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echnology</a:t>
            </a:r>
            <a:br>
              <a:rPr lang="en-GB" sz="4000" cap="none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cap="none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lang="en-GB" sz="4000" cap="none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nhanced</a:t>
            </a:r>
            <a:br>
              <a:rPr lang="en-GB" sz="4000" cap="none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cap="none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lang="en-GB" sz="4000" cap="none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ssessment</a:t>
            </a:r>
            <a:r>
              <a:rPr lang="en-GB" sz="4000" cap="none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:</a:t>
            </a:r>
            <a:br>
              <a:rPr lang="en-GB" sz="4000" cap="none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cap="none">
                <a:solidFill>
                  <a:schemeClr val="bg1"/>
                </a:solidFill>
                <a:latin typeface="Arial"/>
                <a:cs typeface="Arial"/>
              </a:rPr>
              <a:t>P</a:t>
            </a:r>
            <a:r>
              <a:rPr lang="en-GB" sz="4000" cap="none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roviding</a:t>
            </a:r>
            <a:br>
              <a:rPr lang="en-GB" sz="4000" cap="none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cap="none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lang="en-GB" sz="4000" cap="none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ptions</a:t>
            </a:r>
            <a:br>
              <a:rPr lang="en-GB" sz="4000" cap="none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cap="none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lang="en-GB" sz="4000" cap="none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o</a:t>
            </a:r>
            <a:br>
              <a:rPr lang="en-GB" sz="4000" cap="none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cap="none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lang="en-GB" sz="4000" cap="none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tudents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190216" y="439038"/>
            <a:ext cx="5718320" cy="4631840"/>
            <a:chOff x="4190216" y="439038"/>
            <a:chExt cx="5718320" cy="46318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9376" y="439038"/>
              <a:ext cx="2859160" cy="231592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LightScree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0216" y="442194"/>
              <a:ext cx="2859160" cy="231592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0216" y="2754958"/>
              <a:ext cx="2859160" cy="231592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9376" y="2754958"/>
              <a:ext cx="2859160" cy="2315920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4225442" y="5125014"/>
            <a:ext cx="1740397" cy="2798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  <a:sym typeface="Arial"/>
              </a:rPr>
              <a:t>The Utah</a:t>
            </a:r>
            <a:r>
              <a:rPr kumimoji="0" lang="en-GB" sz="1600" b="0" i="0" u="none" strike="noStrike" cap="none" spc="0" normalizeH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  <a:sym typeface="Arial"/>
              </a:rPr>
              <a:t> teapot</a:t>
            </a:r>
            <a:endParaRPr kumimoji="0" lang="en-GB" sz="16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b4b16c1a-313d-4b40-aef1-e070cf1d1505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norm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norm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3114</Words>
  <Application>Microsoft Office PowerPoint</Application>
  <PresentationFormat>Widescreen</PresentationFormat>
  <Paragraphs>318</Paragraphs>
  <Slides>33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Adobe Ming Std L</vt:lpstr>
      <vt:lpstr>Arial</vt:lpstr>
      <vt:lpstr>Arial Black</vt:lpstr>
      <vt:lpstr>Arial,Sans-Serif</vt:lpstr>
      <vt:lpstr>Calibri</vt:lpstr>
      <vt:lpstr>Courier New</vt:lpstr>
      <vt:lpstr>Dax-Medium</vt:lpstr>
      <vt:lpstr>Dax-Regular</vt:lpstr>
      <vt:lpstr>Ebrima</vt:lpstr>
      <vt:lpstr>Segoe UI</vt:lpstr>
      <vt:lpstr>Office Theme</vt:lpstr>
      <vt:lpstr>Authentic no-exam assessment for student well-being </vt:lpstr>
      <vt:lpstr>Maths at Middlesex</vt:lpstr>
      <vt:lpstr>Our students</vt:lpstr>
      <vt:lpstr>New approach to assessment</vt:lpstr>
      <vt:lpstr>Exam Systematic Review</vt:lpstr>
      <vt:lpstr>Exam Benefits?</vt:lpstr>
      <vt:lpstr>EXAMS and Well-Being</vt:lpstr>
      <vt:lpstr>EXAM Equity</vt:lpstr>
      <vt:lpstr>Technology Enhanced Assessment: Providing Options To Students</vt:lpstr>
      <vt:lpstr>TEAPOTS</vt:lpstr>
      <vt:lpstr>PowerPoint Presentation</vt:lpstr>
      <vt:lpstr>PowerPoint Presentation</vt:lpstr>
      <vt:lpstr>PowerPoint Presentation</vt:lpstr>
      <vt:lpstr>PowerPoint Presentation</vt:lpstr>
      <vt:lpstr>Emergent Theme: In-class oral assessment</vt:lpstr>
      <vt:lpstr>Further Themes</vt:lpstr>
      <vt:lpstr>Authentic assessment/ Authentic problems</vt:lpstr>
      <vt:lpstr>Authentic Assessment</vt:lpstr>
      <vt:lpstr>Authentic Problems</vt:lpstr>
      <vt:lpstr>Current Assessment:  Authentic  AI-aware</vt:lpstr>
      <vt:lpstr>PROBLEM SOLVING From 2023-24</vt:lpstr>
      <vt:lpstr>PowerPoint Presentation</vt:lpstr>
      <vt:lpstr>PowerPoint Presentation</vt:lpstr>
      <vt:lpstr>Statistics</vt:lpstr>
      <vt:lpstr>PowerPoint Presentation</vt:lpstr>
      <vt:lpstr>Calculus</vt:lpstr>
      <vt:lpstr>Calculus</vt:lpstr>
      <vt:lpstr>Calculus</vt:lpstr>
      <vt:lpstr>Calculus</vt:lpstr>
      <vt:lpstr>Other Modules</vt:lpstr>
      <vt:lpstr>Summary</vt:lpstr>
      <vt:lpstr>No-Exam Assessment for Wellbeing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modified xsi:type="dcterms:W3CDTF">2024-07-11T10:23:07Z</dcterms:modified>
</cp:coreProperties>
</file>